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embeddings/oleObject11.bin" ContentType="application/vnd.openxmlformats-officedocument.oleObject"/>
  <Override PartName="/ppt/embeddings/oleObject18.bin" ContentType="application/vnd.openxmlformats-officedocument.oleObject"/>
  <Override PartName="/ppt/embeddings/oleObject3.bin" ContentType="application/vnd.openxmlformats-officedocument.oleObject"/>
  <Override PartName="/ppt/embeddings/oleObject27.bin" ContentType="application/vnd.openxmlformats-officedocument.oleObject"/>
  <Override PartName="/ppt/embeddings/oleObject20.bin" ContentType="application/vnd.openxmlformats-officedocument.oleObject"/>
  <Override PartName="/ppt/embeddings/oleObject12.bin" ContentType="application/vnd.openxmlformats-officedocument.oleObject"/>
  <Override PartName="/ppt/metadata" ContentType="application/binary"/>
  <Override PartName="/ppt/embeddings/oleObject17.bin" ContentType="application/vnd.openxmlformats-officedocument.oleObject"/>
  <Override PartName="/ppt/embeddings/oleObject2.bin" ContentType="application/vnd.openxmlformats-officedocument.oleObject"/>
  <Override PartName="/ppt/embeddings/oleObject28.bin" ContentType="application/vnd.openxmlformats-officedocument.oleObject"/>
  <Override PartName="/ppt/embeddings/oleObject25.bin" ContentType="application/vnd.openxmlformats-officedocument.oleObject"/>
  <Override PartName="/ppt/embeddings/oleObject1.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9.bin" ContentType="application/vnd.openxmlformats-officedocument.oleObject"/>
  <Override PartName="/ppt/embeddings/oleObject10.bin" ContentType="application/vnd.openxmlformats-officedocument.oleObject"/>
  <Override PartName="/ppt/embeddings/oleObject26.bin" ContentType="application/vnd.openxmlformats-officedocument.oleObject"/>
  <Override PartName="/ppt/embeddings/oleObject23.bin" ContentType="application/vnd.openxmlformats-officedocument.oleObject"/>
  <Override PartName="/ppt/embeddings/oleObject6.bin" ContentType="application/vnd.openxmlformats-officedocument.oleObject"/>
  <Override PartName="/ppt/embeddings/oleObject14.bin" ContentType="application/vnd.openxmlformats-officedocument.oleObject"/>
  <Override PartName="/ppt/embeddings/oleObject29.bin" ContentType="application/vnd.openxmlformats-officedocument.oleObject"/>
  <Override PartName="/ppt/embeddings/oleObject24.bin" ContentType="application/vnd.openxmlformats-officedocument.oleObject"/>
  <Override PartName="/ppt/embeddings/oleObject13.bin" ContentType="application/vnd.openxmlformats-officedocument.oleObject"/>
  <Override PartName="/ppt/embeddings/oleObject7.bin" ContentType="application/vnd.openxmlformats-officedocument.oleObject"/>
  <Override PartName="/ppt/embeddings/oleObject21.bin" ContentType="application/vnd.openxmlformats-officedocument.oleObject"/>
  <Override PartName="/ppt/embeddings/oleObject4.bin" ContentType="application/vnd.openxmlformats-officedocument.oleObject"/>
  <Override PartName="/ppt/embeddings/oleObject16.bin" ContentType="application/vnd.openxmlformats-officedocument.oleObject"/>
  <Override PartName="/ppt/embeddings/oleObject22.bin" ContentType="application/vnd.openxmlformats-officedocument.oleObject"/>
  <Override PartName="/ppt/embeddings/oleObject5.bin" ContentType="application/vnd.openxmlformats-officedocument.oleObject"/>
  <Override PartName="/ppt/embeddings/oleObject15.bin" ContentType="application/vnd.openxmlformats-officedocument.oleObject"/>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Lst>
  <p:sldSz cy="6858000" cx="9902825"/>
  <p:notesSz cx="6858000" cy="9144000"/>
  <p:embeddedFontLst>
    <p:embeddedFont>
      <p:font typeface="Noto Sans"/>
      <p:regular r:id="rId224"/>
      <p:bold r:id="rId225"/>
      <p:italic r:id="rId226"/>
      <p:boldItalic r:id="rId2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8">
          <p15:clr>
            <a:srgbClr val="A4A3A4"/>
          </p15:clr>
        </p15:guide>
        <p15:guide id="2" pos="3119">
          <p15:clr>
            <a:srgbClr val="A4A3A4"/>
          </p15:clr>
        </p15:guide>
      </p15:sldGuideLst>
    </p:ext>
    <p:ext uri="GoogleSlidesCustomDataVersion2">
      <go:slidesCustomData xmlns:go="http://customooxmlschemas.google.com/" r:id="rId228" roundtripDataSignature="AMtx7mhbIYFMz0jztDXKpzCxX5bdGCr0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12287A-DC5D-4DCD-A668-7C7213A124C2}">
  <a:tblStyle styleId="{1012287A-DC5D-4DCD-A668-7C7213A124C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B34CB96-FE34-4A95-9F48-C0D800567EA9}"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8" orient="horz"/>
        <p:guide pos="3119"/>
      </p:guideLst>
    </p:cSldViewPr>
  </p:slideViewPr>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42" Type="http://schemas.openxmlformats.org/officeDocument/2006/relationships/slide" Target="slides/slide35.xml"/><Relationship Id="rId21" Type="http://schemas.openxmlformats.org/officeDocument/2006/relationships/slide" Target="slides/slide14.xml"/><Relationship Id="rId84" Type="http://schemas.openxmlformats.org/officeDocument/2006/relationships/slide" Target="slides/slide77.xml"/><Relationship Id="rId138" Type="http://schemas.openxmlformats.org/officeDocument/2006/relationships/slide" Target="slides/slide131.xml"/><Relationship Id="rId63" Type="http://schemas.openxmlformats.org/officeDocument/2006/relationships/slide" Target="slides/slide56.xml"/><Relationship Id="rId159" Type="http://schemas.openxmlformats.org/officeDocument/2006/relationships/slide" Target="slides/slide152.xml"/><Relationship Id="rId191" Type="http://schemas.openxmlformats.org/officeDocument/2006/relationships/slide" Target="slides/slide184.xml"/><Relationship Id="rId170" Type="http://schemas.openxmlformats.org/officeDocument/2006/relationships/slide" Target="slides/slide163.xml"/><Relationship Id="rId226" Type="http://schemas.openxmlformats.org/officeDocument/2006/relationships/font" Target="fonts/NotoSans-italic.fntdata"/><Relationship Id="rId205" Type="http://schemas.openxmlformats.org/officeDocument/2006/relationships/slide" Target="slides/slide198.xml"/><Relationship Id="rId107" Type="http://schemas.openxmlformats.org/officeDocument/2006/relationships/slide" Target="slides/slide100.xml"/><Relationship Id="rId32" Type="http://schemas.openxmlformats.org/officeDocument/2006/relationships/slide" Target="slides/slide25.xml"/><Relationship Id="rId11" Type="http://schemas.openxmlformats.org/officeDocument/2006/relationships/slide" Target="slides/slide4.xml"/><Relationship Id="rId149" Type="http://schemas.openxmlformats.org/officeDocument/2006/relationships/slide" Target="slides/slide142.xml"/><Relationship Id="rId74" Type="http://schemas.openxmlformats.org/officeDocument/2006/relationships/slide" Target="slides/slide67.xml"/><Relationship Id="rId53" Type="http://schemas.openxmlformats.org/officeDocument/2006/relationships/slide" Target="slides/slide46.xml"/><Relationship Id="rId128" Type="http://schemas.openxmlformats.org/officeDocument/2006/relationships/slide" Target="slides/slide121.xml"/><Relationship Id="rId181" Type="http://schemas.openxmlformats.org/officeDocument/2006/relationships/slide" Target="slides/slide174.xml"/><Relationship Id="rId5" Type="http://schemas.openxmlformats.org/officeDocument/2006/relationships/slideMaster" Target="slideMasters/slideMaster1.xml"/><Relationship Id="rId160" Type="http://schemas.openxmlformats.org/officeDocument/2006/relationships/slide" Target="slides/slide153.xml"/><Relationship Id="rId216" Type="http://schemas.openxmlformats.org/officeDocument/2006/relationships/slide" Target="slides/slide209.xml"/><Relationship Id="rId95" Type="http://schemas.openxmlformats.org/officeDocument/2006/relationships/slide" Target="slides/slide88.xml"/><Relationship Id="rId43" Type="http://schemas.openxmlformats.org/officeDocument/2006/relationships/slide" Target="slides/slide36.xml"/><Relationship Id="rId22" Type="http://schemas.openxmlformats.org/officeDocument/2006/relationships/slide" Target="slides/slide15.xml"/><Relationship Id="rId139" Type="http://schemas.openxmlformats.org/officeDocument/2006/relationships/slide" Target="slides/slide132.xml"/><Relationship Id="rId64" Type="http://schemas.openxmlformats.org/officeDocument/2006/relationships/slide" Target="slides/slide57.xml"/><Relationship Id="rId118" Type="http://schemas.openxmlformats.org/officeDocument/2006/relationships/slide" Target="slides/slide111.xml"/><Relationship Id="rId192" Type="http://schemas.openxmlformats.org/officeDocument/2006/relationships/slide" Target="slides/slide185.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227" Type="http://schemas.openxmlformats.org/officeDocument/2006/relationships/font" Target="fonts/NotoSans-boldItalic.fntdata"/><Relationship Id="rId206" Type="http://schemas.openxmlformats.org/officeDocument/2006/relationships/slide" Target="slides/slide199.xml"/><Relationship Id="rId33" Type="http://schemas.openxmlformats.org/officeDocument/2006/relationships/slide" Target="slides/slide26.xml"/><Relationship Id="rId12" Type="http://schemas.openxmlformats.org/officeDocument/2006/relationships/slide" Target="slides/slide5.xml"/><Relationship Id="rId108" Type="http://schemas.openxmlformats.org/officeDocument/2006/relationships/slide" Target="slides/slide101.xml"/><Relationship Id="rId129" Type="http://schemas.openxmlformats.org/officeDocument/2006/relationships/slide" Target="slides/slide122.xml"/><Relationship Id="rId182" Type="http://schemas.openxmlformats.org/officeDocument/2006/relationships/slide" Target="slides/slide175.xml"/><Relationship Id="rId140" Type="http://schemas.openxmlformats.org/officeDocument/2006/relationships/slide" Target="slides/slide133.xml"/><Relationship Id="rId75" Type="http://schemas.openxmlformats.org/officeDocument/2006/relationships/slide" Target="slides/slide68.xml"/><Relationship Id="rId161" Type="http://schemas.openxmlformats.org/officeDocument/2006/relationships/slide" Target="slides/slide154.xml"/><Relationship Id="rId54" Type="http://schemas.openxmlformats.org/officeDocument/2006/relationships/slide" Target="slides/slide47.xml"/><Relationship Id="rId217" Type="http://schemas.openxmlformats.org/officeDocument/2006/relationships/slide" Target="slides/slide210.xml"/><Relationship Id="rId96" Type="http://schemas.openxmlformats.org/officeDocument/2006/relationships/slide" Target="slides/slide89.xml"/><Relationship Id="rId6" Type="http://schemas.openxmlformats.org/officeDocument/2006/relationships/slideMaster" Target="slideMasters/slideMaster2.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86" Type="http://schemas.openxmlformats.org/officeDocument/2006/relationships/slide" Target="slides/slide79.xml"/><Relationship Id="rId130" Type="http://schemas.openxmlformats.org/officeDocument/2006/relationships/slide" Target="slides/slide123.xml"/><Relationship Id="rId65" Type="http://schemas.openxmlformats.org/officeDocument/2006/relationships/slide" Target="slides/slide58.xml"/><Relationship Id="rId151" Type="http://schemas.openxmlformats.org/officeDocument/2006/relationships/slide" Target="slides/slide144.xml"/><Relationship Id="rId193" Type="http://schemas.openxmlformats.org/officeDocument/2006/relationships/slide" Target="slides/slide186.xml"/><Relationship Id="rId172" Type="http://schemas.openxmlformats.org/officeDocument/2006/relationships/slide" Target="slides/slide165.xml"/><Relationship Id="rId228" Type="http://customschemas.google.com/relationships/presentationmetadata" Target="metadata"/><Relationship Id="rId207" Type="http://schemas.openxmlformats.org/officeDocument/2006/relationships/slide" Target="slides/slide200.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141" Type="http://schemas.openxmlformats.org/officeDocument/2006/relationships/slide" Target="slides/slide134.xml"/><Relationship Id="rId76" Type="http://schemas.openxmlformats.org/officeDocument/2006/relationships/slide" Target="slides/slide69.xml"/><Relationship Id="rId55" Type="http://schemas.openxmlformats.org/officeDocument/2006/relationships/slide" Target="slides/slide48.xml"/><Relationship Id="rId120" Type="http://schemas.openxmlformats.org/officeDocument/2006/relationships/slide" Target="slides/slide113.xml"/><Relationship Id="rId97" Type="http://schemas.openxmlformats.org/officeDocument/2006/relationships/slide" Target="slides/slide90.xml"/><Relationship Id="rId183" Type="http://schemas.openxmlformats.org/officeDocument/2006/relationships/slide" Target="slides/slide176.xml"/><Relationship Id="rId7" Type="http://schemas.openxmlformats.org/officeDocument/2006/relationships/notesMaster" Target="notesMasters/notesMaster1.xml"/><Relationship Id="rId162" Type="http://schemas.openxmlformats.org/officeDocument/2006/relationships/slide" Target="slides/slide155.xml"/><Relationship Id="rId218" Type="http://schemas.openxmlformats.org/officeDocument/2006/relationships/slide" Target="slides/slide211.xml"/><Relationship Id="rId45" Type="http://schemas.openxmlformats.org/officeDocument/2006/relationships/slide" Target="slides/slide38.xml"/><Relationship Id="rId24" Type="http://schemas.openxmlformats.org/officeDocument/2006/relationships/slide" Target="slides/slide17.xml"/><Relationship Id="rId87" Type="http://schemas.openxmlformats.org/officeDocument/2006/relationships/slide" Target="slides/slide80.xml"/><Relationship Id="rId131" Type="http://schemas.openxmlformats.org/officeDocument/2006/relationships/slide" Target="slides/slide124.xml"/><Relationship Id="rId66" Type="http://schemas.openxmlformats.org/officeDocument/2006/relationships/slide" Target="slides/slide59.xml"/><Relationship Id="rId110" Type="http://schemas.openxmlformats.org/officeDocument/2006/relationships/slide" Target="slides/slide103.xml"/><Relationship Id="rId194" Type="http://schemas.openxmlformats.org/officeDocument/2006/relationships/slide" Target="slides/slide187.xml"/><Relationship Id="rId173" Type="http://schemas.openxmlformats.org/officeDocument/2006/relationships/slide" Target="slides/slide166.xml"/><Relationship Id="rId152" Type="http://schemas.openxmlformats.org/officeDocument/2006/relationships/slide" Target="slides/slide145.xml"/><Relationship Id="rId208" Type="http://schemas.openxmlformats.org/officeDocument/2006/relationships/slide" Target="slides/slide201.xml"/><Relationship Id="rId229" Type="http://schemas.openxmlformats.org/officeDocument/2006/relationships/customXml" Target="../customXml/item1.xml"/><Relationship Id="rId35" Type="http://schemas.openxmlformats.org/officeDocument/2006/relationships/slide" Target="slides/slide28.xml"/><Relationship Id="rId14" Type="http://schemas.openxmlformats.org/officeDocument/2006/relationships/slide" Target="slides/slide7.xml"/><Relationship Id="rId77" Type="http://schemas.openxmlformats.org/officeDocument/2006/relationships/slide" Target="slides/slide70.xml"/><Relationship Id="rId56" Type="http://schemas.openxmlformats.org/officeDocument/2006/relationships/slide" Target="slides/slide49.xml"/><Relationship Id="rId100" Type="http://schemas.openxmlformats.org/officeDocument/2006/relationships/slide" Target="slides/slide93.xml"/><Relationship Id="rId184" Type="http://schemas.openxmlformats.org/officeDocument/2006/relationships/slide" Target="slides/slide177.xml"/><Relationship Id="rId142" Type="http://schemas.openxmlformats.org/officeDocument/2006/relationships/slide" Target="slides/slide135.xml"/><Relationship Id="rId8" Type="http://schemas.openxmlformats.org/officeDocument/2006/relationships/slide" Target="slides/slide1.xml"/><Relationship Id="rId163" Type="http://schemas.openxmlformats.org/officeDocument/2006/relationships/slide" Target="slides/slide156.xml"/><Relationship Id="rId219" Type="http://schemas.openxmlformats.org/officeDocument/2006/relationships/slide" Target="slides/slide212.xml"/><Relationship Id="rId121" Type="http://schemas.openxmlformats.org/officeDocument/2006/relationships/slide" Target="slides/slide114.xml"/><Relationship Id="rId98" Type="http://schemas.openxmlformats.org/officeDocument/2006/relationships/slide" Target="slides/slide91.xml"/><Relationship Id="rId230" Type="http://schemas.openxmlformats.org/officeDocument/2006/relationships/customXml" Target="../customXml/item2.xml"/><Relationship Id="rId46" Type="http://schemas.openxmlformats.org/officeDocument/2006/relationships/slide" Target="slides/slide39.xml"/><Relationship Id="rId25" Type="http://schemas.openxmlformats.org/officeDocument/2006/relationships/slide" Target="slides/slide18.xml"/><Relationship Id="rId137" Type="http://schemas.openxmlformats.org/officeDocument/2006/relationships/slide" Target="slides/slide130.xml"/><Relationship Id="rId67" Type="http://schemas.openxmlformats.org/officeDocument/2006/relationships/slide" Target="slides/slide60.xml"/><Relationship Id="rId158" Type="http://schemas.openxmlformats.org/officeDocument/2006/relationships/slide" Target="slides/slide151.xml"/><Relationship Id="rId116" Type="http://schemas.openxmlformats.org/officeDocument/2006/relationships/slide" Target="slides/slide109.xml"/><Relationship Id="rId41" Type="http://schemas.openxmlformats.org/officeDocument/2006/relationships/slide" Target="slides/slide34.xml"/><Relationship Id="rId174" Type="http://schemas.openxmlformats.org/officeDocument/2006/relationships/slide" Target="slides/slide167.xml"/><Relationship Id="rId179" Type="http://schemas.openxmlformats.org/officeDocument/2006/relationships/slide" Target="slides/slide172.xml"/><Relationship Id="rId20" Type="http://schemas.openxmlformats.org/officeDocument/2006/relationships/slide" Target="slides/slide13.xml"/><Relationship Id="rId195" Type="http://schemas.openxmlformats.org/officeDocument/2006/relationships/slide" Target="slides/slide188.xml"/><Relationship Id="rId83" Type="http://schemas.openxmlformats.org/officeDocument/2006/relationships/slide" Target="slides/slide76.xml"/><Relationship Id="rId88" Type="http://schemas.openxmlformats.org/officeDocument/2006/relationships/slide" Target="slides/slide81.xml"/><Relationship Id="rId132" Type="http://schemas.openxmlformats.org/officeDocument/2006/relationships/slide" Target="slides/slide125.xml"/><Relationship Id="rId62" Type="http://schemas.openxmlformats.org/officeDocument/2006/relationships/slide" Target="slides/slide55.xml"/><Relationship Id="rId153" Type="http://schemas.openxmlformats.org/officeDocument/2006/relationships/slide" Target="slides/slide146.xml"/><Relationship Id="rId111" Type="http://schemas.openxmlformats.org/officeDocument/2006/relationships/slide" Target="slides/slide104.xml"/><Relationship Id="rId209" Type="http://schemas.openxmlformats.org/officeDocument/2006/relationships/slide" Target="slides/slide202.xml"/><Relationship Id="rId190" Type="http://schemas.openxmlformats.org/officeDocument/2006/relationships/slide" Target="slides/slide183.xml"/><Relationship Id="rId225" Type="http://schemas.openxmlformats.org/officeDocument/2006/relationships/font" Target="fonts/NotoSans-bold.fntdata"/><Relationship Id="rId220" Type="http://schemas.openxmlformats.org/officeDocument/2006/relationships/slide" Target="slides/slide213.xml"/><Relationship Id="rId204" Type="http://schemas.openxmlformats.org/officeDocument/2006/relationships/slide" Target="slides/slide197.xml"/><Relationship Id="rId36" Type="http://schemas.openxmlformats.org/officeDocument/2006/relationships/slide" Target="slides/slide29.xml"/><Relationship Id="rId15" Type="http://schemas.openxmlformats.org/officeDocument/2006/relationships/slide" Target="slides/slide8.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85" Type="http://schemas.openxmlformats.org/officeDocument/2006/relationships/slide" Target="slides/slide178.xml"/><Relationship Id="rId31" Type="http://schemas.openxmlformats.org/officeDocument/2006/relationships/slide" Target="slides/slide24.xml"/><Relationship Id="rId10" Type="http://schemas.openxmlformats.org/officeDocument/2006/relationships/slide" Target="slides/slide3.xml"/><Relationship Id="rId148" Type="http://schemas.openxmlformats.org/officeDocument/2006/relationships/slide" Target="slides/slide141.xml"/><Relationship Id="rId143" Type="http://schemas.openxmlformats.org/officeDocument/2006/relationships/slide" Target="slides/slide136.xml"/><Relationship Id="rId73" Type="http://schemas.openxmlformats.org/officeDocument/2006/relationships/slide" Target="slides/slide66.xml"/><Relationship Id="rId78" Type="http://schemas.openxmlformats.org/officeDocument/2006/relationships/slide" Target="slides/slide71.xml"/><Relationship Id="rId164" Type="http://schemas.openxmlformats.org/officeDocument/2006/relationships/slide" Target="slides/slide157.xml"/><Relationship Id="rId169" Type="http://schemas.openxmlformats.org/officeDocument/2006/relationships/slide" Target="slides/slide162.xml"/><Relationship Id="rId52" Type="http://schemas.openxmlformats.org/officeDocument/2006/relationships/slide" Target="slides/slide45.xml"/><Relationship Id="rId101" Type="http://schemas.openxmlformats.org/officeDocument/2006/relationships/slide" Target="slides/slide94.xml"/><Relationship Id="rId122" Type="http://schemas.openxmlformats.org/officeDocument/2006/relationships/slide" Target="slides/slide115.xml"/><Relationship Id="rId94" Type="http://schemas.openxmlformats.org/officeDocument/2006/relationships/slide" Target="slides/slide87.xml"/><Relationship Id="rId99" Type="http://schemas.openxmlformats.org/officeDocument/2006/relationships/slide" Target="slides/slide92.xml"/><Relationship Id="rId180" Type="http://schemas.openxmlformats.org/officeDocument/2006/relationships/slide" Target="slides/slide173.xml"/><Relationship Id="rId4" Type="http://schemas.openxmlformats.org/officeDocument/2006/relationships/tableStyles" Target="tableStyles.xml"/><Relationship Id="rId9" Type="http://schemas.openxmlformats.org/officeDocument/2006/relationships/slide" Target="slides/slide2.xml"/><Relationship Id="rId215" Type="http://schemas.openxmlformats.org/officeDocument/2006/relationships/slide" Target="slides/slide208.xml"/><Relationship Id="rId210" Type="http://schemas.openxmlformats.org/officeDocument/2006/relationships/slide" Target="slides/slide203.xml"/><Relationship Id="rId26" Type="http://schemas.openxmlformats.org/officeDocument/2006/relationships/slide" Target="slides/slide19.xml"/><Relationship Id="rId47" Type="http://schemas.openxmlformats.org/officeDocument/2006/relationships/slide" Target="slides/slide40.xml"/><Relationship Id="rId175" Type="http://schemas.openxmlformats.org/officeDocument/2006/relationships/slide" Target="slides/slide168.xml"/><Relationship Id="rId89" Type="http://schemas.openxmlformats.org/officeDocument/2006/relationships/slide" Target="slides/slide82.xml"/><Relationship Id="rId133" Type="http://schemas.openxmlformats.org/officeDocument/2006/relationships/slide" Target="slides/slide126.xml"/><Relationship Id="rId68" Type="http://schemas.openxmlformats.org/officeDocument/2006/relationships/slide" Target="slides/slide61.xml"/><Relationship Id="rId154" Type="http://schemas.openxmlformats.org/officeDocument/2006/relationships/slide" Target="slides/slide147.xml"/><Relationship Id="rId112" Type="http://schemas.openxmlformats.org/officeDocument/2006/relationships/slide" Target="slides/slide105.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37" Type="http://schemas.openxmlformats.org/officeDocument/2006/relationships/slide" Target="slides/slide30.xml"/><Relationship Id="rId144" Type="http://schemas.openxmlformats.org/officeDocument/2006/relationships/slide" Target="slides/slide137.xml"/><Relationship Id="rId79" Type="http://schemas.openxmlformats.org/officeDocument/2006/relationships/slide" Target="slides/slide72.xml"/><Relationship Id="rId58" Type="http://schemas.openxmlformats.org/officeDocument/2006/relationships/slide" Target="slides/slide51.xml"/><Relationship Id="rId102" Type="http://schemas.openxmlformats.org/officeDocument/2006/relationships/slide" Target="slides/slide95.xml"/><Relationship Id="rId123" Type="http://schemas.openxmlformats.org/officeDocument/2006/relationships/slide" Target="slides/slide116.xml"/><Relationship Id="rId186" Type="http://schemas.openxmlformats.org/officeDocument/2006/relationships/slide" Target="slides/slide179.xml"/><Relationship Id="rId165" Type="http://schemas.openxmlformats.org/officeDocument/2006/relationships/slide" Target="slides/slide158.xml"/><Relationship Id="rId90" Type="http://schemas.openxmlformats.org/officeDocument/2006/relationships/slide" Target="slides/slide83.xml"/><Relationship Id="rId211" Type="http://schemas.openxmlformats.org/officeDocument/2006/relationships/slide" Target="slides/slide204.xml"/><Relationship Id="rId48" Type="http://schemas.openxmlformats.org/officeDocument/2006/relationships/slide" Target="slides/slide41.xml"/><Relationship Id="rId27" Type="http://schemas.openxmlformats.org/officeDocument/2006/relationships/slide" Target="slides/slide20.xml"/><Relationship Id="rId134" Type="http://schemas.openxmlformats.org/officeDocument/2006/relationships/slide" Target="slides/slide127.xml"/><Relationship Id="rId69" Type="http://schemas.openxmlformats.org/officeDocument/2006/relationships/slide" Target="slides/slide62.xml"/><Relationship Id="rId113" Type="http://schemas.openxmlformats.org/officeDocument/2006/relationships/slide" Target="slides/slide106.xml"/><Relationship Id="rId176" Type="http://schemas.openxmlformats.org/officeDocument/2006/relationships/slide" Target="slides/slide169.xml"/><Relationship Id="rId197" Type="http://schemas.openxmlformats.org/officeDocument/2006/relationships/slide" Target="slides/slide190.xml"/><Relationship Id="rId80" Type="http://schemas.openxmlformats.org/officeDocument/2006/relationships/slide" Target="slides/slide73.xml"/><Relationship Id="rId155" Type="http://schemas.openxmlformats.org/officeDocument/2006/relationships/slide" Target="slides/slide148.xml"/><Relationship Id="rId222" Type="http://schemas.openxmlformats.org/officeDocument/2006/relationships/slide" Target="slides/slide215.xml"/><Relationship Id="rId201" Type="http://schemas.openxmlformats.org/officeDocument/2006/relationships/slide" Target="slides/slide194.xml"/><Relationship Id="rId38" Type="http://schemas.openxmlformats.org/officeDocument/2006/relationships/slide" Target="slides/slide31.xml"/><Relationship Id="rId17" Type="http://schemas.openxmlformats.org/officeDocument/2006/relationships/slide" Target="slides/slide10.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187" Type="http://schemas.openxmlformats.org/officeDocument/2006/relationships/slide" Target="slides/slide180.xml"/><Relationship Id="rId145" Type="http://schemas.openxmlformats.org/officeDocument/2006/relationships/slide" Target="slides/slide138.xml"/><Relationship Id="rId70" Type="http://schemas.openxmlformats.org/officeDocument/2006/relationships/slide" Target="slides/slide63.xml"/><Relationship Id="rId166" Type="http://schemas.openxmlformats.org/officeDocument/2006/relationships/slide" Target="slides/slide159.xml"/><Relationship Id="rId91" Type="http://schemas.openxmlformats.org/officeDocument/2006/relationships/slide" Target="slides/slide84.xml"/><Relationship Id="rId1" Type="http://schemas.openxmlformats.org/officeDocument/2006/relationships/theme" Target="theme/theme3.xml"/><Relationship Id="rId212" Type="http://schemas.openxmlformats.org/officeDocument/2006/relationships/slide" Target="slides/slide205.xml"/><Relationship Id="rId49" Type="http://schemas.openxmlformats.org/officeDocument/2006/relationships/slide" Target="slides/slide42.xml"/><Relationship Id="rId28" Type="http://schemas.openxmlformats.org/officeDocument/2006/relationships/slide" Target="slides/slide21.xml"/><Relationship Id="rId114" Type="http://schemas.openxmlformats.org/officeDocument/2006/relationships/slide" Target="slides/slide107.xml"/><Relationship Id="rId177" Type="http://schemas.openxmlformats.org/officeDocument/2006/relationships/slide" Target="slides/slide170.xml"/><Relationship Id="rId198" Type="http://schemas.openxmlformats.org/officeDocument/2006/relationships/slide" Target="slides/slide191.xml"/><Relationship Id="rId81" Type="http://schemas.openxmlformats.org/officeDocument/2006/relationships/slide" Target="slides/slide74.xml"/><Relationship Id="rId135" Type="http://schemas.openxmlformats.org/officeDocument/2006/relationships/slide" Target="slides/slide128.xml"/><Relationship Id="rId60" Type="http://schemas.openxmlformats.org/officeDocument/2006/relationships/slide" Target="slides/slide53.xml"/><Relationship Id="rId156" Type="http://schemas.openxmlformats.org/officeDocument/2006/relationships/slide" Target="slides/slide149.xml"/><Relationship Id="rId223" Type="http://schemas.openxmlformats.org/officeDocument/2006/relationships/slide" Target="slides/slide216.xml"/><Relationship Id="rId202" Type="http://schemas.openxmlformats.org/officeDocument/2006/relationships/slide" Target="slides/slide195.xml"/><Relationship Id="rId39" Type="http://schemas.openxmlformats.org/officeDocument/2006/relationships/slide" Target="slides/slide32.xml"/><Relationship Id="rId18" Type="http://schemas.openxmlformats.org/officeDocument/2006/relationships/slide" Target="slides/slide11.xml"/><Relationship Id="rId188" Type="http://schemas.openxmlformats.org/officeDocument/2006/relationships/slide" Target="slides/slide181.xml"/><Relationship Id="rId146" Type="http://schemas.openxmlformats.org/officeDocument/2006/relationships/slide" Target="slides/slide139.xml"/><Relationship Id="rId167" Type="http://schemas.openxmlformats.org/officeDocument/2006/relationships/slide" Target="slides/slide160.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71" Type="http://schemas.openxmlformats.org/officeDocument/2006/relationships/slide" Target="slides/slide64.xml"/><Relationship Id="rId213" Type="http://schemas.openxmlformats.org/officeDocument/2006/relationships/slide" Target="slides/slide206.xml"/><Relationship Id="rId92" Type="http://schemas.openxmlformats.org/officeDocument/2006/relationships/slide" Target="slides/slide85.xml"/><Relationship Id="rId29" Type="http://schemas.openxmlformats.org/officeDocument/2006/relationships/slide" Target="slides/slide22.xml"/><Relationship Id="rId2" Type="http://schemas.openxmlformats.org/officeDocument/2006/relationships/viewProps" Target="viewProps.xml"/><Relationship Id="rId40" Type="http://schemas.openxmlformats.org/officeDocument/2006/relationships/slide" Target="slides/slide33.xml"/><Relationship Id="rId178" Type="http://schemas.openxmlformats.org/officeDocument/2006/relationships/slide" Target="slides/slide171.xml"/><Relationship Id="rId136" Type="http://schemas.openxmlformats.org/officeDocument/2006/relationships/slide" Target="slides/slide129.xml"/><Relationship Id="rId157" Type="http://schemas.openxmlformats.org/officeDocument/2006/relationships/slide" Target="slides/slide150.xml"/><Relationship Id="rId115" Type="http://schemas.openxmlformats.org/officeDocument/2006/relationships/slide" Target="slides/slide108.xml"/><Relationship Id="rId199" Type="http://schemas.openxmlformats.org/officeDocument/2006/relationships/slide" Target="slides/slide192.xml"/><Relationship Id="rId82" Type="http://schemas.openxmlformats.org/officeDocument/2006/relationships/slide" Target="slides/slide75.xml"/><Relationship Id="rId61" Type="http://schemas.openxmlformats.org/officeDocument/2006/relationships/slide" Target="slides/slide54.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font" Target="fonts/NotoSans-regular.fntdata"/><Relationship Id="rId30" Type="http://schemas.openxmlformats.org/officeDocument/2006/relationships/slide" Target="slides/slide23.xml"/><Relationship Id="rId147" Type="http://schemas.openxmlformats.org/officeDocument/2006/relationships/slide" Target="slides/slide140.xml"/><Relationship Id="rId168" Type="http://schemas.openxmlformats.org/officeDocument/2006/relationships/slide" Target="slides/slide161.xml"/><Relationship Id="rId105" Type="http://schemas.openxmlformats.org/officeDocument/2006/relationships/slide" Target="slides/slide98.xml"/><Relationship Id="rId126" Type="http://schemas.openxmlformats.org/officeDocument/2006/relationships/slide" Target="slides/slide119.xml"/><Relationship Id="rId189" Type="http://schemas.openxmlformats.org/officeDocument/2006/relationships/slide" Target="slides/slide182.xml"/><Relationship Id="rId72" Type="http://schemas.openxmlformats.org/officeDocument/2006/relationships/slide" Target="slides/slide65.xml"/><Relationship Id="rId51" Type="http://schemas.openxmlformats.org/officeDocument/2006/relationships/slide" Target="slides/slide44.xml"/><Relationship Id="rId93" Type="http://schemas.openxmlformats.org/officeDocument/2006/relationships/slide" Target="slides/slide86.xml"/><Relationship Id="rId3" Type="http://schemas.openxmlformats.org/officeDocument/2006/relationships/presProps" Target="presProps.xml"/><Relationship Id="rId214" Type="http://schemas.openxmlformats.org/officeDocument/2006/relationships/slide" Target="slides/slide20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9.png"/><Relationship Id="rId2" Type="http://schemas.openxmlformats.org/officeDocument/2006/relationships/image" Target="../media/image318.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34.png"/><Relationship Id="rId2" Type="http://schemas.openxmlformats.org/officeDocument/2006/relationships/image" Target="../media/image33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2.png"/><Relationship Id="rId3" Type="http://schemas.openxmlformats.org/officeDocument/2006/relationships/image" Target="../media/image216.png"/><Relationship Id="rId4" Type="http://schemas.openxmlformats.org/officeDocument/2006/relationships/image" Target="../media/image21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4j.com/1.2/pins/model-b-plus.html"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dic.naver.com/enkrEntry.nhn?entryId=bba8023fb4784a0991ba6deb3ca47a98" TargetMode="Externa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spberrypi.org/products/" TargetMode="Externa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spberrypi.org/products/" TargetMode="Externa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spberrypi.org/products/raspberry-pi-touch-display/"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inux.org/RPi_HardwareHistor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When you purchase Raspberry Pi, only one board is contained. So, other parts need to be purchased separately. For those who have spare parts in advance, sales sites are selling the parts needed to use raspberry pi as an option.</a:t>
            </a:r>
            <a:endParaRPr>
              <a:solidFill>
                <a:srgbClr val="3F3F3F"/>
              </a:solidFill>
              <a:latin typeface="Arial"/>
              <a:ea typeface="Arial"/>
              <a:cs typeface="Arial"/>
              <a:sym typeface="Arial"/>
            </a:endParaRPr>
          </a:p>
        </p:txBody>
      </p:sp>
      <p:sp>
        <p:nvSpPr>
          <p:cNvPr id="287" name="Google Shape;28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1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9" name="Google Shape;2159;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Smart sensor may refer to</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Smart transducer, an analog or digital transducer or actuator combined with a processing BÀI and a communication interface</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Less powerful versions of smart cameras</a:t>
            </a:r>
            <a:endParaRPr/>
          </a:p>
        </p:txBody>
      </p:sp>
      <p:sp>
        <p:nvSpPr>
          <p:cNvPr id="2160" name="Google Shape;2160;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p1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9" name="Google Shape;2169;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Transmitters are necessary component parts of all electronic devices that communicate by radio, such as radio and television broadcasting stations, cell phones, walkie-talkies, wireless computer networks, Bluetooth enabled devices, garage door openers, two-way radios in aircraft, ships, spacecraft, radar sets and navigational beacons. The term transmitter is usually limited to equipment that generates radio waves for communication purposes; or radiolocation, such as radar and navigational transmitters. Generators of radio waves for heating or industrial purposes, such as microwave ovens or diathermy equipment, are not usually called transmitters, even though they often have similar circuits.</a:t>
            </a:r>
            <a:endParaRPr>
              <a:solidFill>
                <a:srgbClr val="3F3F3F"/>
              </a:solidFill>
              <a:latin typeface="Arial"/>
              <a:ea typeface="Arial"/>
              <a:cs typeface="Arial"/>
              <a:sym typeface="Arial"/>
            </a:endParaRPr>
          </a:p>
        </p:txBody>
      </p:sp>
      <p:sp>
        <p:nvSpPr>
          <p:cNvPr id="2170" name="Google Shape;2170;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p1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6" name="Google Shape;2186;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three most important characteristics that determine the sensor's performance are sensitivity, resolution, and span.</a:t>
            </a:r>
            <a:endParaRPr>
              <a:solidFill>
                <a:srgbClr val="3F3F3F"/>
              </a:solidFill>
              <a:latin typeface="Arial"/>
              <a:ea typeface="Arial"/>
              <a:cs typeface="Arial"/>
              <a:sym typeface="Arial"/>
            </a:endParaRPr>
          </a:p>
        </p:txBody>
      </p:sp>
      <p:sp>
        <p:nvSpPr>
          <p:cNvPr id="2187" name="Google Shape;2187;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p1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4" name="Google Shape;2204;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In general, sensors have a functional relationship between a physical input signal and an output signal. These are usually expressed as equations, tables, graphs, etc. These exponential relations are called transfer functions.</a:t>
            </a:r>
            <a:endParaRPr>
              <a:solidFill>
                <a:srgbClr val="3F3F3F"/>
              </a:solidFill>
              <a:latin typeface="Arial"/>
              <a:ea typeface="Arial"/>
              <a:cs typeface="Arial"/>
              <a:sym typeface="Arial"/>
            </a:endParaRPr>
          </a:p>
        </p:txBody>
      </p:sp>
      <p:sp>
        <p:nvSpPr>
          <p:cNvPr id="2205" name="Google Shape;2205;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p1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8" name="Google Shape;2228;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Sensitivity: The slope of the transfer function of the sensor</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Sensitivity is an indicator of how the output signal changes as the input signal changes. In the linear transfer function, the slope is the sensitivity.</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If the transfer function of the sensor is a straight line, the sensitivity corresponds to the slope of this straight line. If the slope is large, the sensitivity is excellent, and if the slope is small, the sensitivity is not good.</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In general, higher sensitivity of the sensor can indicate a good sensor.</a:t>
            </a:r>
            <a:endParaRPr>
              <a:solidFill>
                <a:srgbClr val="3F3F3F"/>
              </a:solidFill>
              <a:latin typeface="Arial"/>
              <a:ea typeface="Arial"/>
              <a:cs typeface="Arial"/>
              <a:sym typeface="Arial"/>
            </a:endParaRPr>
          </a:p>
        </p:txBody>
      </p:sp>
      <p:sp>
        <p:nvSpPr>
          <p:cNvPr id="2229" name="Google Shape;2229;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1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5" name="Google Shape;2255;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Span is a range between the maximum and minimum inputs that produce a meaningful sensor output.</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The operating range is the range between the maximum input and the minimum input that produces a meaningful output, which can be machined. This operating range is often determined along with the output range.</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When talking about Span, the essential term is Full Scale. It represents the algebraic difference between the maximum and minimum values and is used for both input and output.</a:t>
            </a:r>
            <a:endParaRPr>
              <a:solidFill>
                <a:srgbClr val="3F3F3F"/>
              </a:solidFill>
              <a:latin typeface="Arial"/>
              <a:ea typeface="Arial"/>
              <a:cs typeface="Arial"/>
              <a:sym typeface="Arial"/>
            </a:endParaRPr>
          </a:p>
        </p:txBody>
      </p:sp>
      <p:sp>
        <p:nvSpPr>
          <p:cNvPr id="2256" name="Google Shape;2256;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1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2" name="Google Shape;2272;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Resolution is the minimum input signal the sensor can detect. Here is an example to keep things simple. Generally, 30cm rulers sold in bookstore can be checked up to 1mm. However, lengths smaller than 1mm are difficult to measure accurately. Therefore, the resolution of 30cm ruler can be said to be 1mm and the minimum input increment that can be checked (detected) is 1mm.</a:t>
            </a:r>
            <a:endParaRPr>
              <a:solidFill>
                <a:srgbClr val="3F3F3F"/>
              </a:solidFill>
              <a:latin typeface="Arial"/>
              <a:ea typeface="Arial"/>
              <a:cs typeface="Arial"/>
              <a:sym typeface="Arial"/>
            </a:endParaRPr>
          </a:p>
        </p:txBody>
      </p:sp>
      <p:sp>
        <p:nvSpPr>
          <p:cNvPr id="2273" name="Google Shape;2273;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p1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6" name="Google Shape;2296;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Accuracy means the ability to measure the same value each time under the same conditions, and means the difference between the indicated value and the true value.</a:t>
            </a:r>
            <a:endParaRPr/>
          </a:p>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Therefore, accuracy is a measure of how close the sensor output is to a true value, and </a:t>
            </a:r>
            <a:r>
              <a:rPr b="1" lang="en-US">
                <a:solidFill>
                  <a:srgbClr val="3F3F3F"/>
                </a:solidFill>
                <a:latin typeface="Arial"/>
                <a:ea typeface="Arial"/>
                <a:cs typeface="Arial"/>
                <a:sym typeface="Arial"/>
              </a:rPr>
              <a:t>practically, it is expressed as inaccuracy</a:t>
            </a:r>
            <a:endParaRPr b="1">
              <a:solidFill>
                <a:srgbClr val="3F3F3F"/>
              </a:solidFill>
              <a:latin typeface="Arial"/>
              <a:ea typeface="Arial"/>
              <a:cs typeface="Arial"/>
              <a:sym typeface="Arial"/>
            </a:endParaRPr>
          </a:p>
        </p:txBody>
      </p:sp>
      <p:sp>
        <p:nvSpPr>
          <p:cNvPr id="2297" name="Google Shape;2297;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p1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2" name="Google Shape;2312;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Repeatability</a:t>
            </a:r>
            <a:endParaRPr/>
          </a:p>
          <a:p>
            <a:pPr indent="0" lvl="0" marL="0" rtl="0" algn="l">
              <a:spcBef>
                <a:spcPts val="0"/>
              </a:spcBef>
              <a:spcAft>
                <a:spcPts val="0"/>
              </a:spcAft>
              <a:buNone/>
            </a:pPr>
            <a:r>
              <a:rPr lang="en-US">
                <a:solidFill>
                  <a:srgbClr val="3F3F3F"/>
                </a:solidFill>
                <a:latin typeface="Arial"/>
                <a:ea typeface="Arial"/>
                <a:cs typeface="Arial"/>
                <a:sym typeface="Arial"/>
              </a:rPr>
              <a:t>When the same quantity is measured continuously in the same method (short time interval) under the same conditions (environment, person, etc.), it indicates how much the measured values coincide with each other.</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Precision</a:t>
            </a:r>
            <a:endParaRPr/>
          </a:p>
          <a:p>
            <a:pPr indent="0" lvl="0" marL="0" rtl="0" algn="l">
              <a:spcBef>
                <a:spcPts val="0"/>
              </a:spcBef>
              <a:spcAft>
                <a:spcPts val="0"/>
              </a:spcAft>
              <a:buNone/>
            </a:pPr>
            <a:r>
              <a:rPr lang="en-US">
                <a:solidFill>
                  <a:srgbClr val="3F3F3F"/>
                </a:solidFill>
                <a:latin typeface="Arial"/>
                <a:ea typeface="Arial"/>
                <a:cs typeface="Arial"/>
                <a:sym typeface="Arial"/>
              </a:rPr>
              <a:t>Repeatability of measurements, Measure of reproducibility</a:t>
            </a:r>
            <a:endParaRPr/>
          </a:p>
          <a:p>
            <a:pPr indent="0" lvl="0" marL="0" rtl="0" algn="l">
              <a:spcBef>
                <a:spcPts val="0"/>
              </a:spcBef>
              <a:spcAft>
                <a:spcPts val="0"/>
              </a:spcAft>
              <a:buNone/>
            </a:pPr>
            <a:r>
              <a:rPr lang="en-US">
                <a:solidFill>
                  <a:srgbClr val="3F3F3F"/>
                </a:solidFill>
                <a:latin typeface="Arial"/>
                <a:ea typeface="Arial"/>
                <a:cs typeface="Arial"/>
                <a:sym typeface="Arial"/>
              </a:rPr>
              <a:t>Consistency between successive measurements</a:t>
            </a:r>
            <a:endParaRPr>
              <a:solidFill>
                <a:srgbClr val="3F3F3F"/>
              </a:solidFill>
              <a:latin typeface="Arial"/>
              <a:ea typeface="Arial"/>
              <a:cs typeface="Arial"/>
              <a:sym typeface="Arial"/>
            </a:endParaRPr>
          </a:p>
        </p:txBody>
      </p:sp>
      <p:sp>
        <p:nvSpPr>
          <p:cNvPr id="2313" name="Google Shape;2313;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p1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5" name="Google Shape;2325;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Accuracy: The degree of how it is close to the true value.</a:t>
            </a:r>
            <a:endParaRPr/>
          </a:p>
          <a:p>
            <a:pPr indent="0" lvl="0" marL="0" rtl="0" algn="l">
              <a:spcBef>
                <a:spcPts val="0"/>
              </a:spcBef>
              <a:spcAft>
                <a:spcPts val="0"/>
              </a:spcAft>
              <a:buNone/>
            </a:pPr>
            <a:r>
              <a:rPr lang="en-US">
                <a:solidFill>
                  <a:srgbClr val="3F3F3F"/>
                </a:solidFill>
                <a:latin typeface="Arial"/>
                <a:ea typeface="Arial"/>
                <a:cs typeface="Arial"/>
                <a:sym typeface="Arial"/>
              </a:rPr>
              <a:t>Precision: The degree of reproducibility of the measurement. (Degree of distribution of measured values)</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The left target in the figure has values near the true value, but its distribution is widespread. In this case, there is accuracy but no precision. (Accurate but not precise)</a:t>
            </a:r>
            <a:endParaRPr/>
          </a:p>
          <a:p>
            <a:pPr indent="0" lvl="0" marL="0" rtl="0" algn="l">
              <a:spcBef>
                <a:spcPts val="0"/>
              </a:spcBef>
              <a:spcAft>
                <a:spcPts val="0"/>
              </a:spcAft>
              <a:buNone/>
            </a:pPr>
            <a:r>
              <a:rPr lang="en-US">
                <a:solidFill>
                  <a:srgbClr val="3F3F3F"/>
                </a:solidFill>
                <a:latin typeface="Arial"/>
                <a:ea typeface="Arial"/>
                <a:cs typeface="Arial"/>
                <a:sym typeface="Arial"/>
              </a:rPr>
              <a:t>The target plate on the right is far from the true value, but the distribution of the values is dense. In this case, there is no accuracy but precision. (Precise but not accurate)</a:t>
            </a:r>
            <a:endParaRPr>
              <a:solidFill>
                <a:srgbClr val="3F3F3F"/>
              </a:solidFill>
              <a:latin typeface="Arial"/>
              <a:ea typeface="Arial"/>
              <a:cs typeface="Arial"/>
              <a:sym typeface="Arial"/>
            </a:endParaRPr>
          </a:p>
        </p:txBody>
      </p:sp>
      <p:sp>
        <p:nvSpPr>
          <p:cNvPr id="2326" name="Google Shape;2326;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Reference Web Site: https://www.raspberrypi.com/products/raspberry-pi-4-model-b/</a:t>
            </a:r>
            <a:endParaRPr/>
          </a:p>
          <a:p>
            <a:pPr indent="-95250" lvl="0" marL="171450" marR="0" rtl="0" algn="l">
              <a:lnSpc>
                <a:spcPct val="100000"/>
              </a:lnSpc>
              <a:spcBef>
                <a:spcPts val="0"/>
              </a:spcBef>
              <a:spcAft>
                <a:spcPts val="0"/>
              </a:spcAft>
              <a:buClr>
                <a:schemeClr val="dk1"/>
              </a:buClr>
              <a:buSzPts val="1200"/>
              <a:buFont typeface="Malgun Gothic"/>
              <a:buNone/>
            </a:pPr>
            <a:r>
              <a:t/>
            </a:r>
            <a:endParaRPr b="0" i="0">
              <a:solidFill>
                <a:srgbClr val="000000"/>
              </a:solidFill>
              <a:latin typeface="Noto Sans"/>
              <a:ea typeface="Noto Sans"/>
              <a:cs typeface="Noto Sans"/>
              <a:sym typeface="Noto Sans"/>
            </a:endParaRPr>
          </a:p>
          <a:p>
            <a:pPr indent="-171450" lvl="0" marL="171450" marR="0" rtl="0" algn="l">
              <a:lnSpc>
                <a:spcPct val="100000"/>
              </a:lnSpc>
              <a:spcBef>
                <a:spcPts val="0"/>
              </a:spcBef>
              <a:spcAft>
                <a:spcPts val="0"/>
              </a:spcAft>
              <a:buClr>
                <a:srgbClr val="000000"/>
              </a:buClr>
              <a:buSzPts val="1200"/>
              <a:buFont typeface="Noto Sans"/>
              <a:buChar char="-"/>
            </a:pPr>
            <a:r>
              <a:rPr b="0" i="0" lang="en-US">
                <a:solidFill>
                  <a:srgbClr val="000000"/>
                </a:solidFill>
                <a:latin typeface="Noto Sans"/>
                <a:ea typeface="Noto Sans"/>
                <a:cs typeface="Noto Sans"/>
                <a:sym typeface="Noto Sans"/>
              </a:rPr>
              <a:t>Explain the terminology</a:t>
            </a:r>
            <a:endParaRPr/>
          </a:p>
          <a:p>
            <a:pPr indent="0" lvl="0" marL="0" marR="0" rtl="0" algn="l">
              <a:lnSpc>
                <a:spcPct val="100000"/>
              </a:lnSpc>
              <a:spcBef>
                <a:spcPts val="0"/>
              </a:spcBef>
              <a:spcAft>
                <a:spcPts val="0"/>
              </a:spcAft>
              <a:buClr>
                <a:srgbClr val="000000"/>
              </a:buClr>
              <a:buSzPts val="1200"/>
              <a:buFont typeface="Noto Sans"/>
              <a:buNone/>
            </a:pPr>
            <a:r>
              <a:rPr b="0" i="0" lang="en-US">
                <a:solidFill>
                  <a:srgbClr val="000000"/>
                </a:solidFill>
                <a:latin typeface="Noto Sans"/>
                <a:ea typeface="Noto Sans"/>
                <a:cs typeface="Noto Sans"/>
                <a:sym typeface="Noto Sans"/>
              </a:rPr>
              <a:t>   . PoE : It is a technology that loads DC power along with data to Ethernet lines after Cat.3. It is designated as a standard by IEEE, and two standards are stipulated: 802.3af and 802.3at (called PoE+).</a:t>
            </a:r>
            <a:endParaRPr b="0" i="0">
              <a:solidFill>
                <a:srgbClr val="00000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296" name="Google Shape;29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p1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6" name="Google Shape;2356;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The process of measuring output by applying a known value to the sensor, and the input value used for calibration is called a standard. The calibration establishes the relationship between input and output, and the curve obtained at this time is called calibration.</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Calibration of the sensor is a time consuming process, so it is important to minimize the calibration points as much as possible to reduce manufacturing costs.</a:t>
            </a:r>
            <a:endParaRPr>
              <a:solidFill>
                <a:srgbClr val="3F3F3F"/>
              </a:solidFill>
              <a:latin typeface="Arial"/>
              <a:ea typeface="Arial"/>
              <a:cs typeface="Arial"/>
              <a:sym typeface="Arial"/>
            </a:endParaRPr>
          </a:p>
        </p:txBody>
      </p:sp>
      <p:sp>
        <p:nvSpPr>
          <p:cNvPr id="2357" name="Google Shape;2357;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1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6" name="Google Shape;2376;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It would be perfect for the output of the sensor to maintain linearity, but practically is impossible.</a:t>
            </a:r>
            <a:endParaRPr>
              <a:solidFill>
                <a:srgbClr val="3F3F3F"/>
              </a:solidFill>
              <a:latin typeface="Arial"/>
              <a:ea typeface="Arial"/>
              <a:cs typeface="Arial"/>
              <a:sym typeface="Arial"/>
            </a:endParaRPr>
          </a:p>
        </p:txBody>
      </p:sp>
      <p:sp>
        <p:nvSpPr>
          <p:cNvPr id="2377" name="Google Shape;2377;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p1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9" name="Google Shape;2399;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93EB0"/>
              </a:buClr>
              <a:buSzPts val="1200"/>
              <a:buFont typeface="Arial"/>
              <a:buNone/>
            </a:pPr>
            <a:r>
              <a:t/>
            </a:r>
            <a:endParaRPr sz="1200">
              <a:solidFill>
                <a:srgbClr val="262626"/>
              </a:solidFill>
              <a:latin typeface="Arial"/>
              <a:ea typeface="Arial"/>
              <a:cs typeface="Arial"/>
              <a:sym typeface="Arial"/>
            </a:endParaRPr>
          </a:p>
        </p:txBody>
      </p:sp>
      <p:sp>
        <p:nvSpPr>
          <p:cNvPr id="2400" name="Google Shape;2400;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p1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7" name="Google Shape;2427;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93EB0"/>
              </a:buClr>
              <a:buSzPts val="1200"/>
              <a:buFont typeface="Arial"/>
              <a:buNone/>
            </a:pPr>
            <a:r>
              <a:rPr lang="en-US">
                <a:solidFill>
                  <a:srgbClr val="3F3F3F"/>
                </a:solidFill>
                <a:latin typeface="Arial"/>
                <a:ea typeface="Arial"/>
                <a:cs typeface="Arial"/>
                <a:sym typeface="Arial"/>
              </a:rPr>
              <a:t>The output is not the same even with the same input, when measuring the output while increasing x compared to decreasing x. It depends on the physical properties of the material.</a:t>
            </a:r>
            <a:endParaRPr>
              <a:solidFill>
                <a:srgbClr val="3F3F3F"/>
              </a:solidFill>
              <a:latin typeface="Arial"/>
              <a:ea typeface="Arial"/>
              <a:cs typeface="Arial"/>
              <a:sym typeface="Arial"/>
            </a:endParaRPr>
          </a:p>
          <a:p>
            <a:pPr indent="-106325" lvl="0" marL="182526" rtl="0" algn="l">
              <a:spcBef>
                <a:spcPts val="800"/>
              </a:spcBef>
              <a:spcAft>
                <a:spcPts val="0"/>
              </a:spcAft>
              <a:buClr>
                <a:srgbClr val="193EB0"/>
              </a:buClr>
              <a:buSzPts val="1200"/>
              <a:buFont typeface="Arial"/>
              <a:buNone/>
            </a:pPr>
            <a:r>
              <a:t/>
            </a:r>
            <a:endParaRPr sz="1200">
              <a:solidFill>
                <a:srgbClr val="262626"/>
              </a:solidFill>
              <a:latin typeface="Arial"/>
              <a:ea typeface="Arial"/>
              <a:cs typeface="Arial"/>
              <a:sym typeface="Arial"/>
            </a:endParaRPr>
          </a:p>
        </p:txBody>
      </p:sp>
      <p:sp>
        <p:nvSpPr>
          <p:cNvPr id="2428" name="Google Shape;2428;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p1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3" name="Google Shape;2453;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sensor should detect only the desired physical phenomenon and not be affected by other phenomena.</a:t>
            </a:r>
            <a:endParaRPr>
              <a:solidFill>
                <a:srgbClr val="3F3F3F"/>
              </a:solidFill>
              <a:latin typeface="Arial"/>
              <a:ea typeface="Arial"/>
              <a:cs typeface="Arial"/>
              <a:sym typeface="Arial"/>
            </a:endParaRPr>
          </a:p>
        </p:txBody>
      </p:sp>
      <p:sp>
        <p:nvSpPr>
          <p:cNvPr id="2454" name="Google Shape;2454;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p1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6" name="Google Shape;2476;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Dynamic Characteristics (relationship between input and output over time)</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Time response characteristic (transient characteristic): when the magnitude of input suddenly changes.</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Frequency response characteristic: when the input is changed sinuously.</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Response time: time delay between input and output when the physical quantity input to the sensor changes with time</a:t>
            </a:r>
            <a:endParaRPr>
              <a:solidFill>
                <a:srgbClr val="3F3F3F"/>
              </a:solidFill>
              <a:latin typeface="Arial"/>
              <a:ea typeface="Arial"/>
              <a:cs typeface="Arial"/>
              <a:sym typeface="Arial"/>
            </a:endParaRPr>
          </a:p>
        </p:txBody>
      </p:sp>
      <p:sp>
        <p:nvSpPr>
          <p:cNvPr id="2477" name="Google Shape;2477;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p1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5" name="Google Shape;2515;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2516" name="Google Shape;2516;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p1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5" name="Google Shape;2535;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definition of noise is an unwanted irregular signal. The lower detection limit is lowered by improving the signal-to-noise ratio. To improve this, a filter is needed.</a:t>
            </a:r>
            <a:endParaRPr>
              <a:solidFill>
                <a:srgbClr val="3F3F3F"/>
              </a:solidFill>
              <a:latin typeface="Arial"/>
              <a:ea typeface="Arial"/>
              <a:cs typeface="Arial"/>
              <a:sym typeface="Arial"/>
            </a:endParaRPr>
          </a:p>
        </p:txBody>
      </p:sp>
      <p:sp>
        <p:nvSpPr>
          <p:cNvPr id="2536" name="Google Shape;2536;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p1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4" name="Google Shape;2544;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ratio of voltage to current = resistance</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In current output sensor, the magnitude of the output impedance should be large and the magnitude of the input impedance should be small.</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In voltage output sensor, the magnitude of the output impedance should be small and the magnitude of the input impedance should be large.</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2545" name="Google Shape;2545;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p1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3" name="Google Shape;2583;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Environmental parameters: external variables (temperature, humidity, etc.) affecting the performance of the sensor.</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2584" name="Google Shape;2584;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languages that can control the GPIO of the Raspberry Pi vary widely from C, C++, C#, Python, Java, and so on. Among them, most users use WiringPi (developed by Gordon, licensed GNU LGPLv3 and its website http://wiringpi.com/), which has been constantly updated since the beginning until recently.</a:t>
            </a:r>
            <a:endParaRPr>
              <a:solidFill>
                <a:srgbClr val="3F3F3F"/>
              </a:solidFill>
              <a:latin typeface="Arial"/>
              <a:ea typeface="Arial"/>
              <a:cs typeface="Arial"/>
              <a:sym typeface="Arial"/>
            </a:endParaRPr>
          </a:p>
        </p:txBody>
      </p:sp>
      <p:sp>
        <p:nvSpPr>
          <p:cNvPr id="330" name="Google Shape;33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p1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5" name="Google Shape;2635;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6" name="Google Shape;2636;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p1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3" name="Google Shape;2643;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Active vs Passive Sensors</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Active sensors require an external power source to operate, which is called an excitation signal. The signal is modulated by the sensor to produce an output signal. For example, a thermistor does not generate any electrical signal, but by passing an electric current through it, its resistance can be measured by detecting variations in the current or voltage across the thermistor.</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Passive sensors, in contrast, generate an electric current in response to an external stimulus which serves as the output signal without the need of an additional energy source. Such examples are a photodiode, and a piezoelectric sensor, thermocouple.</a:t>
            </a:r>
            <a:endParaRPr/>
          </a:p>
        </p:txBody>
      </p:sp>
      <p:sp>
        <p:nvSpPr>
          <p:cNvPr id="2644" name="Google Shape;2644;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p1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1" name="Google Shape;2661;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2662" name="Google Shape;2662;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p1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6" name="Google Shape;2676;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solidFill>
                <a:srgbClr val="0C0C0C"/>
              </a:solidFill>
              <a:latin typeface="Arial"/>
              <a:ea typeface="Arial"/>
              <a:cs typeface="Arial"/>
              <a:sym typeface="Arial"/>
            </a:endParaRPr>
          </a:p>
        </p:txBody>
      </p:sp>
      <p:sp>
        <p:nvSpPr>
          <p:cNvPr id="2677" name="Google Shape;2677;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p1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8" name="Google Shape;2688;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solidFill>
                <a:srgbClr val="0C0C0C"/>
              </a:solidFill>
              <a:latin typeface="Arial"/>
              <a:ea typeface="Arial"/>
              <a:cs typeface="Arial"/>
              <a:sym typeface="Arial"/>
            </a:endParaRPr>
          </a:p>
        </p:txBody>
      </p:sp>
      <p:sp>
        <p:nvSpPr>
          <p:cNvPr id="2689" name="Google Shape;2689;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p1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9" name="Google Shape;2699;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solidFill>
                <a:srgbClr val="0C0C0C"/>
              </a:solidFill>
              <a:latin typeface="Arial"/>
              <a:ea typeface="Arial"/>
              <a:cs typeface="Arial"/>
              <a:sym typeface="Arial"/>
            </a:endParaRPr>
          </a:p>
        </p:txBody>
      </p:sp>
      <p:sp>
        <p:nvSpPr>
          <p:cNvPr id="2700" name="Google Shape;2700;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p1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0" name="Google Shape;2710;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solidFill>
                <a:srgbClr val="0C0C0C"/>
              </a:solidFill>
              <a:latin typeface="Arial"/>
              <a:ea typeface="Arial"/>
              <a:cs typeface="Arial"/>
              <a:sym typeface="Arial"/>
            </a:endParaRPr>
          </a:p>
        </p:txBody>
      </p:sp>
      <p:sp>
        <p:nvSpPr>
          <p:cNvPr id="2711" name="Google Shape;2711;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p1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0" name="Google Shape;2720;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The demand for smart car and smartphone is increasing rapidly in all areas. In 2025, the era of 1 trillion sensors are expected.</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The big two consumer products, cars and mobile phones, continue to lead the market</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Sensor usage per car increased from 200 in 2015 to a lot more in autonomous driving era.</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Only two sensors have been used for one image and sound, but next-generation phones will use more than 20 sensors for each device.</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One billion sensors are shipped each year. Production is increasing at an annual average of more than 50%, and one trillion is expected to be produced every year around 10 years.</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b="1" sz="1200">
              <a:solidFill>
                <a:srgbClr val="0C0C0C"/>
              </a:solidFill>
              <a:latin typeface="Arial"/>
              <a:ea typeface="Arial"/>
              <a:cs typeface="Arial"/>
              <a:sym typeface="Arial"/>
            </a:endParaRPr>
          </a:p>
        </p:txBody>
      </p:sp>
      <p:sp>
        <p:nvSpPr>
          <p:cNvPr id="2721" name="Google Shape;2721;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p1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0" name="Google Shape;2730;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p1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8" name="Google Shape;2738;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Characteristics of sensor business</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The sensor market is fragmented according to material, device, component, so the recognition that small quantity business is dominated.</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Sensor selects material and design method according to customer's order and manufactures device, chip, part, module.</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Even if an image sensor using the same semiconductor material has different demands from a car and a mobile phone, the design method on the sensor element may be different, and the market leaders are different.</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main field of application of sensors is industrial metrology systems, which have been developed around them. However, as the industry has advanced, its utilization has expanded to almost all industries (including aerospace / aerospace and military). It also contributes greatly to human welfare and prosperity, including environmental conservation, disaster prevention, pollution monitoring, abnormal diagnosis, safety management, health care, and crime prevention / disaster prevention.</a:t>
            </a:r>
            <a:endParaRPr>
              <a:solidFill>
                <a:srgbClr val="3F3F3F"/>
              </a:solidFill>
              <a:latin typeface="Arial"/>
              <a:ea typeface="Arial"/>
              <a:cs typeface="Arial"/>
              <a:sym typeface="Arial"/>
            </a:endParaRPr>
          </a:p>
        </p:txBody>
      </p:sp>
      <p:sp>
        <p:nvSpPr>
          <p:cNvPr id="2739" name="Google Shape;2739;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Reference Web Site: </a:t>
            </a:r>
            <a:r>
              <a:rPr lang="en-US" u="sng">
                <a:solidFill>
                  <a:srgbClr val="3F3F3F"/>
                </a:solidFill>
                <a:latin typeface="Arial"/>
                <a:ea typeface="Arial"/>
                <a:cs typeface="Arial"/>
                <a:sym typeface="Arial"/>
                <a:hlinkClick r:id="rId2">
                  <a:extLst>
                    <a:ext uri="{A12FA001-AC4F-418D-AE19-62706E023703}">
                      <ahyp:hlinkClr val="tx"/>
                    </a:ext>
                  </a:extLst>
                </a:hlinkClick>
              </a:rPr>
              <a:t>https://pi4j.com/1.2/pins/model-b-plus.html</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53" name="Google Shape;35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p1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8" name="Google Shape;2748;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p1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7" name="Google Shape;2757;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Voltage is the difference in electric charge that occurs between two points. For example, if you work hard in the morning and run out in the evening, the difference in energy consumed from morning to evening is the voltage.</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Current refers to the rate at which these charges flow. For example, there are buses and trains that must be taken to work.</a:t>
            </a:r>
            <a:endParaRPr/>
          </a:p>
          <a:p>
            <a:pPr indent="0" lvl="0" marL="0" rtl="0" algn="l">
              <a:spcBef>
                <a:spcPts val="0"/>
              </a:spcBef>
              <a:spcAft>
                <a:spcPts val="0"/>
              </a:spcAft>
              <a:buNone/>
            </a:pPr>
            <a:r>
              <a:rPr lang="en-US">
                <a:solidFill>
                  <a:srgbClr val="3F3F3F"/>
                </a:solidFill>
                <a:latin typeface="Arial"/>
                <a:ea typeface="Arial"/>
                <a:cs typeface="Arial"/>
                <a:sym typeface="Arial"/>
              </a:rPr>
              <a:t>The current is flowing and the resistance is blocking it. Since the current and the resistance are almost in phase, it is natural that the speed is not fast when the road is blocked.</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758" name="Google Shape;2758;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p1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1" name="Google Shape;2781;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Both batteries and rechargeable batteries are considered direct current. All products that use batteries make DC electricity available. The advantage is that it is stable and efficient because there is no change in power over time.</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Disadvantage is that it is difficult to transform. In order to come into modern society and use large-scale electricity, electricity is produced at power plants. Transformers are essential in the process of transferring electricity from a power plant. But if the transformation is difficult, entire process becomes very difficult.</a:t>
            </a:r>
            <a:endParaRPr/>
          </a:p>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main advantage of alternating current is that the transformation itself, which is also a disadvantage of direct current, is very convenient. Easy transformation means that we can send electricity generated at the power plant to the place where we use it efficiently.</a:t>
            </a:r>
            <a:endParaRPr/>
          </a:p>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disadvantage is inductive disturbance, which is called electromagnetic waves. In addition, power loss occurs due to the characteristics of the AC electricity.</a:t>
            </a:r>
            <a:endParaRPr/>
          </a:p>
          <a:p>
            <a:pPr indent="0" lvl="0" marL="0" rtl="0" algn="l">
              <a:spcBef>
                <a:spcPts val="0"/>
              </a:spcBef>
              <a:spcAft>
                <a:spcPts val="0"/>
              </a:spcAft>
              <a:buNone/>
            </a:pPr>
            <a:r>
              <a:t/>
            </a:r>
            <a:endParaRPr>
              <a:latin typeface="Arial"/>
              <a:ea typeface="Arial"/>
              <a:cs typeface="Arial"/>
              <a:sym typeface="Arial"/>
            </a:endParaRPr>
          </a:p>
        </p:txBody>
      </p:sp>
      <p:sp>
        <p:nvSpPr>
          <p:cNvPr id="2782" name="Google Shape;2782;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p1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5" name="Google Shape;2805;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06" name="Google Shape;2806;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p1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8" name="Google Shape;2828;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Ohm's law refers to the law of change in the magnitude of resistance according to current and voltage. Resistance, current, and voltage have a close physical relationship with each other.</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Resistance (R) = Voltage (V) / Current (I)</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That is, the resistance is proportional to the magnitude of the voltage and inversely proportional to the magnitude of the current.</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829" name="Google Shape;2829;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p1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6" name="Google Shape;2846;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Kirchhoff's law is commonly used to calculate the current in a circuit. KCL, the law of current, and KVL, the law of voltage, can be used to calculate current using simultaneous equations. When calculating current or trying to understand a circuit, it is a useful rule to know along with the Ohm's law.</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847" name="Google Shape;2847;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p1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1" name="Google Shape;2861;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62" name="Google Shape;2862;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p1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0" name="Google Shape;2870;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71" name="Google Shape;2871;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p1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4" name="Google Shape;2884;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885" name="Google Shape;2885;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p1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6" name="Google Shape;2906;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In electrical engineering, resistance is a component that prevents electricity (exact current) from flowing well. To explain the principle of resistance briefly, resistance can convert electrical energy into heat, dissipating this heat. This reduces the voltage and likewise reduces the current.</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907" name="Google Shape;2907;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1270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pin number and the name to use when writing the control program are displayed on the left and right sides of the 40 pin header.</a:t>
            </a:r>
            <a:endParaRPr/>
          </a:p>
          <a:p>
            <a:pPr indent="0" lvl="0" marL="1270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If you look at pin 8, it says 'TxD / GPIO 14 / GPIO 15'. Note that 'BCM' is shown above the 'GPIO 14' in black and 'wPi' above the 'GPIO 15' in gray.</a:t>
            </a:r>
            <a:endParaRPr/>
          </a:p>
          <a:p>
            <a:pPr indent="0" lvl="0" marL="1270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Two names for a single GPIO pin can be confusing. This is because the GPIO pin naming standards are not the same when the library is being manufactured.</a:t>
            </a:r>
            <a:endParaRPr/>
          </a:p>
          <a:p>
            <a:pPr indent="0" lvl="0" marL="12700" rtl="0" algn="l">
              <a:lnSpc>
                <a:spcPct val="100000"/>
              </a:lnSpc>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0" lvl="0" marL="1270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BCM283x chip's physical pin number is applied to the name in BCM, and the built-in Python library uses this name.</a:t>
            </a:r>
            <a:endParaRPr/>
          </a:p>
          <a:p>
            <a:pPr indent="0" lvl="0" marL="1270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name of the GPIO pins of the BCM283x chip is given in wPi, which is used in wiringPi, a C language library created and distributed by Gordon.</a:t>
            </a:r>
            <a:endParaRPr/>
          </a:p>
          <a:p>
            <a:pPr indent="0" lvl="0" marL="12700" rtl="0" algn="l">
              <a:lnSpc>
                <a:spcPct val="100000"/>
              </a:lnSpc>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0" lvl="0" marL="1270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“TxD” on pin 8 of GPIO header means that “send” function of serial communication port can be used if additional function is used besides GPIO input / output function.</a:t>
            </a:r>
            <a:endParaRPr>
              <a:solidFill>
                <a:srgbClr val="3F3F3F"/>
              </a:solidFill>
              <a:latin typeface="Arial"/>
              <a:ea typeface="Arial"/>
              <a:cs typeface="Arial"/>
              <a:sym typeface="Arial"/>
            </a:endParaRPr>
          </a:p>
        </p:txBody>
      </p:sp>
      <p:sp>
        <p:nvSpPr>
          <p:cNvPr id="364" name="Google Shape;36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p1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4" name="Google Shape;2924;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Types of resistor</a:t>
            </a:r>
            <a:endParaRPr/>
          </a:p>
          <a:p>
            <a:pPr indent="0" lvl="0" marL="0" rtl="0" algn="l">
              <a:spcBef>
                <a:spcPts val="0"/>
              </a:spcBef>
              <a:spcAft>
                <a:spcPts val="0"/>
              </a:spcAft>
              <a:buNone/>
            </a:pPr>
            <a:r>
              <a:rPr lang="en-US">
                <a:solidFill>
                  <a:srgbClr val="3F3F3F"/>
                </a:solidFill>
                <a:latin typeface="Arial"/>
                <a:ea typeface="Arial"/>
                <a:cs typeface="Arial"/>
                <a:sym typeface="Arial"/>
              </a:rPr>
              <a:t> - Fixed resister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 Variable resistor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 Special resistor</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Fixed resistor </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most common resistance, which has a constant resistance and does not change.</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925" name="Google Shape;2925;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p1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4" name="Google Shape;2944;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Variable resistor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A resistor that allows the resistance value to be changed within a certain range. It is used for volume control or other control parts. In addition, there are rotation and slide methods, and semi-fixed resistors are used for fine adjustment in the circuit. This is called a potentiometer.</a:t>
            </a:r>
            <a:endParaRPr/>
          </a:p>
          <a:p>
            <a:pPr indent="0" lvl="0" marL="0" rtl="0" algn="l">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Special resistor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In the resistance production plant, not all resistance dimensions are made at regular intervals.</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If there is an intermediate resistance dimension that does not fall in this category, it is called a special resistor. (Mainly used for precision resistance)</a:t>
            </a:r>
            <a:endParaRPr/>
          </a:p>
          <a:p>
            <a:pPr indent="0" lvl="0" marL="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Special purpose resistor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It is not a resistor used in electronic circuits, but a resistor that is used for special purposes by making one resistor into the equipment. It refers to a resistor used in a dummy load or a load test of a power supply used for radio transmission performance test. There is also a special resistor made by specially winding method or by putting liquid with resistance in the container to make induction resistance without removing </a:t>
            </a:r>
            <a:r>
              <a:rPr lang="en-US" u="sng">
                <a:solidFill>
                  <a:srgbClr val="3F3F3F"/>
                </a:solidFill>
                <a:latin typeface="Arial"/>
                <a:ea typeface="Arial"/>
                <a:cs typeface="Arial"/>
                <a:sym typeface="Arial"/>
                <a:hlinkClick r:id="rId2">
                  <a:extLst>
                    <a:ext uri="{A12FA001-AC4F-418D-AE19-62706E023703}">
                      <ahyp:hlinkClr val="tx"/>
                    </a:ext>
                  </a:extLst>
                </a:hlinkClick>
              </a:rPr>
              <a:t>inductance</a:t>
            </a:r>
            <a:r>
              <a:rPr lang="en-US">
                <a:solidFill>
                  <a:srgbClr val="3F3F3F"/>
                </a:solidFill>
                <a:latin typeface="Arial"/>
                <a:ea typeface="Arial"/>
                <a:cs typeface="Arial"/>
                <a:sym typeface="Arial"/>
              </a:rPr>
              <a:t> from resistance.</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945" name="Google Shape;2945;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p1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8" name="Google Shape;2958;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959" name="Google Shape;2959;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2" name="Shape 2982"/>
        <p:cNvGrpSpPr/>
        <p:nvPr/>
      </p:nvGrpSpPr>
      <p:grpSpPr>
        <a:xfrm>
          <a:off x="0" y="0"/>
          <a:ext cx="0" cy="0"/>
          <a:chOff x="0" y="0"/>
          <a:chExt cx="0" cy="0"/>
        </a:xfrm>
      </p:grpSpPr>
      <p:sp>
        <p:nvSpPr>
          <p:cNvPr id="2983" name="Google Shape;2983;p1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4" name="Google Shape;2984;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2985" name="Google Shape;2985;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p1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3" name="Google Shape;3013;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Power Consumption</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In general, just as energy is required to work, electrical energy is required to operate an electric device such as a motor, a heater, and a lamp. It is power consumption that expresses how much energy these electric devices require.</a:t>
            </a:r>
            <a:endParaRPr/>
          </a:p>
          <a:p>
            <a:pPr indent="0" lvl="0" marL="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Rated power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Since this power is radiated with heat in the case of resistors, if the power consumption is too large, the temperature of the resistor rises and it may burn or melt. Therefore, it is necessary to indicate the application of a resistor capable of dissipating power up to several W, which is the rated power of the resistor. However, in consideration of safety such as the loss of resistance, it is usually used for power consumption of less than 1/2 of rated power.</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014" name="Google Shape;3014;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p1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4" name="Google Shape;3044;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Capacitors perform two functions.</a:t>
            </a:r>
            <a:endParaRPr/>
          </a:p>
          <a:p>
            <a:pPr indent="0" lvl="0" marL="0" rtl="0" algn="l">
              <a:spcBef>
                <a:spcPts val="0"/>
              </a:spcBef>
              <a:spcAft>
                <a:spcPts val="0"/>
              </a:spcAft>
              <a:buNone/>
            </a:pPr>
            <a:r>
              <a:rPr lang="en-US">
                <a:solidFill>
                  <a:srgbClr val="3F3F3F"/>
                </a:solidFill>
                <a:latin typeface="Arial"/>
                <a:ea typeface="Arial"/>
                <a:cs typeface="Arial"/>
                <a:sym typeface="Arial"/>
              </a:rPr>
              <a:t>1. Accumulate (store) electricity (charge) at each electrode when DC voltage is applied (no current flows after storing the capacity of the capacitor)</a:t>
            </a:r>
            <a:endParaRPr/>
          </a:p>
          <a:p>
            <a:pPr indent="0" lvl="0" marL="0" rtl="0" algn="l">
              <a:spcBef>
                <a:spcPts val="0"/>
              </a:spcBef>
              <a:spcAft>
                <a:spcPts val="0"/>
              </a:spcAft>
              <a:buNone/>
            </a:pPr>
            <a:r>
              <a:rPr lang="en-US">
                <a:solidFill>
                  <a:srgbClr val="3F3F3F"/>
                </a:solidFill>
                <a:latin typeface="Arial"/>
                <a:ea typeface="Arial"/>
                <a:cs typeface="Arial"/>
                <a:sym typeface="Arial"/>
              </a:rPr>
              <a:t>2. In AC voltage, it cuts off DC voltage and passes AC component</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Capacitors store electricity. Capacitors do not allow direct current to flow, but allow alternating current to flow, with higher capacities and higher frequencies. The capacity BÀI is F (farad), but generally pF (picofarad) and uF (microfarad) are the main BÀIs.</a:t>
            </a:r>
            <a:endParaRPr/>
          </a:p>
        </p:txBody>
      </p:sp>
      <p:sp>
        <p:nvSpPr>
          <p:cNvPr id="3045" name="Google Shape;3045;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p1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6" name="Google Shape;3056;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Use of Capacitors</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Use to hold unstable power</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Use as a method to remove noise</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Used to cut off direct current and pass alternating current</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Used for stable operation of ICs</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057" name="Google Shape;3057;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p1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2" name="Google Shape;3082;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Electrolytic Capacitor</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The advantage is that the dielectric material can be made thinner so that a large capacity can be obtained even at a small size.</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There is a positive (long wire +) capacitor, and the polarity, voltage, and capacitance are written on the surface of the capacitor.</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This capacitor is mainly used for power supply stabilization, low frequency bypass, etc. and should be used as it may burst if the pole is connected incorrectly.</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Tantalum Capacitor</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It is a capacitor that uses tantalum as an electrode, and its use is similar to that of an electrolytic capacitor, but its error, characteristics, and frequency are superior to those of an electrolytic capacitor. The price is higher.</a:t>
            </a:r>
            <a:endParaRPr>
              <a:solidFill>
                <a:srgbClr val="3F3F3F"/>
              </a:solidFill>
              <a:latin typeface="Arial"/>
              <a:ea typeface="Arial"/>
              <a:cs typeface="Arial"/>
              <a:sym typeface="Arial"/>
            </a:endParaRPr>
          </a:p>
        </p:txBody>
      </p:sp>
      <p:sp>
        <p:nvSpPr>
          <p:cNvPr id="3083" name="Google Shape;3083;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p1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7" name="Google Shape;3097;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Ceramic capacitor</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A capacitor made of dielectric material such as ceramic thin film with high dielectric constant and barium titanate.</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It has a thin film or disk shape, relatively small capacity, and high frequency characteristics, so that it is commonly used for high frequency pipe.</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Varicon</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It is a variable capacitor that uses air as a dielectric, and is used in tuners for selecting radio broadcasting.</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Trimmer</a:t>
            </a:r>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It is a variable capacitance capacitor using ceramic as a dielectric material. It is mainly used to adjust the capacitance value as necessary according to the frequency required for mobile communication and broadcasting system.</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098" name="Google Shape;3098;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p1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3" name="Google Shape;3113;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14" name="Google Shape;3114;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1. Detailed implementation details</a:t>
            </a:r>
            <a:endParaRPr/>
          </a:p>
          <a:p>
            <a:pPr indent="0" lvl="0" marL="0" rtl="0" algn="l">
              <a:spcBef>
                <a:spcPts val="0"/>
              </a:spcBef>
              <a:spcAft>
                <a:spcPts val="0"/>
              </a:spcAft>
              <a:buNone/>
            </a:pPr>
            <a:r>
              <a:rPr lang="en-US">
                <a:solidFill>
                  <a:srgbClr val="3F3F3F"/>
                </a:solidFill>
                <a:latin typeface="Arial"/>
                <a:ea typeface="Arial"/>
                <a:cs typeface="Arial"/>
                <a:sym typeface="Arial"/>
              </a:rPr>
              <a:t>- Develop sensors that detect rear objects, change the sound of the buzzer according to distance, and (change in frequency) the dashboard of the car visually indicates how close the object is. Alarm is triggered from within 50cm of the approach distance by detecting the rear left, center, and right rear of the vehicle. Increase the number of alarms when the distance is 30cm and 10cm. Dashboard screen is also configured to display a warning screen (yellow-orange-red) according to the distance detected by each Cảm biến siêu âm on the car image </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2. Sensors Required</a:t>
            </a:r>
            <a:endParaRPr/>
          </a:p>
          <a:p>
            <a:pPr indent="0" lvl="0" marL="0" rtl="0" algn="l">
              <a:spcBef>
                <a:spcPts val="0"/>
              </a:spcBef>
              <a:spcAft>
                <a:spcPts val="0"/>
              </a:spcAft>
              <a:buNone/>
            </a:pPr>
            <a:r>
              <a:rPr lang="en-US">
                <a:solidFill>
                  <a:srgbClr val="3F3F3F"/>
                </a:solidFill>
                <a:latin typeface="Arial"/>
                <a:ea typeface="Arial"/>
                <a:cs typeface="Arial"/>
                <a:sym typeface="Arial"/>
              </a:rPr>
              <a:t>- 3 Cảm biến siêu âms(HC-SR04), 1 buzzer sensor(active sensor), LED</a:t>
            </a:r>
            <a:endParaRPr/>
          </a:p>
        </p:txBody>
      </p:sp>
      <p:sp>
        <p:nvSpPr>
          <p:cNvPr id="374" name="Google Shape;37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5" name="Shape 3125"/>
        <p:cNvGrpSpPr/>
        <p:nvPr/>
      </p:nvGrpSpPr>
      <p:grpSpPr>
        <a:xfrm>
          <a:off x="0" y="0"/>
          <a:ext cx="0" cy="0"/>
          <a:chOff x="0" y="0"/>
          <a:chExt cx="0" cy="0"/>
        </a:xfrm>
      </p:grpSpPr>
      <p:sp>
        <p:nvSpPr>
          <p:cNvPr id="3126" name="Google Shape;3126;p1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7" name="Google Shape;3127;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A diode refers to a semiconductor device or a two-pole vacuum tube having a property of flowing current in one direction and not flowing in the reverse direction. Usually used to convert AC to DC.</a:t>
            </a:r>
            <a:endParaRPr>
              <a:solidFill>
                <a:srgbClr val="3F3F3F"/>
              </a:solidFill>
              <a:latin typeface="Arial"/>
              <a:ea typeface="Arial"/>
              <a:cs typeface="Arial"/>
              <a:sym typeface="Arial"/>
            </a:endParaRPr>
          </a:p>
        </p:txBody>
      </p:sp>
      <p:sp>
        <p:nvSpPr>
          <p:cNvPr id="3128" name="Google Shape;3128;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p1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7" name="Google Shape;3147;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48" name="Google Shape;3148;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6" name="Shape 3156"/>
        <p:cNvGrpSpPr/>
        <p:nvPr/>
      </p:nvGrpSpPr>
      <p:grpSpPr>
        <a:xfrm>
          <a:off x="0" y="0"/>
          <a:ext cx="0" cy="0"/>
          <a:chOff x="0" y="0"/>
          <a:chExt cx="0" cy="0"/>
        </a:xfrm>
      </p:grpSpPr>
      <p:sp>
        <p:nvSpPr>
          <p:cNvPr id="3157" name="Google Shape;3157;p1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8" name="Google Shape;3158;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59" name="Google Shape;3159;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p1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0" name="Google Shape;3190;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191" name="Google Shape;3191;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p1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4" name="Google Shape;3204;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05" name="Google Shape;3205;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p1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4" name="Google Shape;3214;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15" name="Google Shape;3215;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p1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4" name="Google Shape;3234;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Integrated circuit</a:t>
            </a:r>
            <a:endParaRPr/>
          </a:p>
          <a:p>
            <a:pPr indent="0" lvl="0" marL="0" rtl="0" algn="l">
              <a:spcBef>
                <a:spcPts val="0"/>
              </a:spcBef>
              <a:spcAft>
                <a:spcPts val="0"/>
              </a:spcAft>
              <a:buNone/>
            </a:pPr>
            <a:r>
              <a:rPr lang="en-US">
                <a:solidFill>
                  <a:srgbClr val="3F3F3F"/>
                </a:solidFill>
                <a:latin typeface="Arial"/>
                <a:ea typeface="Arial"/>
                <a:cs typeface="Arial"/>
                <a:sym typeface="Arial"/>
              </a:rPr>
              <a:t>Many electronic circuit devices are functionally complex electronic devices or systems of very small structure in which they are inseparably coupled onto one substrate or to the substrate itself.</a:t>
            </a:r>
            <a:endParaRPr>
              <a:solidFill>
                <a:srgbClr val="3F3F3F"/>
              </a:solidFill>
              <a:latin typeface="Arial"/>
              <a:ea typeface="Arial"/>
              <a:cs typeface="Arial"/>
              <a:sym typeface="Arial"/>
            </a:endParaRPr>
          </a:p>
        </p:txBody>
      </p:sp>
      <p:sp>
        <p:nvSpPr>
          <p:cNvPr id="3235" name="Google Shape;3235;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p1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4" name="Google Shape;3244;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A programmable logic device (PLD) is an integrated circuit that allows a user to change the structure of an internal logic circuit after manufacturing. In the early days, it was common to be pre-programmed and provided in production so that no circuit changes were required. Recently, the circuit can be redefined during operation, so it is also called a reconfigurable logic device. Logic devices are manufactured with specifications and functions defined at design time, so unlike general integrated circuits that cannot be changed later, circuits are shipped undefined and users can record and operate arbitrary circuits.</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All-round integrated circuits use ASICs for high-volume manufacturing, but they require initial development costs such as technical assets, equipment, and IP, which can be spent on designing, and design time cannot be used elsewhere. Because of this, even a small mistake can be unacceptable to the developer. However, designable logic devices do not require an initial development cost and can be rewritten many times. Today, they are widely used from development to production with support from many people.</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245" name="Google Shape;3245;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p1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9" name="Google Shape;3259;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It is a "DC-coupled" high gain voltage amplifier with two differential inputs and usually one single output. One op-amp produces an output voltage that is typically one hundred to several thousand times greater than the difference in voltage between its input terminals.</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Operational amplifiers are important building blocks in various types of electronic circuits.</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The origin of operational amplifiers is analog computers used in linear, nonlinear, and frequency-dependent circuits. The characteristics of the final element, such as gain, are popular in circuit design because they are set by external components, with little dependence on temperature variations and the non-uniform manufacturing state of the op-amp itself.</a:t>
            </a:r>
            <a:endParaRPr>
              <a:solidFill>
                <a:srgbClr val="3F3F3F"/>
              </a:solidFill>
              <a:latin typeface="Arial"/>
              <a:ea typeface="Arial"/>
              <a:cs typeface="Arial"/>
              <a:sym typeface="Arial"/>
            </a:endParaRPr>
          </a:p>
        </p:txBody>
      </p:sp>
      <p:sp>
        <p:nvSpPr>
          <p:cNvPr id="3260" name="Google Shape;3260;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p1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3" name="Google Shape;3273;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274" name="Google Shape;3274;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1. Detailed implementation details</a:t>
            </a:r>
            <a:endParaRPr/>
          </a:p>
          <a:p>
            <a:pPr indent="0" lvl="0" marL="0" rtl="0" algn="l">
              <a:spcBef>
                <a:spcPts val="0"/>
              </a:spcBef>
              <a:spcAft>
                <a:spcPts val="0"/>
              </a:spcAft>
              <a:buNone/>
            </a:pPr>
            <a:r>
              <a:rPr lang="en-US">
                <a:solidFill>
                  <a:srgbClr val="3F3F3F"/>
                </a:solidFill>
                <a:latin typeface="Arial"/>
                <a:ea typeface="Arial"/>
                <a:cs typeface="Arial"/>
                <a:sym typeface="Arial"/>
              </a:rPr>
              <a:t>- The Raspberry Pi in the UPS checks the temperature once every 5 minutes and uploads the data to the web server.</a:t>
            </a:r>
            <a:endParaRPr/>
          </a:p>
          <a:p>
            <a:pPr indent="0" lvl="0" marL="0" rtl="0" algn="l">
              <a:spcBef>
                <a:spcPts val="0"/>
              </a:spcBef>
              <a:spcAft>
                <a:spcPts val="0"/>
              </a:spcAft>
              <a:buNone/>
            </a:pPr>
            <a:r>
              <a:rPr lang="en-US">
                <a:solidFill>
                  <a:srgbClr val="3F3F3F"/>
                </a:solidFill>
                <a:latin typeface="Arial"/>
                <a:ea typeface="Arial"/>
                <a:cs typeface="Arial"/>
                <a:sym typeface="Arial"/>
              </a:rPr>
              <a:t>- The web server will record the temperature by time and will automatically alert you when data rises above the set temperature.</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2. Necessary sensors</a:t>
            </a:r>
            <a:endParaRPr/>
          </a:p>
          <a:p>
            <a:pPr indent="0" lvl="0" marL="0" rtl="0" algn="l">
              <a:spcBef>
                <a:spcPts val="0"/>
              </a:spcBef>
              <a:spcAft>
                <a:spcPts val="0"/>
              </a:spcAft>
              <a:buNone/>
            </a:pPr>
            <a:r>
              <a:rPr lang="en-US">
                <a:solidFill>
                  <a:srgbClr val="3F3F3F"/>
                </a:solidFill>
                <a:latin typeface="Arial"/>
                <a:ea typeface="Arial"/>
                <a:cs typeface="Arial"/>
                <a:sym typeface="Arial"/>
              </a:rPr>
              <a:t>- 3 Cảm biến siêu âms (HC-SR04), buzzer sensor 1 (active sensor), LED segments, jumper cables, breadboard, DHT11 (temperature/humidity sensor)</a:t>
            </a:r>
            <a:endParaRPr>
              <a:solidFill>
                <a:srgbClr val="3F3F3F"/>
              </a:solidFill>
              <a:latin typeface="Arial"/>
              <a:ea typeface="Arial"/>
              <a:cs typeface="Arial"/>
              <a:sym typeface="Arial"/>
            </a:endParaRPr>
          </a:p>
        </p:txBody>
      </p:sp>
      <p:sp>
        <p:nvSpPr>
          <p:cNvPr id="387" name="Google Shape;38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7" name="Shape 3287"/>
        <p:cNvGrpSpPr/>
        <p:nvPr/>
      </p:nvGrpSpPr>
      <p:grpSpPr>
        <a:xfrm>
          <a:off x="0" y="0"/>
          <a:ext cx="0" cy="0"/>
          <a:chOff x="0" y="0"/>
          <a:chExt cx="0" cy="0"/>
        </a:xfrm>
      </p:grpSpPr>
      <p:sp>
        <p:nvSpPr>
          <p:cNvPr id="3288" name="Google Shape;3288;p1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9" name="Google Shape;3289;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A light source diode is a semiconductor element that emits light when a voltage is applied in the forward direction. Also called LED (Light Emitting Diode). The light source principle utilizes the electroluminescence effect. It also lasts longer than incandescent lamps. The color of the light source diode is different depending on the material used, and it can be produced to emit light from the "ultraviolet" region to the "visible ray" and "infrared ray" region.</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3290" name="Google Shape;3290;p1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1" name="Shape 3301"/>
        <p:cNvGrpSpPr/>
        <p:nvPr/>
      </p:nvGrpSpPr>
      <p:grpSpPr>
        <a:xfrm>
          <a:off x="0" y="0"/>
          <a:ext cx="0" cy="0"/>
          <a:chOff x="0" y="0"/>
          <a:chExt cx="0" cy="0"/>
        </a:xfrm>
      </p:grpSpPr>
      <p:sp>
        <p:nvSpPr>
          <p:cNvPr id="3302" name="Google Shape;3302;p1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3" name="Google Shape;3303;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304" name="Google Shape;3304;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p1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7" name="Google Shape;3317;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318" name="Google Shape;3318;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p1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2" name="Google Shape;3332;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3333" name="Google Shape;3333;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3" name="Shape 3353"/>
        <p:cNvGrpSpPr/>
        <p:nvPr/>
      </p:nvGrpSpPr>
      <p:grpSpPr>
        <a:xfrm>
          <a:off x="0" y="0"/>
          <a:ext cx="0" cy="0"/>
          <a:chOff x="0" y="0"/>
          <a:chExt cx="0" cy="0"/>
        </a:xfrm>
      </p:grpSpPr>
      <p:sp>
        <p:nvSpPr>
          <p:cNvPr id="3354" name="Google Shape;3354;p17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5" name="Google Shape;3355;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3356" name="Google Shape;3356;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p17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0" name="Google Shape;3370;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3371" name="Google Shape;3371;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p18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7" name="Google Shape;3387;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3388" name="Google Shape;3388;p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p18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4" name="Google Shape;3404;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3405" name="Google Shape;3405;p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18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4" name="Google Shape;3424;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425" name="Google Shape;3425;p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2" name="Shape 3442"/>
        <p:cNvGrpSpPr/>
        <p:nvPr/>
      </p:nvGrpSpPr>
      <p:grpSpPr>
        <a:xfrm>
          <a:off x="0" y="0"/>
          <a:ext cx="0" cy="0"/>
          <a:chOff x="0" y="0"/>
          <a:chExt cx="0" cy="0"/>
        </a:xfrm>
      </p:grpSpPr>
      <p:sp>
        <p:nvSpPr>
          <p:cNvPr id="3443" name="Google Shape;3443;p1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4" name="Google Shape;3444;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5" name="Google Shape;3445;p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What other features would you like to add to the Electric Blanket control above?</a:t>
            </a:r>
            <a:endParaRPr/>
          </a:p>
          <a:p>
            <a:pPr indent="-171450" lvl="1" marL="6286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Example answer: a function that attaches temperature sensors (linked to an Arduino) to Electric Blanket, monitors temperature with Smartphones, and adjusts temperature.</a:t>
            </a:r>
            <a:endParaRPr/>
          </a:p>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What more parts will be required?</a:t>
            </a:r>
            <a:endParaRPr/>
          </a:p>
          <a:p>
            <a:pPr indent="-171450" lvl="1" marL="6286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Example answer: aduino module, temperature sensor, smartphone</a:t>
            </a:r>
            <a:endParaRPr>
              <a:solidFill>
                <a:srgbClr val="3F3F3F"/>
              </a:solidFill>
              <a:latin typeface="Arial"/>
              <a:ea typeface="Arial"/>
              <a:cs typeface="Arial"/>
              <a:sym typeface="Arial"/>
            </a:endParaRPr>
          </a:p>
        </p:txBody>
      </p:sp>
      <p:sp>
        <p:nvSpPr>
          <p:cNvPr id="398" name="Google Shape;39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p18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3" name="Google Shape;3453;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3454" name="Google Shape;3454;p1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p18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3" name="Google Shape;3463;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3464" name="Google Shape;3464;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5" name="Shape 3485"/>
        <p:cNvGrpSpPr/>
        <p:nvPr/>
      </p:nvGrpSpPr>
      <p:grpSpPr>
        <a:xfrm>
          <a:off x="0" y="0"/>
          <a:ext cx="0" cy="0"/>
          <a:chOff x="0" y="0"/>
          <a:chExt cx="0" cy="0"/>
        </a:xfrm>
      </p:grpSpPr>
      <p:sp>
        <p:nvSpPr>
          <p:cNvPr id="3486" name="Google Shape;3486;p18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7" name="Google Shape;3487;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3488" name="Google Shape;3488;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6" name="Shape 3496"/>
        <p:cNvGrpSpPr/>
        <p:nvPr/>
      </p:nvGrpSpPr>
      <p:grpSpPr>
        <a:xfrm>
          <a:off x="0" y="0"/>
          <a:ext cx="0" cy="0"/>
          <a:chOff x="0" y="0"/>
          <a:chExt cx="0" cy="0"/>
        </a:xfrm>
      </p:grpSpPr>
      <p:sp>
        <p:nvSpPr>
          <p:cNvPr id="3497" name="Google Shape;3497;p18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8" name="Google Shape;3498;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3499" name="Google Shape;3499;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p18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3" name="Google Shape;3513;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How to see the standard of transistor</a:t>
            </a:r>
            <a:endParaRPr/>
          </a:p>
          <a:p>
            <a:pPr indent="0" lvl="0" marL="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Transistors are much less sensitive to the effects of voltage and current than vacuum tubes, so they must be used properly. The symbols used for transistors are as follows:</a:t>
            </a:r>
            <a:endParaRPr/>
          </a:p>
          <a:p>
            <a:pPr indent="0" lvl="0" marL="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Name: Number-Letter-Letter-Number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- 1st number: indication of the number of joints</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 1 → Diode (1 junction), 2⊙ → Transistor (2 junctions)</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- 2nd letter S (semiconductor)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Third character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 A → pnp type (for high frequency) ⊙ B → pnp type (for low frequency)</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 C → npn type (for high frequency) ⊙ D → npn type (for low frequency)</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- 4th digit: more than 11, with modified letters A and F at the end.</a:t>
            </a:r>
            <a:endParaRPr/>
          </a:p>
          <a:p>
            <a:pPr indent="0" lvl="0" marL="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What does 2SC1815 mean?</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① 2: means transistor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② S: Semiconductor</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③ C: Type (A-pnp high frequency, B-pnp low frequency, C-npn high frequency, D-npn low frequency)</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④ 1815: Registration Number</a:t>
            </a:r>
            <a:endParaRPr/>
          </a:p>
        </p:txBody>
      </p:sp>
      <p:sp>
        <p:nvSpPr>
          <p:cNvPr id="3514" name="Google Shape;3514;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2" name="Shape 3522"/>
        <p:cNvGrpSpPr/>
        <p:nvPr/>
      </p:nvGrpSpPr>
      <p:grpSpPr>
        <a:xfrm>
          <a:off x="0" y="0"/>
          <a:ext cx="0" cy="0"/>
          <a:chOff x="0" y="0"/>
          <a:chExt cx="0" cy="0"/>
        </a:xfrm>
      </p:grpSpPr>
      <p:sp>
        <p:nvSpPr>
          <p:cNvPr id="3523" name="Google Shape;3523;p18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4" name="Google Shape;3524;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p:txBody>
      </p:sp>
      <p:sp>
        <p:nvSpPr>
          <p:cNvPr id="3525" name="Google Shape;3525;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p1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2" name="Google Shape;3552;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p:txBody>
      </p:sp>
      <p:sp>
        <p:nvSpPr>
          <p:cNvPr id="3553" name="Google Shape;3553;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p19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6" name="Google Shape;3566;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When a chip or circuit stage having different signal levels is connected to each other, a circuit or chipset that converts the signal level between them is called a level transmitter, a level transmitter, or a level shifter.</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567" name="Google Shape;3567;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p19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5" name="Google Shape;3585;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586" name="Google Shape;3586;p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9" name="Shape 3599"/>
        <p:cNvGrpSpPr/>
        <p:nvPr/>
      </p:nvGrpSpPr>
      <p:grpSpPr>
        <a:xfrm>
          <a:off x="0" y="0"/>
          <a:ext cx="0" cy="0"/>
          <a:chOff x="0" y="0"/>
          <a:chExt cx="0" cy="0"/>
        </a:xfrm>
      </p:grpSpPr>
      <p:sp>
        <p:nvSpPr>
          <p:cNvPr id="3600" name="Google Shape;3600;p19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1" name="Google Shape;3601;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Coupling capacitor</a:t>
            </a:r>
            <a:endParaRPr/>
          </a:p>
          <a:p>
            <a:pPr indent="0" lvl="0" marL="0" rtl="0" algn="l">
              <a:spcBef>
                <a:spcPts val="0"/>
              </a:spcBef>
              <a:spcAft>
                <a:spcPts val="0"/>
              </a:spcAft>
              <a:buNone/>
            </a:pPr>
            <a:r>
              <a:rPr lang="en-US">
                <a:solidFill>
                  <a:srgbClr val="3F3F3F"/>
                </a:solidFill>
                <a:latin typeface="Arial"/>
                <a:ea typeface="Arial"/>
                <a:cs typeface="Arial"/>
                <a:sym typeface="Arial"/>
              </a:rPr>
              <a:t>The biggest function of the capacitor is to filter out direct current. When the capacitor is directly connected to the signal stage, the direct current is filtered out, and only the signal remains. This is called a coupling capacitor.</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Bypass capacitor</a:t>
            </a:r>
            <a:endParaRPr/>
          </a:p>
          <a:p>
            <a:pPr indent="0" lvl="0" marL="0" rtl="0" algn="l">
              <a:spcBef>
                <a:spcPts val="0"/>
              </a:spcBef>
              <a:spcAft>
                <a:spcPts val="0"/>
              </a:spcAft>
              <a:buNone/>
            </a:pPr>
            <a:r>
              <a:rPr lang="en-US">
                <a:solidFill>
                  <a:srgbClr val="3F3F3F"/>
                </a:solidFill>
                <a:latin typeface="Arial"/>
                <a:ea typeface="Arial"/>
                <a:cs typeface="Arial"/>
                <a:sym typeface="Arial"/>
              </a:rPr>
              <a:t>A capacitor to be connected between both power supply of IC and GND (ground).</a:t>
            </a:r>
            <a:endParaRPr/>
          </a:p>
          <a:p>
            <a:pPr indent="0" lvl="0" marL="0" rtl="0" algn="l">
              <a:spcBef>
                <a:spcPts val="0"/>
              </a:spcBef>
              <a:spcAft>
                <a:spcPts val="0"/>
              </a:spcAft>
              <a:buNone/>
            </a:pPr>
            <a:r>
              <a:rPr lang="en-US">
                <a:solidFill>
                  <a:srgbClr val="3F3F3F"/>
                </a:solidFill>
                <a:latin typeface="Arial"/>
                <a:ea typeface="Arial"/>
                <a:cs typeface="Arial"/>
                <a:sym typeface="Arial"/>
              </a:rPr>
              <a:t>The IC is very weak against power supply noise. Therefore, when the power supply shakes, it may not work properly. Therefore, omitting the bypass capacitor causes various phenomena such as a circuit where the IC is oscillated and overheated, a circuit that sometimes malfunctions, and a circuit that operates without error.</a:t>
            </a:r>
            <a:endParaRPr>
              <a:solidFill>
                <a:srgbClr val="3F3F3F"/>
              </a:solidFill>
              <a:latin typeface="Arial"/>
              <a:ea typeface="Arial"/>
              <a:cs typeface="Arial"/>
              <a:sym typeface="Arial"/>
            </a:endParaRPr>
          </a:p>
        </p:txBody>
      </p:sp>
      <p:sp>
        <p:nvSpPr>
          <p:cNvPr id="3602" name="Google Shape;3602;p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What other features would you like to add to the Electronic Door system above?</a:t>
            </a:r>
            <a:endParaRPr/>
          </a:p>
          <a:p>
            <a:pPr indent="-171450" lvl="1" marL="6286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Example answer: automatically open doors at a certain distance in conjunction with the Bluetooth function of the smartphone. Current date, time and number of visitors count function on the LCD display</a:t>
            </a:r>
            <a:br>
              <a:rPr lang="en-US">
                <a:solidFill>
                  <a:srgbClr val="3F3F3F"/>
                </a:solidFill>
                <a:latin typeface="Arial"/>
                <a:ea typeface="Arial"/>
                <a:cs typeface="Arial"/>
                <a:sym typeface="Arial"/>
              </a:rPr>
            </a:b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What more parts will be required?</a:t>
            </a:r>
            <a:endParaRPr/>
          </a:p>
          <a:p>
            <a:pPr indent="-171450" lvl="1" marL="6286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LCD module, HDMI/DV cable, Bluetooth module, smart phone</a:t>
            </a:r>
            <a:endParaRPr>
              <a:solidFill>
                <a:srgbClr val="3F3F3F"/>
              </a:solidFill>
              <a:latin typeface="Arial"/>
              <a:ea typeface="Arial"/>
              <a:cs typeface="Arial"/>
              <a:sym typeface="Arial"/>
            </a:endParaRPr>
          </a:p>
        </p:txBody>
      </p:sp>
      <p:sp>
        <p:nvSpPr>
          <p:cNvPr id="413" name="Google Shape;41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p19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5" name="Google Shape;3615;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Noto Sans Symbols"/>
              <a:buNone/>
            </a:pPr>
            <a:r>
              <a:rPr lang="en-US">
                <a:solidFill>
                  <a:srgbClr val="3F3F3F"/>
                </a:solidFill>
                <a:latin typeface="Arial"/>
                <a:ea typeface="Arial"/>
                <a:cs typeface="Arial"/>
                <a:sym typeface="Arial"/>
              </a:rPr>
              <a:t>An amplifier capable of "addition, subtraction, and integration of analog signals with high amplification rate,". Op-amps can be used inexpensively because many products are integrated into ICs according to the purpose of measurement, high precision calculation, and high speed. The most important feature of op-amps is that they can perform various analog operations such as addition, subtraction, integration, and derivation with high speed and high accuracy by using external resistors, capacitors, diodes and other components and negative feedback.</a:t>
            </a:r>
            <a:endParaRPr>
              <a:solidFill>
                <a:srgbClr val="3F3F3F"/>
              </a:solidFill>
              <a:latin typeface="Arial"/>
              <a:ea typeface="Arial"/>
              <a:cs typeface="Arial"/>
              <a:sym typeface="Arial"/>
            </a:endParaRPr>
          </a:p>
        </p:txBody>
      </p:sp>
      <p:sp>
        <p:nvSpPr>
          <p:cNvPr id="3616" name="Google Shape;3616;p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0" name="Shape 3630"/>
        <p:cNvGrpSpPr/>
        <p:nvPr/>
      </p:nvGrpSpPr>
      <p:grpSpPr>
        <a:xfrm>
          <a:off x="0" y="0"/>
          <a:ext cx="0" cy="0"/>
          <a:chOff x="0" y="0"/>
          <a:chExt cx="0" cy="0"/>
        </a:xfrm>
      </p:grpSpPr>
      <p:sp>
        <p:nvSpPr>
          <p:cNvPr id="3631" name="Google Shape;3631;p19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2" name="Google Shape;3632;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Comparator is a circuit that evaluates a plurality of signals and indicates which specific rule these signals match. In this case, the match is in the "h" (high) state and the inconsistency is usually displayed in the "l" (low) state.</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633" name="Google Shape;3633;p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p19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6" name="Google Shape;3656;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657" name="Google Shape;3657;p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p19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0" name="Google Shape;3680;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Low frequency refers to a relatively low frequency and generally refers to a voice frequency (16-20,000 [Hz]). And the low frequency amplifier is an amplifier whose purpose is to amplify low frequency signals. It also amplifies low-frequency signals of a constant frequency, but is usually designed to achieve even amplification across an audible frequency of 16-20,000 Hz.</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It is important for the amplifier to have less distortion and noise. Various types of circuits are used depending on the purpose, and resistance coupled amplifiers are widely used. The signal to be amplified can be divided into a power amplifier and a voltage amplifier.</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681" name="Google Shape;3681;p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p19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4" name="Google Shape;3704;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Latch and flip-flop are memory devices that can have one of two stable output states and have one or more inputs that can change their output. </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Flip-flops are usually devices that can change state by a pulse called a clock and change the state of the output in response to a clock input rather than in response to a data input. So, the flip-flop has a clock and the latch has no clock.</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705" name="Google Shape;3705;p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p19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1" name="Google Shape;3721;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722" name="Google Shape;3722;p1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p20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8" name="Google Shape;3738;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decoder comes out with 2 power when N inputs are input. Depending on the value of the input variable, only one of the output lines has a value of 1, and the other is 0.</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739" name="Google Shape;3739;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5" name="Shape 3755"/>
        <p:cNvGrpSpPr/>
        <p:nvPr/>
      </p:nvGrpSpPr>
      <p:grpSpPr>
        <a:xfrm>
          <a:off x="0" y="0"/>
          <a:ext cx="0" cy="0"/>
          <a:chOff x="0" y="0"/>
          <a:chExt cx="0" cy="0"/>
        </a:xfrm>
      </p:grpSpPr>
      <p:sp>
        <p:nvSpPr>
          <p:cNvPr id="3756" name="Google Shape;3756;p20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7" name="Google Shape;3757;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758" name="Google Shape;3758;p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3" name="Shape 3783"/>
        <p:cNvGrpSpPr/>
        <p:nvPr/>
      </p:nvGrpSpPr>
      <p:grpSpPr>
        <a:xfrm>
          <a:off x="0" y="0"/>
          <a:ext cx="0" cy="0"/>
          <a:chOff x="0" y="0"/>
          <a:chExt cx="0" cy="0"/>
        </a:xfrm>
      </p:grpSpPr>
      <p:sp>
        <p:nvSpPr>
          <p:cNvPr id="3784" name="Google Shape;3784;p20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5" name="Google Shape;3785;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786" name="Google Shape;3786;p2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p20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9" name="Google Shape;3799;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800" name="Google Shape;3800;p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What other features would you like to add to the Smart Home system above?</a:t>
            </a:r>
            <a:endParaRPr/>
          </a:p>
          <a:p>
            <a:pPr indent="-171450" lvl="1" marL="6286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Smart Home monitoring via smartphone (temperature, humidity, etc.). The home cam connected to the wireless router is monitored with a smartphone.</a:t>
            </a:r>
            <a:br>
              <a:rPr lang="en-US">
                <a:solidFill>
                  <a:srgbClr val="3F3F3F"/>
                </a:solidFill>
                <a:latin typeface="Arial"/>
                <a:ea typeface="Arial"/>
                <a:cs typeface="Arial"/>
                <a:sym typeface="Arial"/>
              </a:rPr>
            </a:b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What more parts will be required?</a:t>
            </a:r>
            <a:endParaRPr/>
          </a:p>
          <a:p>
            <a:pPr indent="-171450" lvl="1" marL="6286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Smartphone, camera module and cable</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424" name="Google Shape;42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7" name="Shape 3807"/>
        <p:cNvGrpSpPr/>
        <p:nvPr/>
      </p:nvGrpSpPr>
      <p:grpSpPr>
        <a:xfrm>
          <a:off x="0" y="0"/>
          <a:ext cx="0" cy="0"/>
          <a:chOff x="0" y="0"/>
          <a:chExt cx="0" cy="0"/>
        </a:xfrm>
      </p:grpSpPr>
      <p:sp>
        <p:nvSpPr>
          <p:cNvPr id="3808" name="Google Shape;3808;p20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9" name="Google Shape;3809;p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It is used when the output stage is tied together. When multiple outputs are grouped together, a short circuit can occur depending on the state of each output stage, which can cause catastrophic damage to the device. To prevent this, 3-state buffers are used.</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3810" name="Google Shape;3810;p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7" name="Shape 3837"/>
        <p:cNvGrpSpPr/>
        <p:nvPr/>
      </p:nvGrpSpPr>
      <p:grpSpPr>
        <a:xfrm>
          <a:off x="0" y="0"/>
          <a:ext cx="0" cy="0"/>
          <a:chOff x="0" y="0"/>
          <a:chExt cx="0" cy="0"/>
        </a:xfrm>
      </p:grpSpPr>
      <p:sp>
        <p:nvSpPr>
          <p:cNvPr id="3838" name="Google Shape;3838;p20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9" name="Google Shape;3839;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0" name="Google Shape;3840;p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5" name="Shape 3845"/>
        <p:cNvGrpSpPr/>
        <p:nvPr/>
      </p:nvGrpSpPr>
      <p:grpSpPr>
        <a:xfrm>
          <a:off x="0" y="0"/>
          <a:ext cx="0" cy="0"/>
          <a:chOff x="0" y="0"/>
          <a:chExt cx="0" cy="0"/>
        </a:xfrm>
      </p:grpSpPr>
      <p:sp>
        <p:nvSpPr>
          <p:cNvPr id="3846" name="Google Shape;3846;p20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7" name="Google Shape;3847;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48" name="Google Shape;3848;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p20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7" name="Google Shape;3857;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58" name="Google Shape;3858;p2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4" name="Shape 3864"/>
        <p:cNvGrpSpPr/>
        <p:nvPr/>
      </p:nvGrpSpPr>
      <p:grpSpPr>
        <a:xfrm>
          <a:off x="0" y="0"/>
          <a:ext cx="0" cy="0"/>
          <a:chOff x="0" y="0"/>
          <a:chExt cx="0" cy="0"/>
        </a:xfrm>
      </p:grpSpPr>
      <p:sp>
        <p:nvSpPr>
          <p:cNvPr id="3865" name="Google Shape;3865;p20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6" name="Google Shape;3866;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67" name="Google Shape;3867;p2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p20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1" name="Google Shape;3881;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882" name="Google Shape;3882;p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4" name="Shape 3894"/>
        <p:cNvGrpSpPr/>
        <p:nvPr/>
      </p:nvGrpSpPr>
      <p:grpSpPr>
        <a:xfrm>
          <a:off x="0" y="0"/>
          <a:ext cx="0" cy="0"/>
          <a:chOff x="0" y="0"/>
          <a:chExt cx="0" cy="0"/>
        </a:xfrm>
      </p:grpSpPr>
      <p:sp>
        <p:nvSpPr>
          <p:cNvPr id="3895" name="Google Shape;3895;p2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6" name="Google Shape;3896;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7" name="Google Shape;3897;p2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2" name="Shape 3902"/>
        <p:cNvGrpSpPr/>
        <p:nvPr/>
      </p:nvGrpSpPr>
      <p:grpSpPr>
        <a:xfrm>
          <a:off x="0" y="0"/>
          <a:ext cx="0" cy="0"/>
          <a:chOff x="0" y="0"/>
          <a:chExt cx="0" cy="0"/>
        </a:xfrm>
      </p:grpSpPr>
      <p:sp>
        <p:nvSpPr>
          <p:cNvPr id="3903" name="Google Shape;3903;p2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4" name="Google Shape;3904;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05" name="Google Shape;3905;p2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7" name="Shape 3917"/>
        <p:cNvGrpSpPr/>
        <p:nvPr/>
      </p:nvGrpSpPr>
      <p:grpSpPr>
        <a:xfrm>
          <a:off x="0" y="0"/>
          <a:ext cx="0" cy="0"/>
          <a:chOff x="0" y="0"/>
          <a:chExt cx="0" cy="0"/>
        </a:xfrm>
      </p:grpSpPr>
      <p:sp>
        <p:nvSpPr>
          <p:cNvPr id="3918" name="Google Shape;3918;p2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9" name="Google Shape;3919;p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20" name="Google Shape;3920;p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p2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4" name="Google Shape;3934;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35" name="Google Shape;3935;p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Reference Web Site : </a:t>
            </a:r>
            <a:r>
              <a:rPr lang="en-US" u="sng">
                <a:solidFill>
                  <a:srgbClr val="3F3F3F"/>
                </a:solidFill>
                <a:latin typeface="Arial"/>
                <a:ea typeface="Arial"/>
                <a:cs typeface="Arial"/>
                <a:sym typeface="Arial"/>
                <a:hlinkClick r:id="rId2">
                  <a:extLst>
                    <a:ext uri="{A12FA001-AC4F-418D-AE19-62706E023703}">
                      <ahyp:hlinkClr val="tx"/>
                    </a:ext>
                  </a:extLst>
                </a:hlinkClick>
              </a:rPr>
              <a:t>https://www.raspberrypi.org/products/</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483" name="Google Shape;48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p2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8" name="Google Shape;3948;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49" name="Google Shape;3949;p2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p2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3" name="Google Shape;3963;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64" name="Google Shape;3964;p2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p2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0" name="Google Shape;3980;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81" name="Google Shape;3981;p2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6" name="Shape 3996"/>
        <p:cNvGrpSpPr/>
        <p:nvPr/>
      </p:nvGrpSpPr>
      <p:grpSpPr>
        <a:xfrm>
          <a:off x="0" y="0"/>
          <a:ext cx="0" cy="0"/>
          <a:chOff x="0" y="0"/>
          <a:chExt cx="0" cy="0"/>
        </a:xfrm>
      </p:grpSpPr>
      <p:sp>
        <p:nvSpPr>
          <p:cNvPr id="3997" name="Google Shape;3997;p2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8" name="Google Shape;3998;p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3999" name="Google Shape;3999;p2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2" name="Shape 4012"/>
        <p:cNvGrpSpPr/>
        <p:nvPr/>
      </p:nvGrpSpPr>
      <p:grpSpPr>
        <a:xfrm>
          <a:off x="0" y="0"/>
          <a:ext cx="0" cy="0"/>
          <a:chOff x="0" y="0"/>
          <a:chExt cx="0" cy="0"/>
        </a:xfrm>
      </p:grpSpPr>
      <p:sp>
        <p:nvSpPr>
          <p:cNvPr id="4013" name="Google Shape;4013;p2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4" name="Google Shape;4014;p2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5" name="Google Shape;4015;p2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0" name="Shape 4020"/>
        <p:cNvGrpSpPr/>
        <p:nvPr/>
      </p:nvGrpSpPr>
      <p:grpSpPr>
        <a:xfrm>
          <a:off x="0" y="0"/>
          <a:ext cx="0" cy="0"/>
          <a:chOff x="0" y="0"/>
          <a:chExt cx="0" cy="0"/>
        </a:xfrm>
      </p:grpSpPr>
      <p:sp>
        <p:nvSpPr>
          <p:cNvPr id="4021" name="Google Shape;4021;p2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2" name="Google Shape;4022;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23" name="Google Shape;4023;p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5" name="Shape 4035"/>
        <p:cNvGrpSpPr/>
        <p:nvPr/>
      </p:nvGrpSpPr>
      <p:grpSpPr>
        <a:xfrm>
          <a:off x="0" y="0"/>
          <a:ext cx="0" cy="0"/>
          <a:chOff x="0" y="0"/>
          <a:chExt cx="0" cy="0"/>
        </a:xfrm>
      </p:grpSpPr>
      <p:sp>
        <p:nvSpPr>
          <p:cNvPr id="4036" name="Google Shape;4036;p2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7" name="Google Shape;4037;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38" name="Google Shape;4038;p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p2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3" name="Google Shape;4053;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54" name="Google Shape;4054;p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p2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9" name="Google Shape;4069;p2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70" name="Google Shape;4070;p2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p2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0" name="Google Shape;4080;p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081" name="Google Shape;4081;p2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Reference Web Site : </a:t>
            </a:r>
            <a:r>
              <a:rPr lang="en-US" u="sng">
                <a:solidFill>
                  <a:srgbClr val="3F3F3F"/>
                </a:solidFill>
                <a:latin typeface="Arial"/>
                <a:ea typeface="Arial"/>
                <a:cs typeface="Arial"/>
                <a:sym typeface="Arial"/>
                <a:hlinkClick r:id="rId2">
                  <a:extLst>
                    <a:ext uri="{A12FA001-AC4F-418D-AE19-62706E023703}">
                      <ahyp:hlinkClr val="tx"/>
                    </a:ext>
                  </a:extLst>
                </a:hlinkClick>
              </a:rPr>
              <a:t>https://www.raspberrypi.org/products/</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513" name="Google Shape;51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p2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4" name="Google Shape;4094;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5" name="Google Shape;4095;p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0" name="Shape 4100"/>
        <p:cNvGrpSpPr/>
        <p:nvPr/>
      </p:nvGrpSpPr>
      <p:grpSpPr>
        <a:xfrm>
          <a:off x="0" y="0"/>
          <a:ext cx="0" cy="0"/>
          <a:chOff x="0" y="0"/>
          <a:chExt cx="0" cy="0"/>
        </a:xfrm>
      </p:grpSpPr>
      <p:sp>
        <p:nvSpPr>
          <p:cNvPr id="4101" name="Google Shape;4101;p2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2" name="Google Shape;4102;p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03" name="Google Shape;4103;p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5" name="Shape 4115"/>
        <p:cNvGrpSpPr/>
        <p:nvPr/>
      </p:nvGrpSpPr>
      <p:grpSpPr>
        <a:xfrm>
          <a:off x="0" y="0"/>
          <a:ext cx="0" cy="0"/>
          <a:chOff x="0" y="0"/>
          <a:chExt cx="0" cy="0"/>
        </a:xfrm>
      </p:grpSpPr>
      <p:sp>
        <p:nvSpPr>
          <p:cNvPr id="4116" name="Google Shape;4116;p2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7" name="Google Shape;4117;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18" name="Google Shape;4118;p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1" name="Shape 4131"/>
        <p:cNvGrpSpPr/>
        <p:nvPr/>
      </p:nvGrpSpPr>
      <p:grpSpPr>
        <a:xfrm>
          <a:off x="0" y="0"/>
          <a:ext cx="0" cy="0"/>
          <a:chOff x="0" y="0"/>
          <a:chExt cx="0" cy="0"/>
        </a:xfrm>
      </p:grpSpPr>
      <p:sp>
        <p:nvSpPr>
          <p:cNvPr id="4132" name="Google Shape;4132;p2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3" name="Google Shape;4133;p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34" name="Google Shape;4134;p2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7" name="Shape 4147"/>
        <p:cNvGrpSpPr/>
        <p:nvPr/>
      </p:nvGrpSpPr>
      <p:grpSpPr>
        <a:xfrm>
          <a:off x="0" y="0"/>
          <a:ext cx="0" cy="0"/>
          <a:chOff x="0" y="0"/>
          <a:chExt cx="0" cy="0"/>
        </a:xfrm>
      </p:grpSpPr>
      <p:sp>
        <p:nvSpPr>
          <p:cNvPr id="4148" name="Google Shape;4148;p2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9" name="Google Shape;4149;p2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4150" name="Google Shape;4150;p2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5" name="Shape 4165"/>
        <p:cNvGrpSpPr/>
        <p:nvPr/>
      </p:nvGrpSpPr>
      <p:grpSpPr>
        <a:xfrm>
          <a:off x="0" y="0"/>
          <a:ext cx="0" cy="0"/>
          <a:chOff x="0" y="0"/>
          <a:chExt cx="0" cy="0"/>
        </a:xfrm>
      </p:grpSpPr>
      <p:sp>
        <p:nvSpPr>
          <p:cNvPr id="4166" name="Google Shape;4166;p2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7" name="Google Shape;4167;p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8" name="Google Shape;4168;p2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6" name="Shape 4176"/>
        <p:cNvGrpSpPr/>
        <p:nvPr/>
      </p:nvGrpSpPr>
      <p:grpSpPr>
        <a:xfrm>
          <a:off x="0" y="0"/>
          <a:ext cx="0" cy="0"/>
          <a:chOff x="0" y="0"/>
          <a:chExt cx="0" cy="0"/>
        </a:xfrm>
      </p:grpSpPr>
      <p:sp>
        <p:nvSpPr>
          <p:cNvPr id="4177" name="Google Shape;4177;p2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8" name="Google Shape;4178;p2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540" name="Google Shape;54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Reference Web Site : </a:t>
            </a:r>
            <a:r>
              <a:rPr lang="en-US" u="sng">
                <a:solidFill>
                  <a:srgbClr val="3F3F3F"/>
                </a:solidFill>
                <a:latin typeface="Arial"/>
                <a:ea typeface="Arial"/>
                <a:cs typeface="Arial"/>
                <a:sym typeface="Arial"/>
                <a:hlinkClick r:id="rId2">
                  <a:extLst>
                    <a:ext uri="{A12FA001-AC4F-418D-AE19-62706E023703}">
                      <ahyp:hlinkClr val="tx"/>
                    </a:ext>
                  </a:extLst>
                </a:hlinkClick>
              </a:rPr>
              <a:t>https://www.raspberrypi.org/products/raspberry-pi-touch-display/</a:t>
            </a:r>
            <a:endParaRPr>
              <a:solidFill>
                <a:srgbClr val="3F3F3F"/>
              </a:solidFill>
              <a:latin typeface="Arial"/>
              <a:ea typeface="Arial"/>
              <a:cs typeface="Arial"/>
              <a:sym typeface="Arial"/>
            </a:endParaRPr>
          </a:p>
        </p:txBody>
      </p:sp>
      <p:sp>
        <p:nvSpPr>
          <p:cNvPr id="574" name="Google Shape;57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Reference Web Site: </a:t>
            </a:r>
            <a:r>
              <a:rPr lang="en-US" u="sng">
                <a:solidFill>
                  <a:srgbClr val="3F3F3F"/>
                </a:solidFill>
                <a:latin typeface="Arial"/>
                <a:ea typeface="Arial"/>
                <a:cs typeface="Arial"/>
                <a:sym typeface="Arial"/>
                <a:hlinkClick r:id="rId2">
                  <a:extLst>
                    <a:ext uri="{A12FA001-AC4F-418D-AE19-62706E023703}">
                      <ahyp:hlinkClr val="tx"/>
                    </a:ext>
                  </a:extLst>
                </a:hlinkClick>
              </a:rPr>
              <a:t>https://elinux.org/RPi_HardwareHistory</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588" name="Google Shape;58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Noto Sans Symbols"/>
              <a:buNone/>
            </a:pPr>
            <a:r>
              <a:rPr lang="en-US">
                <a:solidFill>
                  <a:srgbClr val="3F3F3F"/>
                </a:solidFill>
                <a:latin typeface="Arial"/>
                <a:ea typeface="Arial"/>
                <a:cs typeface="Arial"/>
                <a:sym typeface="Arial"/>
              </a:rPr>
              <a:t>RASPBIAN is a Devian Linux. Windows and Linux have different file systems. </a:t>
            </a:r>
            <a:endParaRPr/>
          </a:p>
          <a:p>
            <a:pPr indent="0" lvl="0" marL="0" marR="0" rtl="0" algn="l">
              <a:lnSpc>
                <a:spcPct val="100000"/>
              </a:lnSpc>
              <a:spcBef>
                <a:spcPts val="0"/>
              </a:spcBef>
              <a:spcAft>
                <a:spcPts val="0"/>
              </a:spcAft>
              <a:buClr>
                <a:srgbClr val="3F3F3F"/>
              </a:buClr>
              <a:buSzPts val="1200"/>
              <a:buFont typeface="Noto Sans Symbols"/>
              <a:buNone/>
            </a:pPr>
            <a:r>
              <a:rPr lang="en-US">
                <a:solidFill>
                  <a:srgbClr val="3F3F3F"/>
                </a:solidFill>
                <a:latin typeface="Arial"/>
                <a:ea typeface="Arial"/>
                <a:cs typeface="Arial"/>
                <a:sym typeface="Arial"/>
              </a:rPr>
              <a:t>Thus, simply copying and moving Raspbian files from a Windows PC to a Micro SD Card does not make Raspbian's system disk.</a:t>
            </a:r>
            <a:endParaRPr>
              <a:solidFill>
                <a:srgbClr val="3F3F3F"/>
              </a:solidFill>
              <a:latin typeface="Arial"/>
              <a:ea typeface="Arial"/>
              <a:cs typeface="Arial"/>
              <a:sym typeface="Arial"/>
            </a:endParaRPr>
          </a:p>
        </p:txBody>
      </p:sp>
      <p:sp>
        <p:nvSpPr>
          <p:cNvPr id="604" name="Google Shape;60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17" name="Google Shape;61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1270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First, insert </a:t>
            </a:r>
            <a:r>
              <a:rPr b="1" lang="en-US">
                <a:solidFill>
                  <a:srgbClr val="3F3F3F"/>
                </a:solidFill>
                <a:latin typeface="Arial"/>
                <a:ea typeface="Arial"/>
                <a:cs typeface="Arial"/>
                <a:sym typeface="Arial"/>
              </a:rPr>
              <a:t>minimum 16GB </a:t>
            </a:r>
            <a:r>
              <a:rPr lang="en-US">
                <a:solidFill>
                  <a:srgbClr val="3F3F3F"/>
                </a:solidFill>
                <a:latin typeface="Arial"/>
                <a:ea typeface="Arial"/>
                <a:cs typeface="Arial"/>
                <a:sym typeface="Arial"/>
              </a:rPr>
              <a:t>or more of the micro SD card for the Raspberry pi into the card reader and connect to the PC.</a:t>
            </a:r>
            <a:br>
              <a:rPr lang="en-US">
                <a:solidFill>
                  <a:srgbClr val="3F3F3F"/>
                </a:solidFill>
                <a:latin typeface="Arial"/>
                <a:ea typeface="Arial"/>
                <a:cs typeface="Arial"/>
                <a:sym typeface="Arial"/>
              </a:rPr>
            </a:br>
            <a:endParaRPr>
              <a:solidFill>
                <a:srgbClr val="3F3F3F"/>
              </a:solidFill>
              <a:latin typeface="Arial"/>
              <a:ea typeface="Arial"/>
              <a:cs typeface="Arial"/>
              <a:sym typeface="Arial"/>
            </a:endParaRPr>
          </a:p>
          <a:p>
            <a:pPr indent="0" lvl="0" marL="1270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Then, run Raspberry Pi Imager.</a:t>
            </a:r>
            <a:endParaRPr>
              <a:solidFill>
                <a:srgbClr val="3F3F3F"/>
              </a:solidFill>
              <a:latin typeface="Arial"/>
              <a:ea typeface="Arial"/>
              <a:cs typeface="Arial"/>
              <a:sym typeface="Arial"/>
            </a:endParaRPr>
          </a:p>
        </p:txBody>
      </p:sp>
      <p:sp>
        <p:nvSpPr>
          <p:cNvPr id="629" name="Google Shape;62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If more than one disk is displayed on the device, it will erase all contents of the selected disk. (A mistake can result in the loss of important data.)</a:t>
            </a:r>
            <a:endParaRPr>
              <a:solidFill>
                <a:srgbClr val="3F3F3F"/>
              </a:solidFill>
              <a:latin typeface="Arial"/>
              <a:ea typeface="Arial"/>
              <a:cs typeface="Arial"/>
              <a:sym typeface="Arial"/>
            </a:endParaRPr>
          </a:p>
        </p:txBody>
      </p:sp>
      <p:sp>
        <p:nvSpPr>
          <p:cNvPr id="646" name="Google Shape;64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3:notes"/>
          <p:cNvSpPr txBox="1"/>
          <p:nvPr>
            <p:ph idx="1" type="body"/>
          </p:nvPr>
        </p:nvSpPr>
        <p:spPr>
          <a:xfrm>
            <a:off x="679768" y="5542373"/>
            <a:ext cx="5438140" cy="36397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00" name="Google Shape;2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666" name="Google Shape;66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To change the password for the pi account, or to change the Raspberry Pi's hostname, use the "passwd" command or edit the "/etc/hostname" file on Linux, which is inconvenient for novice Linux users. Raspberry Pi provides a program called "raspi-config" to make it easy to change these system settings. Using this, let's set up basic system configuration to use Raspberry Pi.</a:t>
            </a:r>
            <a:endParaRPr>
              <a:solidFill>
                <a:srgbClr val="3F3F3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Malgun Gothic"/>
              <a:buNone/>
            </a:pPr>
            <a:r>
              <a:t/>
            </a:r>
            <a:endParaRPr>
              <a:solidFill>
                <a:srgbClr val="3F3F3F"/>
              </a:solidFill>
              <a:latin typeface="Arial"/>
              <a:ea typeface="Arial"/>
              <a:cs typeface="Arial"/>
              <a:sym typeface="Arial"/>
            </a:endParaRPr>
          </a:p>
        </p:txBody>
      </p:sp>
      <p:sp>
        <p:nvSpPr>
          <p:cNvPr id="681" name="Google Shape;68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Set Raspberry Pi startup options. Choose one of the four options as needed.</a:t>
            </a:r>
            <a:endParaRPr>
              <a:solidFill>
                <a:srgbClr val="3F3F3F"/>
              </a:solidFill>
              <a:latin typeface="Arial"/>
              <a:ea typeface="Arial"/>
              <a:cs typeface="Arial"/>
              <a:sym typeface="Arial"/>
            </a:endParaRPr>
          </a:p>
        </p:txBody>
      </p:sp>
      <p:sp>
        <p:nvSpPr>
          <p:cNvPr id="693" name="Google Shape;69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3F3F3F"/>
                </a:solidFill>
                <a:latin typeface="Arial"/>
                <a:ea typeface="Arial"/>
                <a:cs typeface="Arial"/>
                <a:sym typeface="Arial"/>
              </a:rPr>
              <a:t>Interfacing Options</a:t>
            </a:r>
            <a:endParaRPr/>
          </a:p>
          <a:p>
            <a:pPr indent="0" lvl="0" marL="0" rtl="0" algn="l">
              <a:spcBef>
                <a:spcPts val="0"/>
              </a:spcBef>
              <a:spcAft>
                <a:spcPts val="0"/>
              </a:spcAft>
              <a:buClr>
                <a:srgbClr val="3F3F3F"/>
              </a:buClr>
              <a:buSzPts val="1200"/>
              <a:buFont typeface="Noto Sans Symbols"/>
              <a:buNone/>
            </a:pPr>
            <a:r>
              <a:rPr lang="en-US" sz="1200">
                <a:solidFill>
                  <a:srgbClr val="3F3F3F"/>
                </a:solidFill>
                <a:latin typeface="Arial"/>
                <a:ea typeface="Arial"/>
                <a:cs typeface="Arial"/>
                <a:sym typeface="Arial"/>
              </a:rPr>
              <a:t>  - P1. Camera</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Select whether to enable the camera connection port of the Raspberry Pi.</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 P2. SSH</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Enables or disables Secure Shell Server Demon, set by default. Use it as it is if there is no special intention (It is a very useful function)</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 P3. VNC</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You can set whether to use the graphic remote connection. In the pixel version RealVNC is installed by default. RealVNC (https://www.realvnc.com/download/vnc/) can be used to set up GUI remote access. XRDP cannot be used.</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 P4. SPI</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Set Raspberry Pi BCM GPIO 07, 08, 09, 10, and 11 as functions of CE1, CE0, MISO, MOSI, and SCLK of the SPI communication port. (It asks if you want to run the relevant kernel module by default when booting after configuration. If you select &lt;Yes&gt;, the corresponding GPIO pin will be set as SPI function after this.)</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 P5. I2C</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Set Raspberry Pi BCM GPIO 00, 01, 02, and 03 as functions of SDA0, SCL0, SDA1, and SCL1 of I2C communication port, respectively. (It asks if you want to execute the relevant kernel module by default when booting after configuration. If you select &lt;Yes&gt;, the GPIO pin will be set to be used as I2C function after this.) with other devices, you must select &lt;No&gt; for this setting.</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 P6. Serial</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Option to use the ttyAMA0 serial port as the Serial Console. If you select &lt;yes&gt;, you can monitor the status of Raspberry Pi and change its settings through serial communication without a monitor or keyboard connection. To use the ttyAMA0 port for communication with other devices, you must select &lt;No&gt; for this setting.</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 P7. 1-wire</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You can set whether to use 1-wire communication.</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 P8. Remote GPIO</a:t>
            </a:r>
            <a:endParaRPr/>
          </a:p>
          <a:p>
            <a:pPr indent="0" lvl="0" marL="139065" marR="5080" rtl="0" algn="l">
              <a:spcBef>
                <a:spcPts val="0"/>
              </a:spcBef>
              <a:spcAft>
                <a:spcPts val="0"/>
              </a:spcAft>
              <a:buNone/>
            </a:pPr>
            <a:r>
              <a:rPr lang="en-US" sz="1200">
                <a:solidFill>
                  <a:srgbClr val="3F3F3F"/>
                </a:solidFill>
                <a:latin typeface="Arial"/>
                <a:ea typeface="Arial"/>
                <a:cs typeface="Arial"/>
                <a:sym typeface="Arial"/>
              </a:rPr>
              <a:t>GPIO pins can be configured for remote control over the network.</a:t>
            </a:r>
            <a:endParaRPr/>
          </a:p>
        </p:txBody>
      </p:sp>
      <p:sp>
        <p:nvSpPr>
          <p:cNvPr id="706" name="Google Shape;70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12700" rtl="0" algn="l">
              <a:lnSpc>
                <a:spcPct val="100000"/>
              </a:lnSpc>
              <a:spcBef>
                <a:spcPts val="0"/>
              </a:spcBef>
              <a:spcAft>
                <a:spcPts val="0"/>
              </a:spcAft>
              <a:buNone/>
            </a:pPr>
            <a:r>
              <a:t/>
            </a:r>
            <a:endParaRPr sz="1200">
              <a:solidFill>
                <a:srgbClr val="3F3F3F"/>
              </a:solidFill>
              <a:latin typeface="Arial"/>
              <a:ea typeface="Arial"/>
              <a:cs typeface="Arial"/>
              <a:sym typeface="Arial"/>
            </a:endParaRPr>
          </a:p>
        </p:txBody>
      </p:sp>
      <p:sp>
        <p:nvSpPr>
          <p:cNvPr id="718" name="Google Shape;71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727" name="Google Shape;727;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751" name="Google Shape;75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772" name="Google Shape;772;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791" name="Google Shape;791;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821" name="Google Shape;821;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846" name="Google Shape;84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865" name="Google Shape;865;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894" name="Google Shape;894;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929" name="Google Shape;929;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3" name="Google Shape;95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954" name="Google Shape;95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p:txBody>
      </p:sp>
      <p:sp>
        <p:nvSpPr>
          <p:cNvPr id="981" name="Google Shape;981;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It is about setting up a wireless Internet in a hands-on environment.</a:t>
            </a:r>
            <a:endParaRPr>
              <a:solidFill>
                <a:srgbClr val="3F3F3F"/>
              </a:solidFill>
              <a:latin typeface="Arial"/>
              <a:ea typeface="Arial"/>
              <a:cs typeface="Arial"/>
              <a:sym typeface="Arial"/>
            </a:endParaRPr>
          </a:p>
        </p:txBody>
      </p:sp>
      <p:sp>
        <p:nvSpPr>
          <p:cNvPr id="1008" name="Google Shape;1008;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An electrical circuit is a closed circuit installed to allow electricity to flow. In the circuit, various electrical elements such as resistors, capacitors, and coils are connected by electric wires. Closed circuits made of batteries, wires, and resistors side by side are the simplest examples of electrical circuits. Electric circuits are largely divided into DC circuits and AC circuits according to the type of electricity supplied to the circuits. Various circuits can be made by connecting resistors, capacitors, and coils in each circuit.</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b="1" lang="en-US">
                <a:solidFill>
                  <a:srgbClr val="3F3F3F"/>
                </a:solidFill>
                <a:latin typeface="Arial"/>
                <a:ea typeface="Arial"/>
                <a:cs typeface="Arial"/>
                <a:sym typeface="Arial"/>
              </a:rPr>
              <a:t>Classification according to the type of current supplied</a:t>
            </a:r>
            <a:endParaRPr/>
          </a:p>
          <a:p>
            <a:pPr indent="0" lvl="0" marL="0" rtl="0" algn="l">
              <a:spcBef>
                <a:spcPts val="0"/>
              </a:spcBef>
              <a:spcAft>
                <a:spcPts val="0"/>
              </a:spcAft>
              <a:buNone/>
            </a:pPr>
            <a:r>
              <a:rPr lang="en-US">
                <a:solidFill>
                  <a:srgbClr val="3F3F3F"/>
                </a:solidFill>
                <a:latin typeface="Arial"/>
                <a:ea typeface="Arial"/>
                <a:cs typeface="Arial"/>
                <a:sym typeface="Arial"/>
              </a:rPr>
              <a:t>- DC circuit: An electrical circuit through which a "direct current" flows.</a:t>
            </a:r>
            <a:endParaRPr/>
          </a:p>
          <a:p>
            <a:pPr indent="0" lvl="0" marL="0" rtl="0" algn="l">
              <a:spcBef>
                <a:spcPts val="0"/>
              </a:spcBef>
              <a:spcAft>
                <a:spcPts val="0"/>
              </a:spcAft>
              <a:buNone/>
            </a:pPr>
            <a:r>
              <a:rPr lang="en-US">
                <a:solidFill>
                  <a:srgbClr val="3F3F3F"/>
                </a:solidFill>
                <a:latin typeface="Arial"/>
                <a:ea typeface="Arial"/>
                <a:cs typeface="Arial"/>
                <a:sym typeface="Arial"/>
              </a:rPr>
              <a:t>- Alternating current circuit: An electrical circuit through which an "alternating current" flows</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b="1" lang="en-US">
                <a:solidFill>
                  <a:srgbClr val="3F3F3F"/>
                </a:solidFill>
                <a:latin typeface="Arial"/>
                <a:ea typeface="Arial"/>
                <a:cs typeface="Arial"/>
                <a:sym typeface="Arial"/>
              </a:rPr>
              <a:t>Classification by signal</a:t>
            </a:r>
            <a:endParaRPr/>
          </a:p>
          <a:p>
            <a:pPr indent="0" lvl="0" marL="0" rtl="0" algn="l">
              <a:spcBef>
                <a:spcPts val="0"/>
              </a:spcBef>
              <a:spcAft>
                <a:spcPts val="0"/>
              </a:spcAft>
              <a:buNone/>
            </a:pPr>
            <a:r>
              <a:rPr lang="en-US">
                <a:solidFill>
                  <a:srgbClr val="3F3F3F"/>
                </a:solidFill>
                <a:latin typeface="Arial"/>
                <a:ea typeface="Arial"/>
                <a:cs typeface="Arial"/>
                <a:sym typeface="Arial"/>
              </a:rPr>
              <a:t>- Analog circuitry: An electrical circuit that processes analog signals, a typical example of which is an analog-to-digital conversion circuit.</a:t>
            </a:r>
            <a:endParaRPr/>
          </a:p>
          <a:p>
            <a:pPr indent="0" lvl="0" marL="0" rtl="0" algn="l">
              <a:spcBef>
                <a:spcPts val="0"/>
              </a:spcBef>
              <a:spcAft>
                <a:spcPts val="0"/>
              </a:spcAft>
              <a:buNone/>
            </a:pPr>
            <a:r>
              <a:rPr lang="en-US">
                <a:solidFill>
                  <a:srgbClr val="3F3F3F"/>
                </a:solidFill>
                <a:latin typeface="Arial"/>
                <a:ea typeface="Arial"/>
                <a:cs typeface="Arial"/>
                <a:sym typeface="Arial"/>
              </a:rPr>
              <a:t>- Digital circuitry: An electrical circuit for processing digital signals, a representative example of which is a digital-to-analog conversion circuit.</a:t>
            </a:r>
            <a:endParaRPr/>
          </a:p>
          <a:p>
            <a:pPr indent="0" lvl="0" marL="0" rtl="0" algn="l">
              <a:spcBef>
                <a:spcPts val="0"/>
              </a:spcBef>
              <a:spcAft>
                <a:spcPts val="0"/>
              </a:spcAft>
              <a:buNone/>
            </a:pPr>
            <a:r>
              <a:rPr lang="en-US">
                <a:solidFill>
                  <a:srgbClr val="3F3F3F"/>
                </a:solidFill>
                <a:latin typeface="Arial"/>
                <a:ea typeface="Arial"/>
                <a:cs typeface="Arial"/>
                <a:sym typeface="Arial"/>
              </a:rPr>
              <a:t>- Logic circuits: Circuits that perform logical operations on input signals. There are circuits that perform multiplication (And), sum (Or), and negation (Not). Various calculations can be made by combining them.</a:t>
            </a:r>
            <a:endParaRPr>
              <a:solidFill>
                <a:srgbClr val="3F3F3F"/>
              </a:solidFill>
              <a:latin typeface="Arial"/>
              <a:ea typeface="Arial"/>
              <a:cs typeface="Arial"/>
              <a:sym typeface="Arial"/>
            </a:endParaRPr>
          </a:p>
        </p:txBody>
      </p:sp>
      <p:sp>
        <p:nvSpPr>
          <p:cNvPr id="1034" name="Google Shape;1034;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Noto Sans Symbols"/>
              <a:buNone/>
            </a:pPr>
            <a:r>
              <a:rPr lang="en-US">
                <a:solidFill>
                  <a:srgbClr val="3F3F3F"/>
                </a:solidFill>
                <a:latin typeface="Arial"/>
                <a:ea typeface="Arial"/>
                <a:cs typeface="Arial"/>
                <a:sym typeface="Arial"/>
              </a:rPr>
              <a:t>The breadboard of the picture is connected with the five holes vertically (abcde, fghij) and the two holes horizontally (red and blue). The abcde line and the fghij line are separated from each other and usually plug in components here. The red and blue parts are separated into five BÀIs but are all connected along the line and used to supply power (DC). If you open it, it is made of a structure that folds a long copper plate. Inserts it into the gap like a socket contact point of a multi-tap.</a:t>
            </a:r>
            <a:endParaRPr>
              <a:solidFill>
                <a:srgbClr val="3F3F3F"/>
              </a:solidFill>
              <a:latin typeface="Arial"/>
              <a:ea typeface="Arial"/>
              <a:cs typeface="Arial"/>
              <a:sym typeface="Arial"/>
            </a:endParaRPr>
          </a:p>
        </p:txBody>
      </p:sp>
      <p:sp>
        <p:nvSpPr>
          <p:cNvPr id="1045" name="Google Shape;1045;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Noto Sans Symbols"/>
              <a:buNone/>
            </a:pPr>
            <a:r>
              <a:rPr lang="en-US">
                <a:solidFill>
                  <a:srgbClr val="3F3F3F"/>
                </a:solidFill>
                <a:latin typeface="Arial"/>
                <a:ea typeface="Arial"/>
                <a:cs typeface="Arial"/>
                <a:sym typeface="Arial"/>
              </a:rPr>
              <a:t>[Raspberry Pi Summary]</a:t>
            </a:r>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Low cost credit card-sized computer</a:t>
            </a:r>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Computer Laboratory Cambridge University</a:t>
            </a:r>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Broadcom System on a Chip (SoC) 🡪 ARM, CPU and GPU</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Many Operation Systems 🡪 Raspbian (based on Debian, Linux)</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Plenty interconnection and expansion capabilities</a:t>
            </a:r>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Endless open source applications</a:t>
            </a:r>
            <a:endParaRPr/>
          </a:p>
        </p:txBody>
      </p:sp>
      <p:sp>
        <p:nvSpPr>
          <p:cNvPr id="224" name="Google Shape;22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Noto Sans Symbols"/>
              <a:buNone/>
            </a:pPr>
            <a:r>
              <a:rPr lang="en-US">
                <a:solidFill>
                  <a:srgbClr val="3F3F3F"/>
                </a:solidFill>
                <a:latin typeface="Arial"/>
                <a:ea typeface="Arial"/>
                <a:cs typeface="Arial"/>
                <a:sym typeface="Arial"/>
              </a:rPr>
              <a:t>Why use a breadboard?</a:t>
            </a:r>
            <a:endParaRPr/>
          </a:p>
          <a:p>
            <a:pPr indent="0" lvl="0" marL="0" rtl="0" algn="l">
              <a:spcBef>
                <a:spcPts val="0"/>
              </a:spcBef>
              <a:spcAft>
                <a:spcPts val="0"/>
              </a:spcAft>
              <a:buClr>
                <a:srgbClr val="3F3F3F"/>
              </a:buClr>
              <a:buSzPts val="1200"/>
              <a:buFont typeface="Noto Sans Symbols"/>
              <a:buNone/>
            </a:pPr>
            <a:r>
              <a:rPr lang="en-US">
                <a:solidFill>
                  <a:srgbClr val="3F3F3F"/>
                </a:solidFill>
                <a:latin typeface="Arial"/>
                <a:ea typeface="Arial"/>
                <a:cs typeface="Arial"/>
                <a:sym typeface="Arial"/>
              </a:rPr>
              <a:t>  -Parts reuse</a:t>
            </a:r>
            <a:endParaRPr/>
          </a:p>
          <a:p>
            <a:pPr indent="0" lvl="0" marL="0" rtl="0" algn="l">
              <a:spcBef>
                <a:spcPts val="0"/>
              </a:spcBef>
              <a:spcAft>
                <a:spcPts val="0"/>
              </a:spcAft>
              <a:buClr>
                <a:srgbClr val="3F3F3F"/>
              </a:buClr>
              <a:buSzPts val="1200"/>
              <a:buFont typeface="Noto Sans Symbols"/>
              <a:buNone/>
            </a:pPr>
            <a:r>
              <a:rPr lang="en-US">
                <a:solidFill>
                  <a:srgbClr val="3F3F3F"/>
                </a:solidFill>
                <a:latin typeface="Arial"/>
                <a:ea typeface="Arial"/>
                <a:cs typeface="Arial"/>
                <a:sym typeface="Arial"/>
              </a:rPr>
              <a:t>  -When making prototypes or when there is a need for continuous circuit modification.</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059" name="Google Shape;1059;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The green line represents the iron inside. In other words, parts connected to the same line are connected to each other and are electrically connected.</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Breadboards are usually divided by the number of pins. The smaller sizes are classified into various shapes, such as 30 to 180 pins, 400 pins, 830 pins, 1660 pins, 2250 pins, and 3220 pins.</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077" name="Google Shape;1077;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100" name="Google Shape;1100;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113" name="Google Shape;1113;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The GPIO can set whether the programmers input or output on the port, and the GPIO port cannot be used before the programmers set it up, so you must specify the settings for the GPIO port to use. The degree of freedom is higher than the input and output specified, but that is how much choices should be made. The GPIO has three registers to control the input and output ports, which are composed of PORTx, DDRx and PINx.</a:t>
            </a:r>
            <a:endParaRPr>
              <a:solidFill>
                <a:srgbClr val="3F3F3F"/>
              </a:solidFill>
              <a:latin typeface="Arial"/>
              <a:ea typeface="Arial"/>
              <a:cs typeface="Arial"/>
              <a:sym typeface="Arial"/>
            </a:endParaRPr>
          </a:p>
        </p:txBody>
      </p:sp>
      <p:sp>
        <p:nvSpPr>
          <p:cNvPr id="1126" name="Google Shape;1126;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If you use a bus structure that connects multiple output devices to a single signal line, only the device to which the signal is intended to be output and the device to be received should be connected. If multiple output circuits are simultaneously connected due to incorrect circuit control, abnormal current may flow between circuits, destroying the elements. In order to avoid this breakdown, the element that should not output a signal should be electrically insulated. As such, electrically isolated states from the output signal line are referred to as high-impedance and treated as a third state, not both H and L. The high impedance status is symbolized "Z".</a:t>
            </a:r>
            <a:endParaRPr>
              <a:solidFill>
                <a:srgbClr val="3F3F3F"/>
              </a:solidFill>
              <a:latin typeface="Arial"/>
              <a:ea typeface="Arial"/>
              <a:cs typeface="Arial"/>
              <a:sym typeface="Arial"/>
            </a:endParaRPr>
          </a:p>
        </p:txBody>
      </p:sp>
      <p:sp>
        <p:nvSpPr>
          <p:cNvPr id="1135" name="Google Shape;1135;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 Reference Site : https://pi4j.com/1.2/example/control.html</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 Java Source</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import com.pi4j.io.gpio.GpioController;</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import com.pi4j.io.gpio.GpioFactory;</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import com.pi4j.io.gpio.GpioPinDigitalOutput;</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import com.pi4j.io.gpio.RaspiPin;</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public class LEDTest {</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private static GpioController gpio = null;</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static GpioPinDigitalOutput led_pin;</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public static void main (String [] args) throws Exception {</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gpio = GpioFactory.getInstance ();</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led_pin = gpio.provisionDigitalOutputPin (RaspiPin.GPIO_08);</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 turn on the LED</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led_pin.high ();</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Thread.sleep (2000); // wait 2 seconds</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 turn off the LED</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led_pin.low ();</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gpio.shutdown ();</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a:t>
            </a:r>
            <a:endParaRPr/>
          </a:p>
          <a:p>
            <a:pPr indent="0" lvl="0" marL="0" rtl="0" algn="l">
              <a:lnSpc>
                <a:spcPct val="120000"/>
              </a:lnSpc>
              <a:spcBef>
                <a:spcPts val="0"/>
              </a:spcBef>
              <a:spcAft>
                <a:spcPts val="0"/>
              </a:spcAft>
              <a:buNone/>
            </a:pPr>
            <a:r>
              <a:rPr lang="en-US" sz="800">
                <a:solidFill>
                  <a:srgbClr val="3F3F3F"/>
                </a:solidFill>
                <a:latin typeface="Arial"/>
                <a:ea typeface="Arial"/>
                <a:cs typeface="Arial"/>
                <a:sym typeface="Arial"/>
              </a:rPr>
              <a:t>}</a:t>
            </a:r>
            <a:endParaRPr sz="800">
              <a:solidFill>
                <a:srgbClr val="3F3F3F"/>
              </a:solidFill>
              <a:latin typeface="Arial"/>
              <a:ea typeface="Arial"/>
              <a:cs typeface="Arial"/>
              <a:sym typeface="Arial"/>
            </a:endParaRPr>
          </a:p>
        </p:txBody>
      </p:sp>
      <p:sp>
        <p:nvSpPr>
          <p:cNvPr id="1154" name="Google Shape;1154;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1" name="Google Shape;1171;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p:txBody>
      </p:sp>
      <p:sp>
        <p:nvSpPr>
          <p:cNvPr id="1172" name="Google Shape;1172;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F3F3F"/>
              </a:buClr>
              <a:buSzPts val="800"/>
              <a:buFont typeface="Arial"/>
              <a:buNone/>
            </a:pPr>
            <a:r>
              <a:rPr lang="en-US" sz="800">
                <a:solidFill>
                  <a:srgbClr val="3F3F3F"/>
                </a:solidFill>
                <a:latin typeface="Arial"/>
                <a:ea typeface="Arial"/>
                <a:cs typeface="Arial"/>
                <a:sym typeface="Arial"/>
              </a:rPr>
              <a:t>Role of Resistor</a:t>
            </a:r>
            <a:br>
              <a:rPr lang="en-US" sz="800">
                <a:solidFill>
                  <a:srgbClr val="3F3F3F"/>
                </a:solidFill>
                <a:latin typeface="Arial"/>
                <a:ea typeface="Arial"/>
                <a:cs typeface="Arial"/>
                <a:sym typeface="Arial"/>
              </a:rPr>
            </a:br>
            <a:br>
              <a:rPr lang="en-US" sz="800">
                <a:solidFill>
                  <a:srgbClr val="3F3F3F"/>
                </a:solidFill>
                <a:latin typeface="Arial"/>
                <a:ea typeface="Arial"/>
                <a:cs typeface="Arial"/>
                <a:sym typeface="Arial"/>
              </a:rPr>
            </a:br>
            <a:r>
              <a:rPr lang="en-US" sz="800">
                <a:solidFill>
                  <a:srgbClr val="3F3F3F"/>
                </a:solidFill>
                <a:latin typeface="Arial"/>
                <a:ea typeface="Arial"/>
                <a:cs typeface="Arial"/>
                <a:sym typeface="Arial"/>
              </a:rPr>
              <a:t>- For LEDs (light emitting diode) to be illuminated, it is necessary to apply a voltage of 2 V to both ends of them. However, in one battery (approximately 1.5V), as shown in Figure (a), the battery is not luminous because of a lack of voltage. </a:t>
            </a:r>
            <a:br>
              <a:rPr lang="en-US" sz="800">
                <a:solidFill>
                  <a:srgbClr val="3F3F3F"/>
                </a:solidFill>
                <a:latin typeface="Arial"/>
                <a:ea typeface="Arial"/>
                <a:cs typeface="Arial"/>
                <a:sym typeface="Arial"/>
              </a:rPr>
            </a:br>
            <a:br>
              <a:rPr lang="en-US" sz="800">
                <a:solidFill>
                  <a:srgbClr val="3F3F3F"/>
                </a:solidFill>
                <a:latin typeface="Arial"/>
                <a:ea typeface="Arial"/>
                <a:cs typeface="Arial"/>
                <a:sym typeface="Arial"/>
              </a:rPr>
            </a:br>
            <a:r>
              <a:rPr lang="en-US" sz="800">
                <a:solidFill>
                  <a:srgbClr val="3F3F3F"/>
                </a:solidFill>
                <a:latin typeface="Arial"/>
                <a:ea typeface="Arial"/>
                <a:cs typeface="Arial"/>
                <a:sym typeface="Arial"/>
              </a:rPr>
              <a:t>- To increase the voltage, connecting two cells in series, as shown in figure (b), will result in high voltage (approximately 3V), resulting in too much current flow, which will break the LED. In this case, inserting a resistor of a reasonable size, such as figure (C), between the LED and the battery, will emit light at reasonable brightness and operate well without overloading the LED and the battery. It is a resistor and one of the parts that cannot fall into an electrical circuit that has the function of keeping the electrical circuit running smoothly by limiting the flow of current.</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p:txBody>
      </p:sp>
      <p:sp>
        <p:nvSpPr>
          <p:cNvPr id="1186" name="Google Shape;1186;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1200"/>
              <a:buFont typeface="Noto Sans Symbols"/>
              <a:buNone/>
            </a:pPr>
            <a:r>
              <a:rPr lang="en-US">
                <a:solidFill>
                  <a:srgbClr val="3F3F3F"/>
                </a:solidFill>
                <a:latin typeface="Arial"/>
                <a:ea typeface="Arial"/>
                <a:cs typeface="Arial"/>
                <a:sym typeface="Arial"/>
              </a:rPr>
              <a:t>[Raspberry Pi Summary]</a:t>
            </a:r>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Low cost credit card-sized computer</a:t>
            </a:r>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Computer Laboratory Cambridge University</a:t>
            </a:r>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Broadcom System on a Chip (SoC) 🡪 ARM, CPU and GPU</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Many Operation Systems 🡪 Raspbian (based on Debian, Linux)</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Plenty interconnection and expansion capabilities</a:t>
            </a:r>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Endless open source applications</a:t>
            </a:r>
            <a:endParaRPr/>
          </a:p>
        </p:txBody>
      </p:sp>
      <p:sp>
        <p:nvSpPr>
          <p:cNvPr id="236" name="Google Shape;23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p:txBody>
      </p:sp>
      <p:sp>
        <p:nvSpPr>
          <p:cNvPr id="1211" name="Google Shape;1211;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4" name="Google Shape;1224;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p:txBody>
      </p:sp>
      <p:sp>
        <p:nvSpPr>
          <p:cNvPr id="1225" name="Google Shape;1225;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p:txBody>
      </p:sp>
      <p:sp>
        <p:nvSpPr>
          <p:cNvPr id="1239" name="Google Shape;1239;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3" name="Google Shape;1253;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7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2" name="Google Shape;1262;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800">
                <a:solidFill>
                  <a:srgbClr val="3F3F3F"/>
                </a:solidFill>
                <a:latin typeface="Arial"/>
                <a:ea typeface="Arial"/>
                <a:cs typeface="Arial"/>
                <a:sym typeface="Arial"/>
              </a:rPr>
              <a:t>Cảm biến siêu âms</a:t>
            </a:r>
            <a:endParaRPr b="1" sz="800">
              <a:solidFill>
                <a:srgbClr val="3F3F3F"/>
              </a:solidFill>
              <a:latin typeface="Arial"/>
              <a:ea typeface="Arial"/>
              <a:cs typeface="Arial"/>
              <a:sym typeface="Arial"/>
            </a:endParaRPr>
          </a:p>
          <a:p>
            <a:pPr indent="0" lvl="0" marL="0" rtl="0" algn="l">
              <a:spcBef>
                <a:spcPts val="0"/>
              </a:spcBef>
              <a:spcAft>
                <a:spcPts val="0"/>
              </a:spcAft>
              <a:buNone/>
            </a:pPr>
            <a:r>
              <a:rPr lang="en-US" sz="800">
                <a:solidFill>
                  <a:srgbClr val="3F3F3F"/>
                </a:solidFill>
                <a:latin typeface="Arial"/>
                <a:ea typeface="Arial"/>
                <a:cs typeface="Arial"/>
                <a:sym typeface="Arial"/>
              </a:rPr>
              <a:t>The range of human audible sound (audible range) is between 20 and 20000 Hz, and the sound higher than the frequency of the audible region is called ultrasonic.</a:t>
            </a:r>
            <a:endParaRPr/>
          </a:p>
          <a:p>
            <a:pPr indent="0" lvl="0" marL="0" rtl="0" algn="l">
              <a:spcBef>
                <a:spcPts val="0"/>
              </a:spcBef>
              <a:spcAft>
                <a:spcPts val="0"/>
              </a:spcAft>
              <a:buNone/>
            </a:pPr>
            <a:r>
              <a:rPr lang="en-US" sz="800">
                <a:solidFill>
                  <a:srgbClr val="3F3F3F"/>
                </a:solidFill>
                <a:latin typeface="Arial"/>
                <a:ea typeface="Arial"/>
                <a:cs typeface="Arial"/>
                <a:sym typeface="Arial"/>
              </a:rPr>
              <a:t>The dog's audible range is 15 to 50000 Hz, and dolphins are 150 to 150,000 Hz, so animals can hear sounds that humans can't hear.</a:t>
            </a:r>
            <a:endParaRPr/>
          </a:p>
          <a:p>
            <a:pPr indent="0" lvl="0" marL="0" rtl="0" algn="l">
              <a:spcBef>
                <a:spcPts val="0"/>
              </a:spcBef>
              <a:spcAft>
                <a:spcPts val="0"/>
              </a:spcAft>
              <a:buNone/>
            </a:pPr>
            <a:r>
              <a:rPr lang="en-US" sz="800">
                <a:solidFill>
                  <a:srgbClr val="3F3F3F"/>
                </a:solidFill>
                <a:latin typeface="Arial"/>
                <a:ea typeface="Arial"/>
                <a:cs typeface="Arial"/>
                <a:sym typeface="Arial"/>
              </a:rPr>
              <a:t>The speed of ultrasonic waves is about 340m / s in normal air, and it is attenuated by the properties of waves (diffusion, absorption, scattering, etc.).</a:t>
            </a:r>
            <a:endParaRPr/>
          </a:p>
          <a:p>
            <a:pPr indent="0" lvl="0" marL="0" rtl="0" algn="l">
              <a:spcBef>
                <a:spcPts val="0"/>
              </a:spcBef>
              <a:spcAft>
                <a:spcPts val="0"/>
              </a:spcAft>
              <a:buNone/>
            </a:pPr>
            <a:r>
              <a:rPr lang="en-US" sz="800">
                <a:solidFill>
                  <a:srgbClr val="3F3F3F"/>
                </a:solidFill>
                <a:latin typeface="Arial"/>
                <a:ea typeface="Arial"/>
                <a:cs typeface="Arial"/>
                <a:sym typeface="Arial"/>
              </a:rPr>
              <a:t>Cảm biến siêu âms are already used in a wide variety of fields, from home appliances to medical and industrial applications such as ultrasonic detectors.</a:t>
            </a:r>
            <a:endParaRPr/>
          </a:p>
          <a:p>
            <a:pPr indent="0" lvl="0" marL="0" rtl="0" algn="l">
              <a:spcBef>
                <a:spcPts val="0"/>
              </a:spcBef>
              <a:spcAft>
                <a:spcPts val="0"/>
              </a:spcAft>
              <a:buNone/>
            </a:pPr>
            <a:r>
              <a:t/>
            </a:r>
            <a:endParaRPr sz="800">
              <a:solidFill>
                <a:srgbClr val="3F3F3F"/>
              </a:solidFill>
              <a:latin typeface="Arial"/>
              <a:ea typeface="Arial"/>
              <a:cs typeface="Arial"/>
              <a:sym typeface="Arial"/>
            </a:endParaRPr>
          </a:p>
          <a:p>
            <a:pPr indent="0" lvl="0" marL="0" rtl="0" algn="l">
              <a:spcBef>
                <a:spcPts val="0"/>
              </a:spcBef>
              <a:spcAft>
                <a:spcPts val="0"/>
              </a:spcAft>
              <a:buNone/>
            </a:pPr>
            <a:r>
              <a:rPr lang="en-US" sz="800">
                <a:solidFill>
                  <a:srgbClr val="3F3F3F"/>
                </a:solidFill>
                <a:latin typeface="Arial"/>
                <a:ea typeface="Arial"/>
                <a:cs typeface="Arial"/>
                <a:sym typeface="Arial"/>
              </a:rPr>
              <a:t>The Cảm biến siêu âm used in this example generates a frequency of about 40KHz and can measure distances up to 4-5m. The Cảm biến siêu âm for distance measurement is divided into a transmitter and a receiver.</a:t>
            </a:r>
            <a:endParaRPr/>
          </a:p>
          <a:p>
            <a:pPr indent="0" lvl="0" marL="0" rtl="0" algn="l">
              <a:spcBef>
                <a:spcPts val="0"/>
              </a:spcBef>
              <a:spcAft>
                <a:spcPts val="0"/>
              </a:spcAft>
              <a:buNone/>
            </a:pPr>
            <a:r>
              <a:rPr lang="en-US" sz="800">
                <a:solidFill>
                  <a:srgbClr val="3F3F3F"/>
                </a:solidFill>
                <a:latin typeface="Arial"/>
                <a:ea typeface="Arial"/>
                <a:cs typeface="Arial"/>
                <a:sym typeface="Arial"/>
              </a:rPr>
              <a:t> The transmitter emits short ultrasonic pulses at regular intervals, and receives an echo signal that hits the object and returns from the receiver, and calculates a distance based on the time difference. This allows you to measure the presence of obstacles and the distance or speed of objects.</a:t>
            </a:r>
            <a:endParaRPr/>
          </a:p>
          <a:p>
            <a:pPr indent="0" lvl="0" marL="0" rtl="0" algn="l">
              <a:spcBef>
                <a:spcPts val="0"/>
              </a:spcBef>
              <a:spcAft>
                <a:spcPts val="0"/>
              </a:spcAft>
              <a:buNone/>
            </a:pPr>
            <a:r>
              <a:rPr lang="en-US" sz="800">
                <a:solidFill>
                  <a:srgbClr val="3F3F3F"/>
                </a:solidFill>
                <a:latin typeface="Arial"/>
                <a:ea typeface="Arial"/>
                <a:cs typeface="Arial"/>
                <a:sym typeface="Arial"/>
              </a:rPr>
              <a:t>The principle of generating ultrasonic waves is the same as Piezoelectricity, which is the principle by which the piezo buzzer sounds.</a:t>
            </a:r>
            <a:endParaRPr/>
          </a:p>
          <a:p>
            <a:pPr indent="0" lvl="0" marL="0" rtl="0" algn="l">
              <a:lnSpc>
                <a:spcPct val="120000"/>
              </a:lnSpc>
              <a:spcBef>
                <a:spcPts val="0"/>
              </a:spcBef>
              <a:spcAft>
                <a:spcPts val="0"/>
              </a:spcAft>
              <a:buNone/>
            </a:pPr>
            <a:r>
              <a:t/>
            </a:r>
            <a:endParaRPr sz="800">
              <a:solidFill>
                <a:srgbClr val="3F3F3F"/>
              </a:solidFill>
              <a:latin typeface="Arial"/>
              <a:ea typeface="Arial"/>
              <a:cs typeface="Arial"/>
              <a:sym typeface="Arial"/>
            </a:endParaRPr>
          </a:p>
        </p:txBody>
      </p:sp>
      <p:sp>
        <p:nvSpPr>
          <p:cNvPr id="1263" name="Google Shape;1263;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7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7" name="Google Shape;1277;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00">
                <a:solidFill>
                  <a:srgbClr val="3F3F3F"/>
                </a:solidFill>
                <a:latin typeface="Arial"/>
                <a:ea typeface="Arial"/>
                <a:cs typeface="Arial"/>
                <a:sym typeface="Arial"/>
              </a:rPr>
              <a:t>How to use the Cảm biến siêu âm</a:t>
            </a:r>
            <a:endParaRPr sz="800">
              <a:solidFill>
                <a:srgbClr val="3F3F3F"/>
              </a:solidFill>
              <a:latin typeface="Arial"/>
              <a:ea typeface="Arial"/>
              <a:cs typeface="Arial"/>
              <a:sym typeface="Arial"/>
            </a:endParaRPr>
          </a:p>
          <a:p>
            <a:pPr indent="0" lvl="0" marL="0" rtl="0" algn="l">
              <a:spcBef>
                <a:spcPts val="0"/>
              </a:spcBef>
              <a:spcAft>
                <a:spcPts val="0"/>
              </a:spcAft>
              <a:buNone/>
            </a:pPr>
            <a:r>
              <a:t/>
            </a:r>
            <a:endParaRPr sz="800">
              <a:solidFill>
                <a:srgbClr val="3F3F3F"/>
              </a:solidFill>
              <a:latin typeface="Arial"/>
              <a:ea typeface="Arial"/>
              <a:cs typeface="Arial"/>
              <a:sym typeface="Arial"/>
            </a:endParaRPr>
          </a:p>
          <a:p>
            <a:pPr indent="0" lvl="0" marL="0" rtl="0" algn="l">
              <a:spcBef>
                <a:spcPts val="0"/>
              </a:spcBef>
              <a:spcAft>
                <a:spcPts val="0"/>
              </a:spcAft>
              <a:buNone/>
            </a:pPr>
            <a:r>
              <a:rPr lang="en-US" sz="800">
                <a:solidFill>
                  <a:srgbClr val="3F3F3F"/>
                </a:solidFill>
                <a:latin typeface="Arial"/>
                <a:ea typeface="Arial"/>
                <a:cs typeface="Arial"/>
                <a:sym typeface="Arial"/>
              </a:rPr>
              <a:t>The trig of the Cảm biến siêu âm emits short, ultrasonic pulses at regular intervals, and receives the signal from Echo that hits the object and calculates the distance based on the time difference.</a:t>
            </a:r>
            <a:endParaRPr/>
          </a:p>
          <a:p>
            <a:pPr indent="0" lvl="0" marL="0" rtl="0" algn="l">
              <a:spcBef>
                <a:spcPts val="0"/>
              </a:spcBef>
              <a:spcAft>
                <a:spcPts val="0"/>
              </a:spcAft>
              <a:buNone/>
            </a:pPr>
            <a:r>
              <a:t/>
            </a:r>
            <a:endParaRPr sz="800">
              <a:solidFill>
                <a:srgbClr val="3F3F3F"/>
              </a:solidFill>
              <a:latin typeface="Arial"/>
              <a:ea typeface="Arial"/>
              <a:cs typeface="Arial"/>
              <a:sym typeface="Arial"/>
            </a:endParaRPr>
          </a:p>
          <a:p>
            <a:pPr indent="0" lvl="0" marL="0" rtl="0" algn="l">
              <a:spcBef>
                <a:spcPts val="0"/>
              </a:spcBef>
              <a:spcAft>
                <a:spcPts val="0"/>
              </a:spcAft>
              <a:buNone/>
            </a:pPr>
            <a:r>
              <a:rPr lang="en-US" sz="800">
                <a:solidFill>
                  <a:srgbClr val="3F3F3F"/>
                </a:solidFill>
                <a:latin typeface="Arial"/>
                <a:ea typeface="Arial"/>
                <a:cs typeface="Arial"/>
                <a:sym typeface="Arial"/>
              </a:rPr>
              <a:t>The time taken to move 1 cm can be obtained as follows.</a:t>
            </a:r>
            <a:endParaRPr/>
          </a:p>
          <a:p>
            <a:pPr indent="0" lvl="0" marL="0" rtl="0" algn="l">
              <a:spcBef>
                <a:spcPts val="0"/>
              </a:spcBef>
              <a:spcAft>
                <a:spcPts val="0"/>
              </a:spcAft>
              <a:buNone/>
            </a:pPr>
            <a:r>
              <a:rPr lang="en-US" sz="800">
                <a:solidFill>
                  <a:srgbClr val="3F3F3F"/>
                </a:solidFill>
                <a:latin typeface="Arial"/>
                <a:ea typeface="Arial"/>
                <a:cs typeface="Arial"/>
                <a:sym typeface="Arial"/>
              </a:rPr>
              <a:t>t = 2 x L (distance from object m) / Vs (sonic speed m/s)</a:t>
            </a:r>
            <a:endParaRPr/>
          </a:p>
          <a:p>
            <a:pPr indent="0" lvl="0" marL="0" rtl="0" algn="l">
              <a:spcBef>
                <a:spcPts val="0"/>
              </a:spcBef>
              <a:spcAft>
                <a:spcPts val="0"/>
              </a:spcAft>
              <a:buNone/>
            </a:pPr>
            <a:r>
              <a:rPr lang="en-US" sz="800">
                <a:solidFill>
                  <a:srgbClr val="3F3F3F"/>
                </a:solidFill>
                <a:latin typeface="Arial"/>
                <a:ea typeface="Arial"/>
                <a:cs typeface="Arial"/>
                <a:sym typeface="Arial"/>
              </a:rPr>
              <a:t>t: time it takes for the signal to return (s)</a:t>
            </a:r>
            <a:endParaRPr/>
          </a:p>
          <a:p>
            <a:pPr indent="0" lvl="0" marL="0" rtl="0" algn="l">
              <a:spcBef>
                <a:spcPts val="0"/>
              </a:spcBef>
              <a:spcAft>
                <a:spcPts val="0"/>
              </a:spcAft>
              <a:buNone/>
            </a:pPr>
            <a:r>
              <a:t/>
            </a:r>
            <a:endParaRPr sz="800">
              <a:solidFill>
                <a:srgbClr val="3F3F3F"/>
              </a:solidFill>
              <a:latin typeface="Arial"/>
              <a:ea typeface="Arial"/>
              <a:cs typeface="Arial"/>
              <a:sym typeface="Arial"/>
            </a:endParaRPr>
          </a:p>
          <a:p>
            <a:pPr indent="0" lvl="0" marL="0" rtl="0" algn="l">
              <a:spcBef>
                <a:spcPts val="0"/>
              </a:spcBef>
              <a:spcAft>
                <a:spcPts val="0"/>
              </a:spcAft>
              <a:buNone/>
            </a:pPr>
            <a:r>
              <a:rPr lang="en-US" sz="800">
                <a:solidFill>
                  <a:srgbClr val="3F3F3F"/>
                </a:solidFill>
                <a:latin typeface="Arial"/>
                <a:ea typeface="Arial"/>
                <a:cs typeface="Arial"/>
                <a:sym typeface="Arial"/>
              </a:rPr>
              <a:t>Therefore, with t = 2 * 0.01 / 340 = 58.824 µs, it takes about 29 µs for the ultrasonic wave to move 1 cm, and the distance from the object reflected by the ultrasonic wave can be obtained as follows.</a:t>
            </a:r>
            <a:endParaRPr/>
          </a:p>
          <a:p>
            <a:pPr indent="0" lvl="0" marL="0" rtl="0" algn="l">
              <a:spcBef>
                <a:spcPts val="0"/>
              </a:spcBef>
              <a:spcAft>
                <a:spcPts val="0"/>
              </a:spcAft>
              <a:buNone/>
            </a:pPr>
            <a:r>
              <a:rPr lang="en-US" sz="800">
                <a:solidFill>
                  <a:srgbClr val="3F3F3F"/>
                </a:solidFill>
                <a:latin typeface="Arial"/>
                <a:ea typeface="Arial"/>
                <a:cs typeface="Arial"/>
                <a:sym typeface="Arial"/>
              </a:rPr>
              <a:t>Distance (cm) = duration(round trip) / 29 / 2(round trip)</a:t>
            </a:r>
            <a:endParaRPr sz="800">
              <a:solidFill>
                <a:srgbClr val="3F3F3F"/>
              </a:solidFill>
              <a:latin typeface="Arial"/>
              <a:ea typeface="Arial"/>
              <a:cs typeface="Arial"/>
              <a:sym typeface="Arial"/>
            </a:endParaRPr>
          </a:p>
          <a:p>
            <a:pPr indent="0" lvl="0" marL="0" rtl="0" algn="l">
              <a:spcBef>
                <a:spcPts val="0"/>
              </a:spcBef>
              <a:spcAft>
                <a:spcPts val="0"/>
              </a:spcAft>
              <a:buNone/>
            </a:pPr>
            <a:r>
              <a:t/>
            </a:r>
            <a:endParaRPr sz="800">
              <a:solidFill>
                <a:srgbClr val="3F3F3F"/>
              </a:solidFill>
              <a:latin typeface="Arial"/>
              <a:ea typeface="Arial"/>
              <a:cs typeface="Arial"/>
              <a:sym typeface="Arial"/>
            </a:endParaRPr>
          </a:p>
        </p:txBody>
      </p:sp>
      <p:sp>
        <p:nvSpPr>
          <p:cNvPr id="1278" name="Google Shape;1278;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8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2" name="Google Shape;1302;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800">
              <a:solidFill>
                <a:srgbClr val="3F3F3F"/>
              </a:solidFill>
              <a:latin typeface="Arial"/>
              <a:ea typeface="Arial"/>
              <a:cs typeface="Arial"/>
              <a:sym typeface="Arial"/>
            </a:endParaRPr>
          </a:p>
        </p:txBody>
      </p:sp>
      <p:sp>
        <p:nvSpPr>
          <p:cNvPr id="1303" name="Google Shape;1303;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8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1" name="Google Shape;1321;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8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800"/>
              <a:buFont typeface="Arial"/>
              <a:buNone/>
            </a:pPr>
            <a:r>
              <a:rPr lang="en-US" sz="800">
                <a:solidFill>
                  <a:srgbClr val="3F3F3F"/>
                </a:solidFill>
                <a:latin typeface="Arial"/>
                <a:ea typeface="Arial"/>
                <a:cs typeface="Arial"/>
                <a:sym typeface="Arial"/>
              </a:rPr>
              <a:t>A seven segment is a display device that can represent numbers or letters with seven strokes, also called flexible numeric display (FND). In general, since it has a small and simple structure, it is mainly used for showing an internal value of an electronic circuit, a gauge, or an electronic clock.</a:t>
            </a:r>
            <a:endParaRPr/>
          </a:p>
          <a:p>
            <a:pPr indent="0" lvl="0" marL="0" rtl="0" algn="l">
              <a:spcBef>
                <a:spcPts val="0"/>
              </a:spcBef>
              <a:spcAft>
                <a:spcPts val="0"/>
              </a:spcAft>
              <a:buClr>
                <a:schemeClr val="dk1"/>
              </a:buClr>
              <a:buSzPts val="800"/>
              <a:buFont typeface="Arial"/>
              <a:buNone/>
            </a:pPr>
            <a:r>
              <a:t/>
            </a:r>
            <a:endParaRPr sz="800">
              <a:solidFill>
                <a:srgbClr val="3F3F3F"/>
              </a:solidFill>
              <a:latin typeface="Arial"/>
              <a:ea typeface="Arial"/>
              <a:cs typeface="Arial"/>
              <a:sym typeface="Arial"/>
            </a:endParaRPr>
          </a:p>
          <a:p>
            <a:pPr indent="0" lvl="0" marL="0" rtl="0" algn="l">
              <a:spcBef>
                <a:spcPts val="0"/>
              </a:spcBef>
              <a:spcAft>
                <a:spcPts val="0"/>
              </a:spcAft>
              <a:buClr>
                <a:srgbClr val="3F3F3F"/>
              </a:buClr>
              <a:buSzPts val="800"/>
              <a:buFont typeface="Arial"/>
              <a:buNone/>
            </a:pPr>
            <a:r>
              <a:rPr lang="en-US" sz="800">
                <a:solidFill>
                  <a:srgbClr val="3F3F3F"/>
                </a:solidFill>
                <a:latin typeface="Arial"/>
                <a:ea typeface="Arial"/>
                <a:cs typeface="Arial"/>
                <a:sym typeface="Arial"/>
              </a:rPr>
              <a:t>Each stroke consists of LEDs, and some of these LEDs can be turned on and off to display numbers or letters. When all the LEDs light up, it looks like the number 8; when only the right LED is on, it looks like the number 1.</a:t>
            </a:r>
            <a:endParaRPr/>
          </a:p>
          <a:p>
            <a:pPr indent="0" lvl="0" marL="0" rtl="0" algn="l">
              <a:spcBef>
                <a:spcPts val="0"/>
              </a:spcBef>
              <a:spcAft>
                <a:spcPts val="0"/>
              </a:spcAft>
              <a:buClr>
                <a:schemeClr val="dk1"/>
              </a:buClr>
              <a:buSzPts val="800"/>
              <a:buFont typeface="Arial"/>
              <a:buNone/>
            </a:pPr>
            <a:r>
              <a:t/>
            </a:r>
            <a:endParaRPr sz="800">
              <a:solidFill>
                <a:srgbClr val="3F3F3F"/>
              </a:solidFill>
              <a:latin typeface="Arial"/>
              <a:ea typeface="Arial"/>
              <a:cs typeface="Arial"/>
              <a:sym typeface="Arial"/>
            </a:endParaRPr>
          </a:p>
          <a:p>
            <a:pPr indent="0" lvl="0" marL="0" rtl="0" algn="l">
              <a:spcBef>
                <a:spcPts val="0"/>
              </a:spcBef>
              <a:spcAft>
                <a:spcPts val="0"/>
              </a:spcAft>
              <a:buNone/>
            </a:pPr>
            <a:r>
              <a:rPr lang="en-US" sz="800">
                <a:solidFill>
                  <a:srgbClr val="3F3F3F"/>
                </a:solidFill>
                <a:latin typeface="Arial"/>
                <a:ea typeface="Arial"/>
                <a:cs typeface="Arial"/>
                <a:sym typeface="Arial"/>
              </a:rPr>
              <a:t>It is divided into anode type and cathode type depending on how it operates. The anode type is turned on by the -V (Off) signal and the cathode type is turned on by the + V (On) signal.</a:t>
            </a:r>
            <a:endParaRPr sz="800">
              <a:solidFill>
                <a:srgbClr val="3F3F3F"/>
              </a:solidFill>
              <a:latin typeface="Arial"/>
              <a:ea typeface="Arial"/>
              <a:cs typeface="Arial"/>
              <a:sym typeface="Arial"/>
            </a:endParaRPr>
          </a:p>
          <a:p>
            <a:pPr indent="0" lvl="0" marL="0" rtl="0" algn="l">
              <a:spcBef>
                <a:spcPts val="0"/>
              </a:spcBef>
              <a:spcAft>
                <a:spcPts val="0"/>
              </a:spcAft>
              <a:buNone/>
            </a:pPr>
            <a:r>
              <a:t/>
            </a:r>
            <a:endParaRPr sz="800">
              <a:solidFill>
                <a:srgbClr val="3F3F3F"/>
              </a:solidFill>
              <a:latin typeface="Arial"/>
              <a:ea typeface="Arial"/>
              <a:cs typeface="Arial"/>
              <a:sym typeface="Arial"/>
            </a:endParaRPr>
          </a:p>
        </p:txBody>
      </p:sp>
      <p:sp>
        <p:nvSpPr>
          <p:cNvPr id="1331" name="Google Shape;1331;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1" name="Google Shape;1341;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800">
              <a:solidFill>
                <a:srgbClr val="3F3F3F"/>
              </a:solidFill>
              <a:latin typeface="Arial"/>
              <a:ea typeface="Arial"/>
              <a:cs typeface="Arial"/>
              <a:sym typeface="Arial"/>
            </a:endParaRPr>
          </a:p>
        </p:txBody>
      </p:sp>
      <p:sp>
        <p:nvSpPr>
          <p:cNvPr id="1342" name="Google Shape;1342;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What you can do with Raspberry Pi?</a:t>
            </a:r>
            <a:br>
              <a:rPr lang="en-US">
                <a:solidFill>
                  <a:srgbClr val="3F3F3F"/>
                </a:solidFill>
                <a:latin typeface="Arial"/>
                <a:ea typeface="Arial"/>
                <a:cs typeface="Arial"/>
                <a:sym typeface="Arial"/>
              </a:rPr>
            </a:br>
            <a:r>
              <a:rPr lang="en-US">
                <a:solidFill>
                  <a:srgbClr val="3F3F3F"/>
                </a:solidFill>
                <a:latin typeface="Arial"/>
                <a:ea typeface="Arial"/>
                <a:cs typeface="Arial"/>
                <a:sym typeface="Arial"/>
              </a:rPr>
              <a:t>- Home audio and car audio wireless connection system, Jukebox, smart mirror, etc.</a:t>
            </a:r>
            <a:endParaRPr>
              <a:solidFill>
                <a:srgbClr val="3F3F3F"/>
              </a:solidFill>
              <a:latin typeface="Arial"/>
              <a:ea typeface="Arial"/>
              <a:cs typeface="Arial"/>
              <a:sym typeface="Arial"/>
            </a:endParaRPr>
          </a:p>
        </p:txBody>
      </p:sp>
      <p:sp>
        <p:nvSpPr>
          <p:cNvPr id="250" name="Google Shape;25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8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1" name="Google Shape;1361;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800">
              <a:solidFill>
                <a:srgbClr val="3F3F3F"/>
              </a:solidFill>
              <a:latin typeface="Arial"/>
              <a:ea typeface="Arial"/>
              <a:cs typeface="Arial"/>
              <a:sym typeface="Arial"/>
            </a:endParaRPr>
          </a:p>
        </p:txBody>
      </p:sp>
      <p:sp>
        <p:nvSpPr>
          <p:cNvPr id="1362" name="Google Shape;1362;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8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0" name="Google Shape;1370;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8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9" name="Google Shape;1379;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0" rtl="0" algn="l">
              <a:spcBef>
                <a:spcPts val="0"/>
              </a:spcBef>
              <a:spcAft>
                <a:spcPts val="0"/>
              </a:spcAft>
              <a:buClr>
                <a:srgbClr val="3F3F3F"/>
              </a:buClr>
              <a:buSzPts val="800"/>
              <a:buFont typeface="Arial"/>
              <a:buNone/>
            </a:pPr>
            <a:r>
              <a:rPr lang="en-US" sz="800">
                <a:solidFill>
                  <a:srgbClr val="3F3F3F"/>
                </a:solidFill>
                <a:latin typeface="Arial"/>
                <a:ea typeface="Arial"/>
                <a:cs typeface="Arial"/>
                <a:sym typeface="Arial"/>
              </a:rPr>
              <a:t>Temperature refers to the amount of kinetic energy possessed by an atom or molecule and is converted into physical quantities such as pressure and resistance.</a:t>
            </a:r>
            <a:endParaRPr/>
          </a:p>
          <a:p>
            <a:pPr indent="0" lvl="1" marL="0" rtl="0" algn="l">
              <a:spcBef>
                <a:spcPts val="0"/>
              </a:spcBef>
              <a:spcAft>
                <a:spcPts val="0"/>
              </a:spcAft>
              <a:buClr>
                <a:srgbClr val="3F3F3F"/>
              </a:buClr>
              <a:buSzPts val="800"/>
              <a:buFont typeface="Arial"/>
              <a:buNone/>
            </a:pPr>
            <a:r>
              <a:rPr lang="en-US" sz="800">
                <a:solidFill>
                  <a:srgbClr val="3F3F3F"/>
                </a:solidFill>
                <a:latin typeface="Arial"/>
                <a:ea typeface="Arial"/>
                <a:cs typeface="Arial"/>
                <a:sym typeface="Arial"/>
              </a:rPr>
              <a:t>The method of measuring temperature depends on the method of measuring physical quantity or the material used. </a:t>
            </a:r>
            <a:endParaRPr sz="800">
              <a:solidFill>
                <a:srgbClr val="3F3F3F"/>
              </a:solidFill>
              <a:latin typeface="Arial"/>
              <a:ea typeface="Arial"/>
              <a:cs typeface="Arial"/>
              <a:sym typeface="Arial"/>
            </a:endParaRPr>
          </a:p>
          <a:p>
            <a:pPr indent="0" lvl="0" marL="0" rtl="0" algn="l">
              <a:spcBef>
                <a:spcPts val="0"/>
              </a:spcBef>
              <a:spcAft>
                <a:spcPts val="0"/>
              </a:spcAft>
              <a:buNone/>
            </a:pPr>
            <a:r>
              <a:t/>
            </a:r>
            <a:endParaRPr sz="800">
              <a:solidFill>
                <a:srgbClr val="3F3F3F"/>
              </a:solidFill>
              <a:latin typeface="Arial"/>
              <a:ea typeface="Arial"/>
              <a:cs typeface="Arial"/>
              <a:sym typeface="Arial"/>
            </a:endParaRPr>
          </a:p>
        </p:txBody>
      </p:sp>
      <p:sp>
        <p:nvSpPr>
          <p:cNvPr id="1380" name="Google Shape;1380;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8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7" name="Google Shape;1407;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DHT11 sensor used in above example uses a temperature sensor that uses the characteristic that the resistance of a semiconductor called a thermistor (thermally sensitive resistor) changes with temperature.</a:t>
            </a:r>
            <a:endParaRPr/>
          </a:p>
          <a:p>
            <a:pPr indent="0" lvl="1"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Generally, metal oxide semiconductors are used, which have a relatively large temperature coefficient of resistance(TCR). The TCR of the thermistor is not constant and varies with temperature.</a:t>
            </a:r>
            <a:endParaRPr/>
          </a:p>
          <a:p>
            <a:pPr indent="0" lvl="1" marL="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0" lvl="1"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The type of resistance that increases with increasing temperature is called the positive temperature coefficient type (PTC), and the type that decreases with increasing temperature is called the negative temperature coefficient (NTC) type. DHT11 uses NTC type.</a:t>
            </a:r>
            <a:endParaRPr/>
          </a:p>
          <a:p>
            <a:pPr indent="0" lvl="1" marL="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0" lvl="1"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Humidity refers to the amount of water vapor in the air. There are many types of humidity measurement methods, depending on the method of measurement and the material used. The DHT11 sensor uses a capacitance humidity sensor whose resistance varies with humidity.</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408" name="Google Shape;1408;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8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437" name="Google Shape;1437;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8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7" name="Google Shape;1467;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468" name="Google Shape;1468;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524" name="Google Shape;1524;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9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9" name="Google Shape;1579;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580" name="Google Shape;1580;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9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6" name="Google Shape;1626;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627" name="Google Shape;1627;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9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4" name="Google Shape;1674;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675" name="Google Shape;1675;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On June 24, 2019, the Raspberry Pi 4 Model B was announced. It uses Broadcom BCM2711 SoC with 1.5GHz quad-core 64-bit ARM Cortex-A72 CPU and is divided according to RAM size, and 1GB models are priced at $35, $2GB at $45, respectively. Two of the four USB terminals were changed to USB 3.0, supporting HEVC hardware decoding of 4K 60fps, and the existing type-A HDMI terminals were changed to two micro HDMI terminals, making dual monitors basically available. Bluetooth has been upgraded to 5.0 and supports a full Gigabit LAN. Also, it uses the USB Type C connector for power supply. Terminal locations such as Ethernet ports were changed and the bottleneck reduced as USB and Ethernet were disconnected, with the addition of PCIe lights to SoC, unlike the previous model where SoC only supports USB 2.0, which handles four USB terminals and Ethernet terminals as hubs and controllers.</a:t>
            </a:r>
            <a:endParaRPr>
              <a:solidFill>
                <a:srgbClr val="3F3F3F"/>
              </a:solidFill>
              <a:latin typeface="Arial"/>
              <a:ea typeface="Arial"/>
              <a:cs typeface="Arial"/>
              <a:sym typeface="Arial"/>
            </a:endParaRPr>
          </a:p>
        </p:txBody>
      </p:sp>
      <p:sp>
        <p:nvSpPr>
          <p:cNvPr id="262" name="Google Shape;26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9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3" name="Google Shape;1733;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734" name="Google Shape;1734;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9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7" name="Google Shape;1797;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798" name="Google Shape;1798;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9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8" name="Google Shape;1808;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809" name="Google Shape;1809;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9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9" name="Google Shape;1819;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820" name="Google Shape;1820;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9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4" name="Google Shape;1834;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5" name="Google Shape;1835;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9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3" name="Google Shape;1843;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844" name="Google Shape;1844;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10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9" name="Google Shape;1889;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0" name="Google Shape;1890;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p10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8" name="Google Shape;1898;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UART is a kind of computer hardware that transmits data in parallel and serial way.</a:t>
            </a:r>
            <a:endParaRPr/>
          </a:p>
          <a:p>
            <a:pPr indent="0" lvl="0" marL="0" rtl="0" algn="l">
              <a:spcBef>
                <a:spcPts val="0"/>
              </a:spcBef>
              <a:spcAft>
                <a:spcPts val="0"/>
              </a:spcAft>
              <a:buNone/>
            </a:pPr>
            <a:r>
              <a:rPr lang="en-US">
                <a:solidFill>
                  <a:srgbClr val="3F3F3F"/>
                </a:solidFill>
                <a:latin typeface="Arial"/>
                <a:ea typeface="Arial"/>
                <a:cs typeface="Arial"/>
                <a:sym typeface="Arial"/>
              </a:rPr>
              <a:t>It is one of the most renown serial communication methods used in microcontrollers. It is supported by many devices and simple to connect.</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899" name="Google Shape;1899;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10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3" name="Google Shape;1913;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914" name="Google Shape;1914;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10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0" name="Google Shape;1930;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1" name="Google Shape;1931;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In March 2018, the Raspberry Pi 3 model B+ was released. The enhanced version of the Raspberry Pi 3 Model B accelerated the CPU clock to 1.4GHz, while the built-in communication devices were also enhanced to 802.11ac dual-band wireless LAN and gigabit LAN (USB 2.0 connection to support communication speed up to 300Mbps), Bluetooth 4.2, and PoE HAT devices (sold separately) and PXE boot. However, it is recommended that a micro USB adapter with a size greater than 2.5A be used for 5V power supply. The price is also $35, close to the previous version.</a:t>
            </a:r>
            <a:endParaRPr>
              <a:solidFill>
                <a:srgbClr val="3F3F3F"/>
              </a:solidFill>
              <a:latin typeface="Arial"/>
              <a:ea typeface="Arial"/>
              <a:cs typeface="Arial"/>
              <a:sym typeface="Arial"/>
            </a:endParaRPr>
          </a:p>
        </p:txBody>
      </p:sp>
      <p:sp>
        <p:nvSpPr>
          <p:cNvPr id="276" name="Google Shape;27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p10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9" name="Google Shape;1939;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940" name="Google Shape;1940;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p10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5" name="Google Shape;1975;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976" name="Google Shape;1976;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p10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6" name="Google Shape;1986;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F3F3F"/>
              </a:solidFill>
              <a:latin typeface="Arial"/>
              <a:ea typeface="Arial"/>
              <a:cs typeface="Arial"/>
              <a:sym typeface="Arial"/>
            </a:endParaRPr>
          </a:p>
        </p:txBody>
      </p:sp>
      <p:sp>
        <p:nvSpPr>
          <p:cNvPr id="1987" name="Google Shape;1987;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10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8" name="Google Shape;1998;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9" name="Google Shape;1999;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p10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6" name="Google Shape;2006;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latin typeface="Arial"/>
                <a:ea typeface="Arial"/>
                <a:cs typeface="Arial"/>
                <a:sym typeface="Arial"/>
              </a:rPr>
              <a:t>A sensor is an electronic component that converts physical quantities (temperature, distance) existing in the natural world into electric signals (e.g. 2.7V, 0.31V). Sensors can detect the magnitude of physical signals such as light, sound, chemicals, and temperature.</a:t>
            </a:r>
            <a:endParaRPr/>
          </a:p>
          <a:p>
            <a:pPr indent="0" lvl="0" marL="0" rtl="0" algn="l">
              <a:spcBef>
                <a:spcPts val="0"/>
              </a:spcBef>
              <a:spcAft>
                <a:spcPts val="0"/>
              </a:spcAft>
              <a:buNone/>
            </a:pPr>
            <a:r>
              <a:t/>
            </a:r>
            <a:endParaRPr>
              <a:solidFill>
                <a:srgbClr val="3F3F3F"/>
              </a:solidFill>
              <a:latin typeface="Arial"/>
              <a:ea typeface="Arial"/>
              <a:cs typeface="Arial"/>
              <a:sym typeface="Arial"/>
            </a:endParaRPr>
          </a:p>
          <a:p>
            <a:pPr indent="0" lvl="0" marL="0" rtl="0" algn="l">
              <a:spcBef>
                <a:spcPts val="0"/>
              </a:spcBef>
              <a:spcAft>
                <a:spcPts val="0"/>
              </a:spcAft>
              <a:buNone/>
            </a:pPr>
            <a:r>
              <a:rPr lang="en-US">
                <a:solidFill>
                  <a:srgbClr val="3F3F3F"/>
                </a:solidFill>
                <a:latin typeface="Arial"/>
                <a:ea typeface="Arial"/>
                <a:cs typeface="Arial"/>
                <a:sym typeface="Arial"/>
              </a:rPr>
              <a:t>Determining the state by adding processing capabilities (recognized by the CPU or the human brain) in a sensor is called perceive.</a:t>
            </a:r>
            <a:endParaRPr>
              <a:solidFill>
                <a:srgbClr val="3F3F3F"/>
              </a:solidFill>
              <a:latin typeface="Arial"/>
              <a:ea typeface="Arial"/>
              <a:cs typeface="Arial"/>
              <a:sym typeface="Arial"/>
            </a:endParaRPr>
          </a:p>
          <a:p>
            <a:pPr indent="-95250" lvl="0" marL="17145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Noto Sans Symbols"/>
              <a:buChar char="▪"/>
            </a:pPr>
            <a:r>
              <a:rPr lang="en-US">
                <a:solidFill>
                  <a:srgbClr val="3F3F3F"/>
                </a:solidFill>
                <a:latin typeface="Arial"/>
                <a:ea typeface="Arial"/>
                <a:cs typeface="Arial"/>
                <a:sym typeface="Arial"/>
              </a:rPr>
              <a:t>Rules that good sensors follow</a:t>
            </a:r>
            <a:endParaRPr/>
          </a:p>
          <a:p>
            <a:pPr indent="0" lvl="0" marL="0" rtl="0" algn="l">
              <a:spcBef>
                <a:spcPts val="0"/>
              </a:spcBef>
              <a:spcAft>
                <a:spcPts val="0"/>
              </a:spcAft>
              <a:buNone/>
            </a:pPr>
            <a:r>
              <a:rPr lang="en-US">
                <a:solidFill>
                  <a:srgbClr val="3F3F3F"/>
                </a:solidFill>
                <a:latin typeface="Arial"/>
                <a:ea typeface="Arial"/>
                <a:cs typeface="Arial"/>
                <a:sym typeface="Arial"/>
              </a:rPr>
              <a:t>- it is sensitive to the measured property</a:t>
            </a:r>
            <a:endParaRPr/>
          </a:p>
          <a:p>
            <a:pPr indent="0" lvl="0" marL="0" rtl="0" algn="l">
              <a:spcBef>
                <a:spcPts val="0"/>
              </a:spcBef>
              <a:spcAft>
                <a:spcPts val="0"/>
              </a:spcAft>
              <a:buNone/>
            </a:pPr>
            <a:r>
              <a:rPr lang="en-US">
                <a:solidFill>
                  <a:srgbClr val="3F3F3F"/>
                </a:solidFill>
                <a:latin typeface="Arial"/>
                <a:ea typeface="Arial"/>
                <a:cs typeface="Arial"/>
                <a:sym typeface="Arial"/>
              </a:rPr>
              <a:t>- it is insensitive to any other property likely to be encountered in its application</a:t>
            </a:r>
            <a:endParaRPr/>
          </a:p>
          <a:p>
            <a:pPr indent="0" lvl="0" marL="0" rtl="0" algn="l">
              <a:spcBef>
                <a:spcPts val="0"/>
              </a:spcBef>
              <a:spcAft>
                <a:spcPts val="0"/>
              </a:spcAft>
              <a:buNone/>
            </a:pPr>
            <a:r>
              <a:rPr lang="en-US">
                <a:solidFill>
                  <a:srgbClr val="3F3F3F"/>
                </a:solidFill>
                <a:latin typeface="Arial"/>
                <a:ea typeface="Arial"/>
                <a:cs typeface="Arial"/>
                <a:sym typeface="Arial"/>
              </a:rPr>
              <a:t>- it does not influence the measured property</a:t>
            </a:r>
            <a:endParaRPr/>
          </a:p>
        </p:txBody>
      </p:sp>
      <p:sp>
        <p:nvSpPr>
          <p:cNvPr id="2007" name="Google Shape;2007;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10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5" name="Google Shape;2045;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b="1" lang="en-US">
                <a:solidFill>
                  <a:srgbClr val="3F3F3F"/>
                </a:solidFill>
                <a:latin typeface="Arial"/>
                <a:ea typeface="Arial"/>
                <a:cs typeface="Arial"/>
                <a:sym typeface="Arial"/>
              </a:rPr>
              <a:t>Radiant energy </a:t>
            </a:r>
            <a:endParaRPr/>
          </a:p>
          <a:p>
            <a:pPr indent="0" lvl="0" marL="0" rtl="0" algn="l">
              <a:spcBef>
                <a:spcPts val="0"/>
              </a:spcBef>
              <a:spcAft>
                <a:spcPts val="0"/>
              </a:spcAft>
              <a:buNone/>
            </a:pPr>
            <a:r>
              <a:rPr lang="en-US">
                <a:solidFill>
                  <a:srgbClr val="3F3F3F"/>
                </a:solidFill>
                <a:latin typeface="Arial"/>
                <a:ea typeface="Arial"/>
                <a:cs typeface="Arial"/>
                <a:sym typeface="Arial"/>
              </a:rPr>
              <a:t>The energy carried by radiation such as infrared light is called radiant energy.</a:t>
            </a:r>
            <a:endParaRPr/>
          </a:p>
          <a:p>
            <a:pPr indent="0" lvl="0" marL="0" rtl="0" algn="l">
              <a:spcBef>
                <a:spcPts val="0"/>
              </a:spcBef>
              <a:spcAft>
                <a:spcPts val="0"/>
              </a:spcAft>
              <a:buNone/>
            </a:pPr>
            <a:r>
              <a:rPr lang="en-US">
                <a:solidFill>
                  <a:srgbClr val="3F3F3F"/>
                </a:solidFill>
                <a:latin typeface="Arial"/>
                <a:ea typeface="Arial"/>
                <a:cs typeface="Arial"/>
                <a:sym typeface="Arial"/>
              </a:rPr>
              <a:t>Although not easily felt, any object that has a temperature emits radiant energy.</a:t>
            </a:r>
            <a:endParaRPr/>
          </a:p>
          <a:p>
            <a:pPr indent="0" lvl="0" marL="0" rtl="0" algn="l">
              <a:spcBef>
                <a:spcPts val="0"/>
              </a:spcBef>
              <a:spcAft>
                <a:spcPts val="0"/>
              </a:spcAft>
              <a:buNone/>
            </a:pPr>
            <a:r>
              <a:rPr lang="en-US">
                <a:solidFill>
                  <a:srgbClr val="3F3F3F"/>
                </a:solidFill>
                <a:latin typeface="Arial"/>
                <a:ea typeface="Arial"/>
                <a:cs typeface="Arial"/>
                <a:sym typeface="Arial"/>
              </a:rPr>
              <a:t>It's just an invisible infrared region, so it doesn't recognize it.</a:t>
            </a:r>
            <a:endParaRPr>
              <a:solidFill>
                <a:srgbClr val="3F3F3F"/>
              </a:solidFill>
              <a:latin typeface="Arial"/>
              <a:ea typeface="Arial"/>
              <a:cs typeface="Arial"/>
              <a:sym typeface="Arial"/>
            </a:endParaRPr>
          </a:p>
        </p:txBody>
      </p:sp>
      <p:sp>
        <p:nvSpPr>
          <p:cNvPr id="2046" name="Google Shape;2046;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1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4" name="Google Shape;2054;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A photodiode is a semiconductor device that converts light into an electrical current. The current is generated when photons are absorbed in the photodiode. Photodiodes may contain optical filters, built-in lenses, and may have large or small surface areas. Photodiodes usually have a slower response time as their surface area increases. The common, traditional solar cell used to generate electric solar power is a large area photodiode.</a:t>
            </a:r>
            <a:endParaRPr>
              <a:solidFill>
                <a:srgbClr val="3F3F3F"/>
              </a:solidFill>
              <a:latin typeface="Arial"/>
              <a:ea typeface="Arial"/>
              <a:cs typeface="Arial"/>
              <a:sym typeface="Arial"/>
            </a:endParaRPr>
          </a:p>
        </p:txBody>
      </p:sp>
      <p:sp>
        <p:nvSpPr>
          <p:cNvPr id="2055" name="Google Shape;2055;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1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0" name="Google Shape;2080;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Transducers that convert physical quantities into mechanical quantities are known as mechanical transducers; Transducers that convert physical quantities into electrical quantities are known as electrical transducers. Examples are a thermocouple that changes temperature differences into a small voltage, or a Linear variable differential transformer (LVDT) used to measure displacement.</a:t>
            </a:r>
            <a:endParaRPr>
              <a:solidFill>
                <a:srgbClr val="3F3F3F"/>
              </a:solidFill>
              <a:latin typeface="Arial"/>
              <a:ea typeface="Arial"/>
              <a:cs typeface="Arial"/>
              <a:sym typeface="Arial"/>
            </a:endParaRPr>
          </a:p>
        </p:txBody>
      </p:sp>
      <p:sp>
        <p:nvSpPr>
          <p:cNvPr id="2081" name="Google Shape;2081;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p1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8" name="Google Shape;2108;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9" name="Google Shape;2109;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p1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6" name="Google Shape;2116;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Noto Sans Symbols"/>
              <a:buNone/>
            </a:pPr>
            <a:r>
              <a:rPr lang="en-US"/>
              <a:t>Basic processing of sensor</a:t>
            </a:r>
            <a:endParaRPr/>
          </a:p>
          <a:p>
            <a:pPr indent="0" lvl="0" marL="0" rtl="0" algn="l">
              <a:spcBef>
                <a:spcPts val="0"/>
              </a:spcBef>
              <a:spcAft>
                <a:spcPts val="0"/>
              </a:spcAft>
              <a:buClr>
                <a:schemeClr val="lt1"/>
              </a:buClr>
              <a:buSzPts val="1200"/>
              <a:buFont typeface="Noto Sans Symbols"/>
              <a:buNone/>
            </a:pPr>
            <a:r>
              <a:rPr lang="en-US" sz="1200">
                <a:solidFill>
                  <a:schemeClr val="lt1"/>
                </a:solidFill>
              </a:rPr>
              <a:t>Signals From the Environment 🡪 Sensing 🡪 Converting 🡪 Electronic Circuits and Devices 🡪 Output</a:t>
            </a:r>
            <a:endParaRPr sz="1200">
              <a:solidFill>
                <a:schemeClr val="lt1"/>
              </a:solidFill>
            </a:endParaRPr>
          </a:p>
        </p:txBody>
      </p:sp>
      <p:sp>
        <p:nvSpPr>
          <p:cNvPr id="2117" name="Google Shape;2117;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5" name="Shape 15"/>
        <p:cNvGrpSpPr/>
        <p:nvPr/>
      </p:nvGrpSpPr>
      <p:grpSpPr>
        <a:xfrm>
          <a:off x="0" y="0"/>
          <a:ext cx="0" cy="0"/>
          <a:chOff x="0" y="0"/>
          <a:chExt cx="0" cy="0"/>
        </a:xfrm>
      </p:grpSpPr>
      <p:pic>
        <p:nvPicPr>
          <p:cNvPr id="16" name="Google Shape;16;p232"/>
          <p:cNvPicPr preferRelativeResize="0"/>
          <p:nvPr/>
        </p:nvPicPr>
        <p:blipFill rotWithShape="1">
          <a:blip r:embed="rId2">
            <a:alphaModFix/>
          </a:blip>
          <a:srcRect b="0" l="0" r="0" t="0"/>
          <a:stretch/>
        </p:blipFill>
        <p:spPr>
          <a:xfrm>
            <a:off x="2" y="0"/>
            <a:ext cx="9902825" cy="6858000"/>
          </a:xfrm>
          <a:prstGeom prst="rect">
            <a:avLst/>
          </a:prstGeom>
          <a:noFill/>
          <a:ln>
            <a:noFill/>
          </a:ln>
        </p:spPr>
      </p:pic>
      <p:sp>
        <p:nvSpPr>
          <p:cNvPr id="17" name="Google Shape;17;p232"/>
          <p:cNvSpPr/>
          <p:nvPr/>
        </p:nvSpPr>
        <p:spPr>
          <a:xfrm>
            <a:off x="449469"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8" name="Google Shape;18;p232"/>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59" name="Shape 59"/>
        <p:cNvGrpSpPr/>
        <p:nvPr/>
      </p:nvGrpSpPr>
      <p:grpSpPr>
        <a:xfrm>
          <a:off x="0" y="0"/>
          <a:ext cx="0" cy="0"/>
          <a:chOff x="0" y="0"/>
          <a:chExt cx="0" cy="0"/>
        </a:xfrm>
      </p:grpSpPr>
      <p:pic>
        <p:nvPicPr>
          <p:cNvPr id="60" name="Google Shape;60;p24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61" name="Google Shape;61;p24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2" name="Google Shape;62;p24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3" name="Google Shape;63;p24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64" name="Google Shape;64;p24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65" name="Shape 65"/>
        <p:cNvGrpSpPr/>
        <p:nvPr/>
      </p:nvGrpSpPr>
      <p:grpSpPr>
        <a:xfrm>
          <a:off x="0" y="0"/>
          <a:ext cx="0" cy="0"/>
          <a:chOff x="0" y="0"/>
          <a:chExt cx="0" cy="0"/>
        </a:xfrm>
      </p:grpSpPr>
      <p:pic>
        <p:nvPicPr>
          <p:cNvPr id="66" name="Google Shape;66;p243"/>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67" name="Google Shape;67;p24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8" name="Google Shape;68;p24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9" name="Google Shape;69;p24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70" name="Google Shape;70;p243"/>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71" name="Shape 71"/>
        <p:cNvGrpSpPr/>
        <p:nvPr/>
      </p:nvGrpSpPr>
      <p:grpSpPr>
        <a:xfrm>
          <a:off x="0" y="0"/>
          <a:ext cx="0" cy="0"/>
          <a:chOff x="0" y="0"/>
          <a:chExt cx="0" cy="0"/>
        </a:xfrm>
      </p:grpSpPr>
      <p:cxnSp>
        <p:nvCxnSpPr>
          <p:cNvPr id="72" name="Google Shape;72;p24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3" name="Google Shape;73;p24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4" name="Google Shape;74;p24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75" name="Google Shape;75;p244"/>
          <p:cNvGrpSpPr/>
          <p:nvPr/>
        </p:nvGrpSpPr>
        <p:grpSpPr>
          <a:xfrm>
            <a:off x="0" y="1"/>
            <a:ext cx="9902825" cy="999802"/>
            <a:chOff x="0" y="1"/>
            <a:chExt cx="9906000" cy="999802"/>
          </a:xfrm>
        </p:grpSpPr>
        <p:sp>
          <p:nvSpPr>
            <p:cNvPr id="76" name="Google Shape;76;p244"/>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7" name="Google Shape;77;p244"/>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78" name="Google Shape;78;p244"/>
          <p:cNvGrpSpPr/>
          <p:nvPr/>
        </p:nvGrpSpPr>
        <p:grpSpPr>
          <a:xfrm>
            <a:off x="449855" y="1251376"/>
            <a:ext cx="9015111" cy="4993976"/>
            <a:chOff x="578678" y="1436154"/>
            <a:chExt cx="8748000" cy="4993976"/>
          </a:xfrm>
        </p:grpSpPr>
        <p:sp>
          <p:nvSpPr>
            <p:cNvPr id="79" name="Google Shape;79;p244"/>
            <p:cNvSpPr/>
            <p:nvPr/>
          </p:nvSpPr>
          <p:spPr>
            <a:xfrm>
              <a:off x="578678" y="1436154"/>
              <a:ext cx="874800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0" name="Google Shape;80;p244"/>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 name="Google Shape;81;p244"/>
            <p:cNvSpPr/>
            <p:nvPr/>
          </p:nvSpPr>
          <p:spPr>
            <a:xfrm>
              <a:off x="768350" y="1631455"/>
              <a:ext cx="1029652" cy="492443"/>
            </a:xfrm>
            <a:prstGeom prst="rect">
              <a:avLst/>
            </a:prstGeom>
            <a:solidFill>
              <a:srgbClr val="ECEFF6"/>
            </a:solid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grpSp>
      <p:sp>
        <p:nvSpPr>
          <p:cNvPr id="82" name="Google Shape;82;p244"/>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83" name="Shape 83"/>
        <p:cNvGrpSpPr/>
        <p:nvPr/>
      </p:nvGrpSpPr>
      <p:grpSpPr>
        <a:xfrm>
          <a:off x="0" y="0"/>
          <a:ext cx="0" cy="0"/>
          <a:chOff x="0" y="0"/>
          <a:chExt cx="0" cy="0"/>
        </a:xfrm>
      </p:grpSpPr>
      <p:grpSp>
        <p:nvGrpSpPr>
          <p:cNvPr id="84" name="Google Shape;84;p245"/>
          <p:cNvGrpSpPr/>
          <p:nvPr/>
        </p:nvGrpSpPr>
        <p:grpSpPr>
          <a:xfrm>
            <a:off x="449468" y="1462227"/>
            <a:ext cx="9000714" cy="4500283"/>
            <a:chOff x="578678" y="1445207"/>
            <a:chExt cx="8748000" cy="4136077"/>
          </a:xfrm>
        </p:grpSpPr>
        <p:sp>
          <p:nvSpPr>
            <p:cNvPr id="85" name="Google Shape;85;p245"/>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6" name="Google Shape;86;p245"/>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7" name="Google Shape;87;p245"/>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88" name="Google Shape;88;p245"/>
          <p:cNvGrpSpPr/>
          <p:nvPr/>
        </p:nvGrpSpPr>
        <p:grpSpPr>
          <a:xfrm>
            <a:off x="0" y="1"/>
            <a:ext cx="9902825" cy="999802"/>
            <a:chOff x="0" y="1"/>
            <a:chExt cx="9906000" cy="999802"/>
          </a:xfrm>
        </p:grpSpPr>
        <p:sp>
          <p:nvSpPr>
            <p:cNvPr id="89" name="Google Shape;89;p245"/>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0" name="Google Shape;90;p245"/>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cxnSp>
        <p:nvCxnSpPr>
          <p:cNvPr id="91" name="Google Shape;91;p245"/>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2" name="Google Shape;92;p245"/>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3" name="Google Shape;93;p245"/>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94" name="Google Shape;94;p245"/>
          <p:cNvGrpSpPr/>
          <p:nvPr/>
        </p:nvGrpSpPr>
        <p:grpSpPr>
          <a:xfrm>
            <a:off x="747594" y="2408824"/>
            <a:ext cx="8536863" cy="3303528"/>
            <a:chOff x="747834" y="2129937"/>
            <a:chExt cx="8539600" cy="3303528"/>
          </a:xfrm>
        </p:grpSpPr>
        <p:grpSp>
          <p:nvGrpSpPr>
            <p:cNvPr id="95" name="Google Shape;95;p245"/>
            <p:cNvGrpSpPr/>
            <p:nvPr/>
          </p:nvGrpSpPr>
          <p:grpSpPr>
            <a:xfrm>
              <a:off x="747834" y="2129937"/>
              <a:ext cx="8539600" cy="1267182"/>
              <a:chOff x="805623" y="2423005"/>
              <a:chExt cx="8539600" cy="1267182"/>
            </a:xfrm>
          </p:grpSpPr>
          <p:grpSp>
            <p:nvGrpSpPr>
              <p:cNvPr id="96" name="Google Shape;96;p245"/>
              <p:cNvGrpSpPr/>
              <p:nvPr/>
            </p:nvGrpSpPr>
            <p:grpSpPr>
              <a:xfrm>
                <a:off x="966158" y="2423005"/>
                <a:ext cx="8379065" cy="1267182"/>
                <a:chOff x="1098893" y="2558690"/>
                <a:chExt cx="8379065" cy="1267182"/>
              </a:xfrm>
            </p:grpSpPr>
            <p:sp>
              <p:nvSpPr>
                <p:cNvPr id="97" name="Google Shape;97;p245"/>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98" name="Google Shape;98;p245"/>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99" name="Google Shape;99;p245"/>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0" name="Google Shape;100;p245"/>
            <p:cNvGrpSpPr/>
            <p:nvPr/>
          </p:nvGrpSpPr>
          <p:grpSpPr>
            <a:xfrm>
              <a:off x="747834" y="3559917"/>
              <a:ext cx="8539600" cy="1055714"/>
              <a:chOff x="805623" y="3889855"/>
              <a:chExt cx="8539600" cy="1055714"/>
            </a:xfrm>
          </p:grpSpPr>
          <p:grpSp>
            <p:nvGrpSpPr>
              <p:cNvPr id="101" name="Google Shape;101;p245"/>
              <p:cNvGrpSpPr/>
              <p:nvPr/>
            </p:nvGrpSpPr>
            <p:grpSpPr>
              <a:xfrm>
                <a:off x="958539" y="3889855"/>
                <a:ext cx="8386684" cy="1055714"/>
                <a:chOff x="1098894" y="2558690"/>
                <a:chExt cx="8386684" cy="1055714"/>
              </a:xfrm>
            </p:grpSpPr>
            <p:sp>
              <p:nvSpPr>
                <p:cNvPr id="102" name="Google Shape;102;p245"/>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103" name="Google Shape;103;p245"/>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104" name="Google Shape;104;p245"/>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5" name="Google Shape;105;p245"/>
            <p:cNvGrpSpPr/>
            <p:nvPr/>
          </p:nvGrpSpPr>
          <p:grpSpPr>
            <a:xfrm>
              <a:off x="747834" y="4781836"/>
              <a:ext cx="8539600" cy="651629"/>
              <a:chOff x="805623" y="5143345"/>
              <a:chExt cx="8539600" cy="651629"/>
            </a:xfrm>
          </p:grpSpPr>
          <p:grpSp>
            <p:nvGrpSpPr>
              <p:cNvPr id="106" name="Google Shape;106;p245"/>
              <p:cNvGrpSpPr/>
              <p:nvPr/>
            </p:nvGrpSpPr>
            <p:grpSpPr>
              <a:xfrm>
                <a:off x="966159" y="5143345"/>
                <a:ext cx="8379064" cy="651629"/>
                <a:chOff x="1098894" y="2558690"/>
                <a:chExt cx="8379064" cy="651629"/>
              </a:xfrm>
            </p:grpSpPr>
            <p:sp>
              <p:nvSpPr>
                <p:cNvPr id="107" name="Google Shape;107;p245"/>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108" name="Google Shape;108;p245"/>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109" name="Google Shape;109;p245"/>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110" name="Google Shape;110;p245"/>
          <p:cNvGrpSpPr/>
          <p:nvPr/>
        </p:nvGrpSpPr>
        <p:grpSpPr>
          <a:xfrm>
            <a:off x="589619" y="1588472"/>
            <a:ext cx="6613544" cy="430887"/>
            <a:chOff x="790976" y="1592058"/>
            <a:chExt cx="6615664" cy="430887"/>
          </a:xfrm>
        </p:grpSpPr>
        <p:sp>
          <p:nvSpPr>
            <p:cNvPr id="111" name="Google Shape;111;p245"/>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112" name="Google Shape;112;p245"/>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113" name="Google Shape;113;p245"/>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114" name="Shape 114"/>
        <p:cNvGrpSpPr/>
        <p:nvPr/>
      </p:nvGrpSpPr>
      <p:grpSpPr>
        <a:xfrm>
          <a:off x="0" y="0"/>
          <a:ext cx="0" cy="0"/>
          <a:chOff x="0" y="0"/>
          <a:chExt cx="0" cy="0"/>
        </a:xfrm>
      </p:grpSpPr>
      <p:grpSp>
        <p:nvGrpSpPr>
          <p:cNvPr id="115" name="Google Shape;115;p246"/>
          <p:cNvGrpSpPr/>
          <p:nvPr/>
        </p:nvGrpSpPr>
        <p:grpSpPr>
          <a:xfrm>
            <a:off x="0" y="1"/>
            <a:ext cx="9902825" cy="999802"/>
            <a:chOff x="0" y="1"/>
            <a:chExt cx="9906000" cy="999802"/>
          </a:xfrm>
        </p:grpSpPr>
        <p:sp>
          <p:nvSpPr>
            <p:cNvPr id="116" name="Google Shape;116;p246"/>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7" name="Google Shape;117;p246"/>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cxnSp>
        <p:nvCxnSpPr>
          <p:cNvPr id="118" name="Google Shape;118;p246"/>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19" name="Google Shape;119;p246"/>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0" name="Google Shape;120;p246"/>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21" name="Google Shape;121;p246"/>
          <p:cNvGrpSpPr/>
          <p:nvPr/>
        </p:nvGrpSpPr>
        <p:grpSpPr>
          <a:xfrm>
            <a:off x="449468" y="1462227"/>
            <a:ext cx="9000714" cy="4500283"/>
            <a:chOff x="449612" y="1219200"/>
            <a:chExt cx="9003600" cy="4500283"/>
          </a:xfrm>
        </p:grpSpPr>
        <p:grpSp>
          <p:nvGrpSpPr>
            <p:cNvPr id="122" name="Google Shape;122;p246"/>
            <p:cNvGrpSpPr/>
            <p:nvPr/>
          </p:nvGrpSpPr>
          <p:grpSpPr>
            <a:xfrm>
              <a:off x="449612" y="1219200"/>
              <a:ext cx="9003600" cy="4500283"/>
              <a:chOff x="578678" y="1445207"/>
              <a:chExt cx="8748000" cy="4136077"/>
            </a:xfrm>
          </p:grpSpPr>
          <p:sp>
            <p:nvSpPr>
              <p:cNvPr id="123" name="Google Shape;123;p246"/>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4" name="Google Shape;124;p246"/>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5" name="Google Shape;125;p246"/>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126" name="Google Shape;126;p246"/>
            <p:cNvGrpSpPr/>
            <p:nvPr/>
          </p:nvGrpSpPr>
          <p:grpSpPr>
            <a:xfrm>
              <a:off x="747834" y="2165797"/>
              <a:ext cx="8539600" cy="1267182"/>
              <a:chOff x="805623" y="2423005"/>
              <a:chExt cx="8539600" cy="1267182"/>
            </a:xfrm>
          </p:grpSpPr>
          <p:grpSp>
            <p:nvGrpSpPr>
              <p:cNvPr id="127" name="Google Shape;127;p246"/>
              <p:cNvGrpSpPr/>
              <p:nvPr/>
            </p:nvGrpSpPr>
            <p:grpSpPr>
              <a:xfrm>
                <a:off x="966158" y="2423005"/>
                <a:ext cx="8379065" cy="1267182"/>
                <a:chOff x="1098893" y="2558690"/>
                <a:chExt cx="8379065" cy="1267182"/>
              </a:xfrm>
            </p:grpSpPr>
            <p:sp>
              <p:nvSpPr>
                <p:cNvPr id="128" name="Google Shape;128;p246"/>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29" name="Google Shape;129;p246"/>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30" name="Google Shape;130;p246"/>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31" name="Google Shape;131;p246"/>
            <p:cNvGrpSpPr/>
            <p:nvPr/>
          </p:nvGrpSpPr>
          <p:grpSpPr>
            <a:xfrm>
              <a:off x="747834" y="3595777"/>
              <a:ext cx="8539600" cy="1876451"/>
              <a:chOff x="805623" y="3889855"/>
              <a:chExt cx="8539600" cy="1876451"/>
            </a:xfrm>
          </p:grpSpPr>
          <p:grpSp>
            <p:nvGrpSpPr>
              <p:cNvPr id="132" name="Google Shape;132;p246"/>
              <p:cNvGrpSpPr/>
              <p:nvPr/>
            </p:nvGrpSpPr>
            <p:grpSpPr>
              <a:xfrm>
                <a:off x="958539" y="3889855"/>
                <a:ext cx="8386684" cy="1876451"/>
                <a:chOff x="1098894" y="2558690"/>
                <a:chExt cx="8386684" cy="1876451"/>
              </a:xfrm>
            </p:grpSpPr>
            <p:sp>
              <p:nvSpPr>
                <p:cNvPr id="133" name="Google Shape;133;p246"/>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34" name="Google Shape;134;p246"/>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35" name="Google Shape;135;p246"/>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36" name="Google Shape;136;p246"/>
            <p:cNvGrpSpPr/>
            <p:nvPr/>
          </p:nvGrpSpPr>
          <p:grpSpPr>
            <a:xfrm>
              <a:off x="589808" y="1345444"/>
              <a:ext cx="6615664" cy="430887"/>
              <a:chOff x="790976" y="1592058"/>
              <a:chExt cx="6615664" cy="430887"/>
            </a:xfrm>
          </p:grpSpPr>
          <p:sp>
            <p:nvSpPr>
              <p:cNvPr id="137" name="Google Shape;137;p246"/>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138" name="Google Shape;138;p246"/>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39" name="Google Shape;139;p246"/>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40" name="Shape 140"/>
        <p:cNvGrpSpPr/>
        <p:nvPr/>
      </p:nvGrpSpPr>
      <p:grpSpPr>
        <a:xfrm>
          <a:off x="0" y="0"/>
          <a:ext cx="0" cy="0"/>
          <a:chOff x="0" y="0"/>
          <a:chExt cx="0" cy="0"/>
        </a:xfrm>
      </p:grpSpPr>
      <p:sp>
        <p:nvSpPr>
          <p:cNvPr id="141" name="Google Shape;141;p247"/>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2" name="Google Shape;142;p247"/>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3" name="Google Shape;143;p247"/>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pic>
        <p:nvPicPr>
          <p:cNvPr id="144" name="Google Shape;144;p247"/>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45" name="Google Shape;145;p24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46" name="Google Shape;146;p24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47" name="Google Shape;147;p24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48" name="Google Shape;148;p247"/>
          <p:cNvGrpSpPr/>
          <p:nvPr/>
        </p:nvGrpSpPr>
        <p:grpSpPr>
          <a:xfrm>
            <a:off x="0" y="1"/>
            <a:ext cx="9902825" cy="999802"/>
            <a:chOff x="0" y="1"/>
            <a:chExt cx="9906000" cy="999802"/>
          </a:xfrm>
        </p:grpSpPr>
        <p:sp>
          <p:nvSpPr>
            <p:cNvPr id="149" name="Google Shape;149;p247"/>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50" name="Google Shape;150;p247"/>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151" name="Google Shape;151;p247"/>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52" name="Shape 152"/>
        <p:cNvGrpSpPr/>
        <p:nvPr/>
      </p:nvGrpSpPr>
      <p:grpSpPr>
        <a:xfrm>
          <a:off x="0" y="0"/>
          <a:ext cx="0" cy="0"/>
          <a:chOff x="0" y="0"/>
          <a:chExt cx="0" cy="0"/>
        </a:xfrm>
      </p:grpSpPr>
      <p:cxnSp>
        <p:nvCxnSpPr>
          <p:cNvPr id="153" name="Google Shape;153;p24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54" name="Google Shape;154;p24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55" name="Google Shape;155;p24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cxnSp>
        <p:nvCxnSpPr>
          <p:cNvPr id="156" name="Google Shape;156;p248"/>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57" name="Google Shape;157;p248"/>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58" name="Shape 158"/>
        <p:cNvGrpSpPr/>
        <p:nvPr/>
      </p:nvGrpSpPr>
      <p:grpSpPr>
        <a:xfrm>
          <a:off x="0" y="0"/>
          <a:ext cx="0" cy="0"/>
          <a:chOff x="0" y="0"/>
          <a:chExt cx="0" cy="0"/>
        </a:xfrm>
      </p:grpSpPr>
      <p:pic>
        <p:nvPicPr>
          <p:cNvPr id="159" name="Google Shape;159;p249"/>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60" name="Google Shape;160;p249"/>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959">
              <a:solidFill>
                <a:srgbClr val="000000"/>
              </a:solidFill>
              <a:latin typeface="Calibri"/>
              <a:ea typeface="Calibri"/>
              <a:cs typeface="Calibri"/>
              <a:sym typeface="Calibri"/>
            </a:endParaRPr>
          </a:p>
        </p:txBody>
      </p:sp>
      <p:pic>
        <p:nvPicPr>
          <p:cNvPr id="161" name="Google Shape;161;p249"/>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62" name="Shape 162"/>
        <p:cNvGrpSpPr/>
        <p:nvPr/>
      </p:nvGrpSpPr>
      <p:grpSpPr>
        <a:xfrm>
          <a:off x="0" y="0"/>
          <a:ext cx="0" cy="0"/>
          <a:chOff x="0" y="0"/>
          <a:chExt cx="0" cy="0"/>
        </a:xfrm>
      </p:grpSpPr>
      <p:pic>
        <p:nvPicPr>
          <p:cNvPr id="163" name="Google Shape;163;p250"/>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64" name="Google Shape;164;p250"/>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959">
              <a:solidFill>
                <a:srgbClr val="000000"/>
              </a:solidFill>
              <a:latin typeface="Calibri"/>
              <a:ea typeface="Calibri"/>
              <a:cs typeface="Calibri"/>
              <a:sym typeface="Calibri"/>
            </a:endParaRPr>
          </a:p>
        </p:txBody>
      </p:sp>
      <p:pic>
        <p:nvPicPr>
          <p:cNvPr id="165" name="Google Shape;165;p250"/>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166" name="Shape 166"/>
        <p:cNvGrpSpPr/>
        <p:nvPr/>
      </p:nvGrpSpPr>
      <p:grpSpPr>
        <a:xfrm>
          <a:off x="0" y="0"/>
          <a:ext cx="0" cy="0"/>
          <a:chOff x="0" y="0"/>
          <a:chExt cx="0" cy="0"/>
        </a:xfrm>
      </p:grpSpPr>
      <p:sp>
        <p:nvSpPr>
          <p:cNvPr id="167" name="Google Shape;167;p251"/>
          <p:cNvSpPr txBox="1"/>
          <p:nvPr/>
        </p:nvSpPr>
        <p:spPr>
          <a:xfrm>
            <a:off x="4796735" y="6347711"/>
            <a:ext cx="3961021"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b="1" i="0" lang="en-US" sz="1100">
                <a:solidFill>
                  <a:srgbClr val="7F7F7F"/>
                </a:solidFill>
                <a:latin typeface="Arial"/>
                <a:ea typeface="Arial"/>
                <a:cs typeface="Arial"/>
                <a:sym typeface="Arial"/>
              </a:rPr>
              <a:t>Chương 2. Mạch điện cơ bản &amp; Cấu hình Raspberry Pi</a:t>
            </a:r>
            <a:endParaRPr b="1" i="0" sz="1100">
              <a:solidFill>
                <a:srgbClr val="7F7F7F"/>
              </a:solidFill>
              <a:latin typeface="Arial"/>
              <a:ea typeface="Arial"/>
              <a:cs typeface="Arial"/>
              <a:sym typeface="Arial"/>
            </a:endParaRPr>
          </a:p>
        </p:txBody>
      </p:sp>
      <p:sp>
        <p:nvSpPr>
          <p:cNvPr id="168" name="Google Shape;168;p251"/>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9" name="Shape 19"/>
        <p:cNvGrpSpPr/>
        <p:nvPr/>
      </p:nvGrpSpPr>
      <p:grpSpPr>
        <a:xfrm>
          <a:off x="0" y="0"/>
          <a:ext cx="0" cy="0"/>
          <a:chOff x="0" y="0"/>
          <a:chExt cx="0" cy="0"/>
        </a:xfrm>
      </p:grpSpPr>
      <p:pic>
        <p:nvPicPr>
          <p:cNvPr id="20" name="Google Shape;20;p233"/>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1" name="Google Shape;21;p233"/>
          <p:cNvCxnSpPr/>
          <p:nvPr/>
        </p:nvCxnSpPr>
        <p:spPr>
          <a:xfrm>
            <a:off x="449616"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2" name="Google Shape;22;p233"/>
          <p:cNvSpPr txBox="1"/>
          <p:nvPr/>
        </p:nvSpPr>
        <p:spPr>
          <a:xfrm>
            <a:off x="8839179" y="649801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3" name="Google Shape;23;p233"/>
          <p:cNvSpPr/>
          <p:nvPr/>
        </p:nvSpPr>
        <p:spPr>
          <a:xfrm>
            <a:off x="449616" y="6498008"/>
            <a:ext cx="2889714" cy="1691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099"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able of Contents">
  <p:cSld name="7_Table of Contents">
    <p:spTree>
      <p:nvGrpSpPr>
        <p:cNvPr id="169" name="Shape 169"/>
        <p:cNvGrpSpPr/>
        <p:nvPr/>
      </p:nvGrpSpPr>
      <p:grpSpPr>
        <a:xfrm>
          <a:off x="0" y="0"/>
          <a:ext cx="0" cy="0"/>
          <a:chOff x="0" y="0"/>
          <a:chExt cx="0" cy="0"/>
        </a:xfrm>
      </p:grpSpPr>
      <p:pic>
        <p:nvPicPr>
          <p:cNvPr id="170" name="Google Shape;170;p25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171" name="Google Shape;171;p25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72" name="Google Shape;172;p25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73" name="Google Shape;173;p25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174" name="Google Shape;174;p25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175" name="Shape 175"/>
        <p:cNvGrpSpPr/>
        <p:nvPr/>
      </p:nvGrpSpPr>
      <p:grpSpPr>
        <a:xfrm>
          <a:off x="0" y="0"/>
          <a:ext cx="0" cy="0"/>
          <a:chOff x="0" y="0"/>
          <a:chExt cx="0" cy="0"/>
        </a:xfrm>
      </p:grpSpPr>
      <p:pic>
        <p:nvPicPr>
          <p:cNvPr id="176" name="Google Shape;176;p253"/>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77" name="Google Shape;177;p253"/>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959">
              <a:solidFill>
                <a:srgbClr val="000000"/>
              </a:solidFill>
              <a:latin typeface="Calibri"/>
              <a:ea typeface="Calibri"/>
              <a:cs typeface="Calibri"/>
              <a:sym typeface="Calibri"/>
            </a:endParaRPr>
          </a:p>
        </p:txBody>
      </p:sp>
      <p:pic>
        <p:nvPicPr>
          <p:cNvPr id="178" name="Google Shape;178;p253"/>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4" name="Shape 24"/>
        <p:cNvGrpSpPr/>
        <p:nvPr/>
      </p:nvGrpSpPr>
      <p:grpSpPr>
        <a:xfrm>
          <a:off x="0" y="0"/>
          <a:ext cx="0" cy="0"/>
          <a:chOff x="0" y="0"/>
          <a:chExt cx="0" cy="0"/>
        </a:xfrm>
      </p:grpSpPr>
      <p:cxnSp>
        <p:nvCxnSpPr>
          <p:cNvPr id="25" name="Google Shape;25;p234"/>
          <p:cNvCxnSpPr/>
          <p:nvPr/>
        </p:nvCxnSpPr>
        <p:spPr>
          <a:xfrm>
            <a:off x="449470" y="6424935"/>
            <a:ext cx="9000715" cy="0"/>
          </a:xfrm>
          <a:prstGeom prst="straightConnector1">
            <a:avLst/>
          </a:prstGeom>
          <a:noFill/>
          <a:ln cap="flat" cmpd="sng" w="9525">
            <a:solidFill>
              <a:srgbClr val="BFBFBF"/>
            </a:solidFill>
            <a:prstDash val="solid"/>
            <a:miter lim="800000"/>
            <a:headEnd len="sm" w="sm" type="none"/>
            <a:tailEnd len="sm" w="sm" type="none"/>
          </a:ln>
        </p:spPr>
      </p:cxnSp>
      <p:sp>
        <p:nvSpPr>
          <p:cNvPr id="26" name="Google Shape;26;p234"/>
          <p:cNvSpPr txBox="1"/>
          <p:nvPr/>
        </p:nvSpPr>
        <p:spPr>
          <a:xfrm>
            <a:off x="8836345" y="6498013"/>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7" name="Google Shape;27;p234"/>
          <p:cNvSpPr/>
          <p:nvPr/>
        </p:nvSpPr>
        <p:spPr>
          <a:xfrm>
            <a:off x="449468" y="6498009"/>
            <a:ext cx="2888788" cy="1691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099" u="none" cap="none" strike="noStrike">
                <a:solidFill>
                  <a:srgbClr val="7F7F7F"/>
                </a:solidFill>
                <a:latin typeface="Arial"/>
                <a:ea typeface="Arial"/>
                <a:cs typeface="Arial"/>
                <a:sym typeface="Arial"/>
              </a:rPr>
              <a:t>Samsung Innovation Campus</a:t>
            </a:r>
            <a:endParaRPr/>
          </a:p>
        </p:txBody>
      </p:sp>
      <p:sp>
        <p:nvSpPr>
          <p:cNvPr id="28" name="Google Shape;28;p234"/>
          <p:cNvSpPr txBox="1"/>
          <p:nvPr/>
        </p:nvSpPr>
        <p:spPr>
          <a:xfrm>
            <a:off x="3810002" y="6491436"/>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u="none" cap="none" strike="noStrike">
                <a:solidFill>
                  <a:srgbClr val="7F7F7F"/>
                </a:solidFill>
                <a:latin typeface="Arial"/>
                <a:ea typeface="Arial"/>
                <a:cs typeface="Arial"/>
                <a:sym typeface="Arial"/>
              </a:rPr>
              <a:t>Chương 2. Mạch điện cơ bản &amp; Cấu hình Raspberry Pi</a:t>
            </a:r>
            <a:endParaRPr b="1"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9" name="Shape 29"/>
        <p:cNvGrpSpPr/>
        <p:nvPr/>
      </p:nvGrpSpPr>
      <p:grpSpPr>
        <a:xfrm>
          <a:off x="0" y="0"/>
          <a:ext cx="0" cy="0"/>
          <a:chOff x="0" y="0"/>
          <a:chExt cx="0" cy="0"/>
        </a:xfrm>
      </p:grpSpPr>
      <p:pic>
        <p:nvPicPr>
          <p:cNvPr id="30" name="Google Shape;30;p235"/>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1" name="Google Shape;31;p235"/>
          <p:cNvCxnSpPr/>
          <p:nvPr/>
        </p:nvCxnSpPr>
        <p:spPr>
          <a:xfrm>
            <a:off x="449616"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2" name="Google Shape;32;p235"/>
          <p:cNvSpPr txBox="1"/>
          <p:nvPr/>
        </p:nvSpPr>
        <p:spPr>
          <a:xfrm>
            <a:off x="8839179" y="649801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3" name="Google Shape;33;p235"/>
          <p:cNvSpPr/>
          <p:nvPr/>
        </p:nvSpPr>
        <p:spPr>
          <a:xfrm>
            <a:off x="449616" y="6498008"/>
            <a:ext cx="2889714" cy="1691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099">
                <a:solidFill>
                  <a:srgbClr val="7F7F7F"/>
                </a:solidFill>
                <a:latin typeface="Arial"/>
                <a:ea typeface="Arial"/>
                <a:cs typeface="Arial"/>
                <a:sym typeface="Arial"/>
              </a:rPr>
              <a:t>Samsung Innovation Campus</a:t>
            </a:r>
            <a:endParaRPr/>
          </a:p>
        </p:txBody>
      </p:sp>
      <p:sp>
        <p:nvSpPr>
          <p:cNvPr id="34" name="Google Shape;34;p235"/>
          <p:cNvSpPr txBox="1"/>
          <p:nvPr/>
        </p:nvSpPr>
        <p:spPr>
          <a:xfrm>
            <a:off x="3810002" y="6491436"/>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35" name="Shape 35"/>
        <p:cNvGrpSpPr/>
        <p:nvPr/>
      </p:nvGrpSpPr>
      <p:grpSpPr>
        <a:xfrm>
          <a:off x="0" y="0"/>
          <a:ext cx="0" cy="0"/>
          <a:chOff x="0" y="0"/>
          <a:chExt cx="0" cy="0"/>
        </a:xfrm>
      </p:grpSpPr>
      <p:pic>
        <p:nvPicPr>
          <p:cNvPr id="36" name="Google Shape;36;p236"/>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7" name="Google Shape;37;p236"/>
          <p:cNvCxnSpPr/>
          <p:nvPr/>
        </p:nvCxnSpPr>
        <p:spPr>
          <a:xfrm>
            <a:off x="449616"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8" name="Google Shape;38;p236"/>
          <p:cNvSpPr txBox="1"/>
          <p:nvPr/>
        </p:nvSpPr>
        <p:spPr>
          <a:xfrm>
            <a:off x="8839179" y="649801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9" name="Google Shape;39;p236"/>
          <p:cNvSpPr/>
          <p:nvPr/>
        </p:nvSpPr>
        <p:spPr>
          <a:xfrm>
            <a:off x="449616" y="6498008"/>
            <a:ext cx="2889714" cy="1691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099">
                <a:solidFill>
                  <a:srgbClr val="7F7F7F"/>
                </a:solidFill>
                <a:latin typeface="Arial"/>
                <a:ea typeface="Arial"/>
                <a:cs typeface="Arial"/>
                <a:sym typeface="Arial"/>
              </a:rPr>
              <a:t>Samsung Innovation Campus</a:t>
            </a:r>
            <a:endParaRPr/>
          </a:p>
        </p:txBody>
      </p:sp>
      <p:sp>
        <p:nvSpPr>
          <p:cNvPr id="40" name="Google Shape;40;p236"/>
          <p:cNvSpPr txBox="1"/>
          <p:nvPr/>
        </p:nvSpPr>
        <p:spPr>
          <a:xfrm>
            <a:off x="3810002" y="6491436"/>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4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3" name="Shape 43"/>
        <p:cNvGrpSpPr/>
        <p:nvPr/>
      </p:nvGrpSpPr>
      <p:grpSpPr>
        <a:xfrm>
          <a:off x="0" y="0"/>
          <a:ext cx="0" cy="0"/>
          <a:chOff x="0" y="0"/>
          <a:chExt cx="0" cy="0"/>
        </a:xfrm>
      </p:grpSpPr>
      <p:pic>
        <p:nvPicPr>
          <p:cNvPr id="44" name="Google Shape;44;p239"/>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5" name="Google Shape;45;p239"/>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rgbClr val="FFFFFF"/>
              </a:solidFill>
              <a:latin typeface="Calibri"/>
              <a:ea typeface="Calibri"/>
              <a:cs typeface="Calibri"/>
              <a:sym typeface="Calibri"/>
            </a:endParaRPr>
          </a:p>
        </p:txBody>
      </p:sp>
      <p:sp>
        <p:nvSpPr>
          <p:cNvPr id="46" name="Google Shape;46;p239"/>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FFFFFF"/>
                </a:solidFill>
                <a:latin typeface="Arial"/>
                <a:ea typeface="Arial"/>
                <a:cs typeface="Arial"/>
                <a:sym typeface="Arial"/>
              </a:rPr>
              <a:t>ⓒ2022 SAMSUNG. All rights reserved.</a:t>
            </a:r>
            <a:endParaRPr/>
          </a:p>
          <a:p>
            <a:pPr indent="0" lvl="0" marL="0" marR="0" rtl="0" algn="l">
              <a:spcBef>
                <a:spcPts val="600"/>
              </a:spcBef>
              <a:spcAft>
                <a:spcPts val="0"/>
              </a:spcAft>
              <a:buNone/>
            </a:pPr>
            <a:r>
              <a:rPr lang="en-US" sz="1000">
                <a:solidFill>
                  <a:srgbClr val="FFFFFF"/>
                </a:solidFill>
                <a:latin typeface="Arial"/>
                <a:ea typeface="Arial"/>
                <a:cs typeface="Arial"/>
                <a:sym typeface="Arial"/>
              </a:rPr>
              <a:t>Samsung Electronics Corporate Citizenship Office holds the copyright of book.</a:t>
            </a:r>
            <a:endParaRPr/>
          </a:p>
          <a:p>
            <a:pPr indent="0" lvl="0" marL="0" marR="0" rtl="0" algn="l">
              <a:spcBef>
                <a:spcPts val="300"/>
              </a:spcBef>
              <a:spcAft>
                <a:spcPts val="0"/>
              </a:spcAft>
              <a:buNone/>
            </a:pPr>
            <a:r>
              <a:rPr lang="en-US" sz="1000">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spcBef>
                <a:spcPts val="0"/>
              </a:spcBef>
              <a:spcAft>
                <a:spcPts val="0"/>
              </a:spcAft>
              <a:buNone/>
            </a:pPr>
            <a:r>
              <a:rPr lang="en-US" sz="1000">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7" name="Google Shape;47;p239"/>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8" name="Google Shape;48;p239"/>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959">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49" name="Shape 49"/>
        <p:cNvGrpSpPr/>
        <p:nvPr/>
      </p:nvGrpSpPr>
      <p:grpSpPr>
        <a:xfrm>
          <a:off x="0" y="0"/>
          <a:ext cx="0" cy="0"/>
          <a:chOff x="0" y="0"/>
          <a:chExt cx="0" cy="0"/>
        </a:xfrm>
      </p:grpSpPr>
      <p:cxnSp>
        <p:nvCxnSpPr>
          <p:cNvPr id="50" name="Google Shape;50;p24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1" name="Google Shape;51;p24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2" name="Google Shape;52;p24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53" name="Google Shape;53;p240"/>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2. Mạch điện cơ bản &amp; Cấu hình Raspberry Pi</a:t>
            </a:r>
            <a:endParaRPr b="1" i="0" sz="900">
              <a:solidFill>
                <a:srgbClr val="7F7F7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54" name="Shape 54"/>
        <p:cNvGrpSpPr/>
        <p:nvPr/>
      </p:nvGrpSpPr>
      <p:grpSpPr>
        <a:xfrm>
          <a:off x="0" y="0"/>
          <a:ext cx="0" cy="0"/>
          <a:chOff x="0" y="0"/>
          <a:chExt cx="0" cy="0"/>
        </a:xfrm>
      </p:grpSpPr>
      <p:pic>
        <p:nvPicPr>
          <p:cNvPr id="55" name="Google Shape;55;p241"/>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56" name="Google Shape;56;p24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7" name="Google Shape;57;p24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8" name="Google Shape;58;p24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6" Type="http://schemas.openxmlformats.org/officeDocument/2006/relationships/theme" Target="../theme/theme2.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1"/>
          <p:cNvSpPr txBox="1"/>
          <p:nvPr>
            <p:ph type="title"/>
          </p:nvPr>
        </p:nvSpPr>
        <p:spPr>
          <a:xfrm>
            <a:off x="680819" y="365127"/>
            <a:ext cx="8541187"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1"/>
          <p:cNvSpPr txBox="1"/>
          <p:nvPr>
            <p:ph idx="1" type="body"/>
          </p:nvPr>
        </p:nvSpPr>
        <p:spPr>
          <a:xfrm>
            <a:off x="680819" y="1825625"/>
            <a:ext cx="8541187"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1"/>
          <p:cNvSpPr txBox="1"/>
          <p:nvPr>
            <p:ph idx="10" type="dt"/>
          </p:nvPr>
        </p:nvSpPr>
        <p:spPr>
          <a:xfrm>
            <a:off x="680819" y="6356352"/>
            <a:ext cx="2228136"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1"/>
          <p:cNvSpPr txBox="1"/>
          <p:nvPr>
            <p:ph idx="11" type="ftr"/>
          </p:nvPr>
        </p:nvSpPr>
        <p:spPr>
          <a:xfrm>
            <a:off x="3280311" y="6356352"/>
            <a:ext cx="3342203"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1"/>
          <p:cNvSpPr txBox="1"/>
          <p:nvPr>
            <p:ph idx="12" type="sldNum"/>
          </p:nvPr>
        </p:nvSpPr>
        <p:spPr>
          <a:xfrm>
            <a:off x="6993870" y="6356352"/>
            <a:ext cx="2228136"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 name="Shape 4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40.jpg"/><Relationship Id="rId4" Type="http://schemas.openxmlformats.org/officeDocument/2006/relationships/hyperlink" Target="http://www.measurement-resources.com.au/images/temperature/Smart_Temperature_Transmitter.jpg" TargetMode="External"/><Relationship Id="rId5" Type="http://schemas.openxmlformats.org/officeDocument/2006/relationships/image" Target="../media/image139.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43.png"/><Relationship Id="rId4" Type="http://schemas.openxmlformats.org/officeDocument/2006/relationships/image" Target="../media/image15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4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44.png"/><Relationship Id="rId4" Type="http://schemas.openxmlformats.org/officeDocument/2006/relationships/image" Target="../media/image146.png"/><Relationship Id="rId5" Type="http://schemas.openxmlformats.org/officeDocument/2006/relationships/image" Target="../media/image14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50.png"/><Relationship Id="rId4" Type="http://schemas.openxmlformats.org/officeDocument/2006/relationships/image" Target="../media/image147.png"/><Relationship Id="rId5" Type="http://schemas.openxmlformats.org/officeDocument/2006/relationships/image" Target="../media/image154.png"/><Relationship Id="rId6" Type="http://schemas.openxmlformats.org/officeDocument/2006/relationships/image" Target="../media/image148.png"/><Relationship Id="rId7" Type="http://schemas.openxmlformats.org/officeDocument/2006/relationships/image" Target="../media/image1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2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69.png"/><Relationship Id="rId4" Type="http://schemas.openxmlformats.org/officeDocument/2006/relationships/image" Target="../media/image16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5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1" Type="http://schemas.openxmlformats.org/officeDocument/2006/relationships/image" Target="../media/image175.png"/><Relationship Id="rId10" Type="http://schemas.openxmlformats.org/officeDocument/2006/relationships/image" Target="../media/image182.png"/><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72.png"/><Relationship Id="rId5" Type="http://schemas.openxmlformats.org/officeDocument/2006/relationships/image" Target="../media/image163.png"/><Relationship Id="rId6" Type="http://schemas.openxmlformats.org/officeDocument/2006/relationships/image" Target="../media/image157.png"/><Relationship Id="rId7" Type="http://schemas.openxmlformats.org/officeDocument/2006/relationships/image" Target="../media/image164.png"/><Relationship Id="rId8" Type="http://schemas.openxmlformats.org/officeDocument/2006/relationships/image" Target="../media/image16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184.png"/><Relationship Id="rId4" Type="http://schemas.openxmlformats.org/officeDocument/2006/relationships/image" Target="../media/image17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8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8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16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vmlDrawing" Target="../drawings/vmlDrawing4.vml"/><Relationship Id="rId4" Type="http://schemas.openxmlformats.org/officeDocument/2006/relationships/image" Target="../media/image178.png"/><Relationship Id="rId5" Type="http://schemas.openxmlformats.org/officeDocument/2006/relationships/oleObject" Target="../embeddings/oleObject4.bin"/><Relationship Id="rId6" Type="http://schemas.openxmlformats.org/officeDocument/2006/relationships/oleObject" Target="../embeddings/oleObject4.bin"/><Relationship Id="rId7" Type="http://schemas.openxmlformats.org/officeDocument/2006/relationships/image" Target="../media/image170.png"/><Relationship Id="rId8" Type="http://schemas.openxmlformats.org/officeDocument/2006/relationships/image" Target="../media/image17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vmlDrawing" Target="../drawings/vmlDrawing5.vml"/><Relationship Id="rId4" Type="http://schemas.openxmlformats.org/officeDocument/2006/relationships/oleObject" Target="../embeddings/oleObject5.bin"/><Relationship Id="rId5" Type="http://schemas.openxmlformats.org/officeDocument/2006/relationships/oleObject" Target="../embeddings/oleObject5.bin"/><Relationship Id="rId6" Type="http://schemas.openxmlformats.org/officeDocument/2006/relationships/image" Target="../media/image180.png"/><Relationship Id="rId7" Type="http://schemas.openxmlformats.org/officeDocument/2006/relationships/image" Target="../media/image204.png"/><Relationship Id="rId8" Type="http://schemas.openxmlformats.org/officeDocument/2006/relationships/image" Target="../media/image17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18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191.png"/><Relationship Id="rId4" Type="http://schemas.openxmlformats.org/officeDocument/2006/relationships/image" Target="../media/image189.png"/><Relationship Id="rId5" Type="http://schemas.openxmlformats.org/officeDocument/2006/relationships/image" Target="../media/image1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192.jpg"/><Relationship Id="rId4" Type="http://schemas.openxmlformats.org/officeDocument/2006/relationships/image" Target="../media/image173.jpg"/><Relationship Id="rId5" Type="http://schemas.openxmlformats.org/officeDocument/2006/relationships/image" Target="../media/image174.jpg"/><Relationship Id="rId6" Type="http://schemas.openxmlformats.org/officeDocument/2006/relationships/image" Target="../media/image181.jpg"/><Relationship Id="rId7" Type="http://schemas.openxmlformats.org/officeDocument/2006/relationships/image" Target="../media/image190.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87.jpg"/><Relationship Id="rId4" Type="http://schemas.openxmlformats.org/officeDocument/2006/relationships/image" Target="../media/image199.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20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86.png"/><Relationship Id="rId4" Type="http://schemas.openxmlformats.org/officeDocument/2006/relationships/image" Target="../media/image198.png"/><Relationship Id="rId5" Type="http://schemas.openxmlformats.org/officeDocument/2006/relationships/image" Target="../media/image188.png"/><Relationship Id="rId6" Type="http://schemas.openxmlformats.org/officeDocument/2006/relationships/image" Target="../media/image201.png"/><Relationship Id="rId7" Type="http://schemas.openxmlformats.org/officeDocument/2006/relationships/image" Target="../media/image221.png"/><Relationship Id="rId8" Type="http://schemas.openxmlformats.org/officeDocument/2006/relationships/image" Target="../media/image200.png"/></Relationships>
</file>

<file path=ppt/slides/_rels/slide144.xml.rels><?xml version="1.0" encoding="UTF-8" standalone="yes"?><Relationships xmlns="http://schemas.openxmlformats.org/package/2006/relationships"><Relationship Id="rId11" Type="http://schemas.openxmlformats.org/officeDocument/2006/relationships/image" Target="../media/image214.png"/><Relationship Id="rId10" Type="http://schemas.openxmlformats.org/officeDocument/2006/relationships/image" Target="../media/image197.png"/><Relationship Id="rId13" Type="http://schemas.openxmlformats.org/officeDocument/2006/relationships/image" Target="../media/image224.png"/><Relationship Id="rId12" Type="http://schemas.openxmlformats.org/officeDocument/2006/relationships/image" Target="../media/image208.png"/><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vmlDrawing" Target="../drawings/vmlDrawing6.vml"/><Relationship Id="rId4" Type="http://schemas.openxmlformats.org/officeDocument/2006/relationships/image" Target="../media/image202.png"/><Relationship Id="rId9" Type="http://schemas.openxmlformats.org/officeDocument/2006/relationships/image" Target="../media/image196.png"/><Relationship Id="rId15" Type="http://schemas.openxmlformats.org/officeDocument/2006/relationships/oleObject" Target="../embeddings/oleObject7.bin"/><Relationship Id="rId14" Type="http://schemas.openxmlformats.org/officeDocument/2006/relationships/oleObject" Target="../embeddings/oleObject7.bin"/><Relationship Id="rId17" Type="http://schemas.openxmlformats.org/officeDocument/2006/relationships/image" Target="../media/image203.png"/><Relationship Id="rId16" Type="http://schemas.openxmlformats.org/officeDocument/2006/relationships/image" Target="../media/image209.png"/><Relationship Id="rId5" Type="http://schemas.openxmlformats.org/officeDocument/2006/relationships/oleObject" Target="../embeddings/oleObject6.bin"/><Relationship Id="rId19" Type="http://schemas.openxmlformats.org/officeDocument/2006/relationships/image" Target="../media/image226.png"/><Relationship Id="rId6" Type="http://schemas.openxmlformats.org/officeDocument/2006/relationships/oleObject" Target="../embeddings/oleObject6.bin"/><Relationship Id="rId18" Type="http://schemas.openxmlformats.org/officeDocument/2006/relationships/image" Target="../media/image211.png"/><Relationship Id="rId7" Type="http://schemas.openxmlformats.org/officeDocument/2006/relationships/image" Target="../media/image193.png"/><Relationship Id="rId8" Type="http://schemas.openxmlformats.org/officeDocument/2006/relationships/image" Target="../media/image19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205.png"/></Relationships>
</file>

<file path=ppt/slides/_rels/slide146.xml.rels><?xml version="1.0" encoding="UTF-8" standalone="yes"?><Relationships xmlns="http://schemas.openxmlformats.org/package/2006/relationships"><Relationship Id="rId11" Type="http://schemas.openxmlformats.org/officeDocument/2006/relationships/oleObject" Target="../embeddings/oleObject10.bin"/><Relationship Id="rId10" Type="http://schemas.openxmlformats.org/officeDocument/2006/relationships/oleObject" Target="../embeddings/oleObject10.bin"/><Relationship Id="rId13" Type="http://schemas.openxmlformats.org/officeDocument/2006/relationships/oleObject" Target="../embeddings/oleObject11.bin"/><Relationship Id="rId12" Type="http://schemas.openxmlformats.org/officeDocument/2006/relationships/image" Target="../media/image216.png"/><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vmlDrawing" Target="../drawings/vmlDrawing7.vml"/><Relationship Id="rId4" Type="http://schemas.openxmlformats.org/officeDocument/2006/relationships/oleObject" Target="../embeddings/oleObject8.bin"/><Relationship Id="rId9" Type="http://schemas.openxmlformats.org/officeDocument/2006/relationships/image" Target="../media/image212.png"/><Relationship Id="rId15" Type="http://schemas.openxmlformats.org/officeDocument/2006/relationships/image" Target="../media/image215.png"/><Relationship Id="rId14" Type="http://schemas.openxmlformats.org/officeDocument/2006/relationships/oleObject" Target="../embeddings/oleObject11.bin"/><Relationship Id="rId5" Type="http://schemas.openxmlformats.org/officeDocument/2006/relationships/oleObject" Target="../embeddings/oleObject8.bin"/><Relationship Id="rId6" Type="http://schemas.openxmlformats.org/officeDocument/2006/relationships/image" Target="../media/image210.png"/><Relationship Id="rId7" Type="http://schemas.openxmlformats.org/officeDocument/2006/relationships/oleObject" Target="../embeddings/oleObject9.bin"/><Relationship Id="rId8" Type="http://schemas.openxmlformats.org/officeDocument/2006/relationships/oleObject" Target="../embeddings/oleObject9.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213.png"/><Relationship Id="rId4" Type="http://schemas.openxmlformats.org/officeDocument/2006/relationships/image" Target="../media/image235.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223.jpg"/><Relationship Id="rId4" Type="http://schemas.openxmlformats.org/officeDocument/2006/relationships/image" Target="../media/image218.png"/><Relationship Id="rId5" Type="http://schemas.openxmlformats.org/officeDocument/2006/relationships/image" Target="../media/image220.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217.png"/><Relationship Id="rId4" Type="http://schemas.openxmlformats.org/officeDocument/2006/relationships/image" Target="../media/image230.png"/><Relationship Id="rId5" Type="http://schemas.openxmlformats.org/officeDocument/2006/relationships/image" Target="../media/image232.png"/><Relationship Id="rId6" Type="http://schemas.openxmlformats.org/officeDocument/2006/relationships/image" Target="../media/image2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vmlDrawing" Target="../drawings/vmlDrawing8.vml"/><Relationship Id="rId4" Type="http://schemas.openxmlformats.org/officeDocument/2006/relationships/oleObject" Target="../embeddings/oleObject12.bin"/><Relationship Id="rId5" Type="http://schemas.openxmlformats.org/officeDocument/2006/relationships/oleObject" Target="../embeddings/oleObject12.bin"/><Relationship Id="rId6" Type="http://schemas.openxmlformats.org/officeDocument/2006/relationships/image" Target="../media/image228.png"/><Relationship Id="rId7" Type="http://schemas.openxmlformats.org/officeDocument/2006/relationships/image" Target="../media/image22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22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vmlDrawing" Target="../drawings/vmlDrawing9.vml"/><Relationship Id="rId4" Type="http://schemas.openxmlformats.org/officeDocument/2006/relationships/oleObject" Target="../embeddings/oleObject13.bin"/><Relationship Id="rId9" Type="http://schemas.openxmlformats.org/officeDocument/2006/relationships/image" Target="../media/image229.png"/><Relationship Id="rId5" Type="http://schemas.openxmlformats.org/officeDocument/2006/relationships/oleObject" Target="../embeddings/oleObject13.bin"/><Relationship Id="rId6" Type="http://schemas.openxmlformats.org/officeDocument/2006/relationships/image" Target="../media/image225.png"/><Relationship Id="rId7" Type="http://schemas.openxmlformats.org/officeDocument/2006/relationships/oleObject" Target="../embeddings/oleObject14.bin"/><Relationship Id="rId8" Type="http://schemas.openxmlformats.org/officeDocument/2006/relationships/oleObject" Target="../embeddings/oleObject14.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image" Target="../media/image240.jpg"/><Relationship Id="rId4" Type="http://schemas.openxmlformats.org/officeDocument/2006/relationships/image" Target="../media/image242.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241.png"/><Relationship Id="rId4" Type="http://schemas.openxmlformats.org/officeDocument/2006/relationships/image" Target="../media/image233.png"/><Relationship Id="rId5" Type="http://schemas.openxmlformats.org/officeDocument/2006/relationships/image" Target="../media/image238.png"/><Relationship Id="rId6" Type="http://schemas.openxmlformats.org/officeDocument/2006/relationships/image" Target="../media/image237.png"/><Relationship Id="rId7" Type="http://schemas.openxmlformats.org/officeDocument/2006/relationships/image" Target="../media/image24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 Id="rId3" Type="http://schemas.openxmlformats.org/officeDocument/2006/relationships/image" Target="../media/image239.jpg"/><Relationship Id="rId4" Type="http://schemas.openxmlformats.org/officeDocument/2006/relationships/image" Target="../media/image23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vmlDrawing" Target="../drawings/vmlDrawing10.vml"/><Relationship Id="rId4" Type="http://schemas.openxmlformats.org/officeDocument/2006/relationships/image" Target="../media/image231.png"/><Relationship Id="rId5" Type="http://schemas.openxmlformats.org/officeDocument/2006/relationships/oleObject" Target="../embeddings/oleObject15.bin"/><Relationship Id="rId6" Type="http://schemas.openxmlformats.org/officeDocument/2006/relationships/oleObject" Target="../embeddings/oleObject15.bin"/><Relationship Id="rId7" Type="http://schemas.openxmlformats.org/officeDocument/2006/relationships/image" Target="../media/image25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 Id="rId3" Type="http://schemas.openxmlformats.org/officeDocument/2006/relationships/image" Target="../media/image248.png"/><Relationship Id="rId4" Type="http://schemas.openxmlformats.org/officeDocument/2006/relationships/image" Target="../media/image246.jpg"/><Relationship Id="rId5" Type="http://schemas.openxmlformats.org/officeDocument/2006/relationships/image" Target="../media/image2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253.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 Id="rId3" Type="http://schemas.openxmlformats.org/officeDocument/2006/relationships/image" Target="../media/image25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254.jpg"/><Relationship Id="rId4" Type="http://schemas.openxmlformats.org/officeDocument/2006/relationships/image" Target="../media/image24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 Id="rId3" Type="http://schemas.openxmlformats.org/officeDocument/2006/relationships/image" Target="../media/image260.jpg"/><Relationship Id="rId4" Type="http://schemas.openxmlformats.org/officeDocument/2006/relationships/image" Target="../media/image24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245.jpg"/><Relationship Id="rId4" Type="http://schemas.openxmlformats.org/officeDocument/2006/relationships/image" Target="../media/image266.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 Id="rId3" Type="http://schemas.openxmlformats.org/officeDocument/2006/relationships/image" Target="../media/image24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261.jpg"/><Relationship Id="rId4" Type="http://schemas.openxmlformats.org/officeDocument/2006/relationships/image" Target="../media/image259.jpg"/><Relationship Id="rId5" Type="http://schemas.openxmlformats.org/officeDocument/2006/relationships/image" Target="../media/image269.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 Id="rId3" Type="http://schemas.openxmlformats.org/officeDocument/2006/relationships/image" Target="../media/image251.jpg"/><Relationship Id="rId4" Type="http://schemas.openxmlformats.org/officeDocument/2006/relationships/image" Target="../media/image257.jpg"/><Relationship Id="rId5" Type="http://schemas.openxmlformats.org/officeDocument/2006/relationships/image" Target="../media/image273.jpg"/><Relationship Id="rId6" Type="http://schemas.openxmlformats.org/officeDocument/2006/relationships/image" Target="../media/image263.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 Id="rId3" Type="http://schemas.openxmlformats.org/officeDocument/2006/relationships/image" Target="../media/image256.jpg"/><Relationship Id="rId4" Type="http://schemas.openxmlformats.org/officeDocument/2006/relationships/image" Target="../media/image255.jpg"/><Relationship Id="rId5" Type="http://schemas.openxmlformats.org/officeDocument/2006/relationships/image" Target="../media/image271.jpg"/><Relationship Id="rId6" Type="http://schemas.openxmlformats.org/officeDocument/2006/relationships/image" Target="../media/image267.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 Id="rId3" Type="http://schemas.openxmlformats.org/officeDocument/2006/relationships/vmlDrawing" Target="../drawings/vmlDrawing11.vml"/><Relationship Id="rId4" Type="http://schemas.openxmlformats.org/officeDocument/2006/relationships/oleObject" Target="../embeddings/oleObject16.bin"/><Relationship Id="rId5" Type="http://schemas.openxmlformats.org/officeDocument/2006/relationships/oleObject" Target="../embeddings/oleObject16.bin"/><Relationship Id="rId6" Type="http://schemas.openxmlformats.org/officeDocument/2006/relationships/image" Target="../media/image28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 Id="rId3" Type="http://schemas.openxmlformats.org/officeDocument/2006/relationships/vmlDrawing" Target="../drawings/vmlDrawing12.vml"/><Relationship Id="rId4" Type="http://schemas.openxmlformats.org/officeDocument/2006/relationships/image" Target="../media/image258.png"/><Relationship Id="rId5" Type="http://schemas.openxmlformats.org/officeDocument/2006/relationships/oleObject" Target="../embeddings/oleObject17.bin"/><Relationship Id="rId6" Type="http://schemas.openxmlformats.org/officeDocument/2006/relationships/oleObject" Target="../embeddings/oleObject17.bin"/><Relationship Id="rId7" Type="http://schemas.openxmlformats.org/officeDocument/2006/relationships/image" Target="../media/image27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 Id="rId3" Type="http://schemas.openxmlformats.org/officeDocument/2006/relationships/image" Target="../media/image268.png"/></Relationships>
</file>

<file path=ppt/slides/_rels/slide175.xml.rels><?xml version="1.0" encoding="UTF-8" standalone="yes"?><Relationships xmlns="http://schemas.openxmlformats.org/package/2006/relationships"><Relationship Id="rId11" Type="http://schemas.openxmlformats.org/officeDocument/2006/relationships/image" Target="../media/image297.png"/><Relationship Id="rId10" Type="http://schemas.openxmlformats.org/officeDocument/2006/relationships/image" Target="../media/image277.png"/><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image" Target="../media/image264.png"/><Relationship Id="rId4" Type="http://schemas.openxmlformats.org/officeDocument/2006/relationships/image" Target="../media/image270.png"/><Relationship Id="rId9" Type="http://schemas.openxmlformats.org/officeDocument/2006/relationships/image" Target="../media/image274.png"/><Relationship Id="rId5" Type="http://schemas.openxmlformats.org/officeDocument/2006/relationships/image" Target="../media/image262.png"/><Relationship Id="rId6" Type="http://schemas.openxmlformats.org/officeDocument/2006/relationships/image" Target="../media/image296.png"/><Relationship Id="rId7" Type="http://schemas.openxmlformats.org/officeDocument/2006/relationships/image" Target="../media/image306.png"/><Relationship Id="rId8" Type="http://schemas.openxmlformats.org/officeDocument/2006/relationships/image" Target="../media/image2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 Id="rId3" Type="http://schemas.openxmlformats.org/officeDocument/2006/relationships/vmlDrawing" Target="../drawings/vmlDrawing13.vml"/><Relationship Id="rId4" Type="http://schemas.openxmlformats.org/officeDocument/2006/relationships/oleObject" Target="../embeddings/oleObject18.bin"/><Relationship Id="rId5" Type="http://schemas.openxmlformats.org/officeDocument/2006/relationships/oleObject" Target="../embeddings/oleObject18.bin"/><Relationship Id="rId6" Type="http://schemas.openxmlformats.org/officeDocument/2006/relationships/image" Target="../media/image28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 Id="rId3" Type="http://schemas.openxmlformats.org/officeDocument/2006/relationships/image" Target="../media/image276.png"/><Relationship Id="rId4" Type="http://schemas.openxmlformats.org/officeDocument/2006/relationships/image" Target="../media/image294.png"/><Relationship Id="rId5" Type="http://schemas.openxmlformats.org/officeDocument/2006/relationships/image" Target="../media/image29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 Id="rId3" Type="http://schemas.openxmlformats.org/officeDocument/2006/relationships/image" Target="../media/image281.png"/><Relationship Id="rId4" Type="http://schemas.openxmlformats.org/officeDocument/2006/relationships/image" Target="../media/image288.png"/><Relationship Id="rId5" Type="http://schemas.openxmlformats.org/officeDocument/2006/relationships/image" Target="../media/image282.png"/><Relationship Id="rId6" Type="http://schemas.openxmlformats.org/officeDocument/2006/relationships/image" Target="../media/image28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 Id="rId3" Type="http://schemas.openxmlformats.org/officeDocument/2006/relationships/image" Target="../media/image286.png"/><Relationship Id="rId4" Type="http://schemas.openxmlformats.org/officeDocument/2006/relationships/image" Target="../media/image285.png"/><Relationship Id="rId5" Type="http://schemas.openxmlformats.org/officeDocument/2006/relationships/image" Target="../media/image305.png"/><Relationship Id="rId6" Type="http://schemas.openxmlformats.org/officeDocument/2006/relationships/image" Target="../media/image279.png"/><Relationship Id="rId7" Type="http://schemas.openxmlformats.org/officeDocument/2006/relationships/image" Target="../media/image2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image" Target="../media/image292.png"/></Relationships>
</file>

<file path=ppt/slides/_rels/slide181.xml.rels><?xml version="1.0" encoding="UTF-8" standalone="yes"?><Relationships xmlns="http://schemas.openxmlformats.org/package/2006/relationships"><Relationship Id="rId11" Type="http://schemas.openxmlformats.org/officeDocument/2006/relationships/image" Target="../media/image324.png"/><Relationship Id="rId10" Type="http://schemas.openxmlformats.org/officeDocument/2006/relationships/oleObject" Target="../embeddings/oleObject20.bin"/><Relationship Id="rId13" Type="http://schemas.openxmlformats.org/officeDocument/2006/relationships/image" Target="../media/image303.png"/><Relationship Id="rId12" Type="http://schemas.openxmlformats.org/officeDocument/2006/relationships/image" Target="../media/image298.png"/><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vmlDrawing" Target="../drawings/vmlDrawing14.vml"/><Relationship Id="rId4" Type="http://schemas.openxmlformats.org/officeDocument/2006/relationships/oleObject" Target="../embeddings/oleObject19.bin"/><Relationship Id="rId9" Type="http://schemas.openxmlformats.org/officeDocument/2006/relationships/oleObject" Target="../embeddings/oleObject20.bin"/><Relationship Id="rId15" Type="http://schemas.openxmlformats.org/officeDocument/2006/relationships/image" Target="../media/image304.png"/><Relationship Id="rId14" Type="http://schemas.openxmlformats.org/officeDocument/2006/relationships/image" Target="../media/image302.png"/><Relationship Id="rId16" Type="http://schemas.openxmlformats.org/officeDocument/2006/relationships/image" Target="../media/image301.png"/><Relationship Id="rId5" Type="http://schemas.openxmlformats.org/officeDocument/2006/relationships/oleObject" Target="../embeddings/oleObject19.bin"/><Relationship Id="rId6" Type="http://schemas.openxmlformats.org/officeDocument/2006/relationships/image" Target="../media/image299.png"/><Relationship Id="rId7" Type="http://schemas.openxmlformats.org/officeDocument/2006/relationships/image" Target="../media/image287.png"/><Relationship Id="rId8" Type="http://schemas.openxmlformats.org/officeDocument/2006/relationships/image" Target="../media/image284.png"/></Relationships>
</file>

<file path=ppt/slides/_rels/slide182.xml.rels><?xml version="1.0" encoding="UTF-8" standalone="yes"?><Relationships xmlns="http://schemas.openxmlformats.org/package/2006/relationships"><Relationship Id="rId11" Type="http://schemas.openxmlformats.org/officeDocument/2006/relationships/oleObject" Target="../embeddings/oleObject22.bin"/><Relationship Id="rId10" Type="http://schemas.openxmlformats.org/officeDocument/2006/relationships/image" Target="../media/image310.png"/><Relationship Id="rId13" Type="http://schemas.openxmlformats.org/officeDocument/2006/relationships/image" Target="../media/image311.png"/><Relationship Id="rId12" Type="http://schemas.openxmlformats.org/officeDocument/2006/relationships/oleObject" Target="../embeddings/oleObject22.bin"/><Relationship Id="rId1" Type="http://schemas.openxmlformats.org/officeDocument/2006/relationships/slideLayout" Target="../slideLayouts/slideLayout5.xml"/><Relationship Id="rId2" Type="http://schemas.openxmlformats.org/officeDocument/2006/relationships/notesSlide" Target="../notesSlides/notesSlide182.xml"/><Relationship Id="rId3" Type="http://schemas.openxmlformats.org/officeDocument/2006/relationships/vmlDrawing" Target="../drawings/vmlDrawing15.vml"/><Relationship Id="rId4" Type="http://schemas.openxmlformats.org/officeDocument/2006/relationships/oleObject" Target="../embeddings/oleObject21.bin"/><Relationship Id="rId9" Type="http://schemas.openxmlformats.org/officeDocument/2006/relationships/image" Target="../media/image293.png"/><Relationship Id="rId15" Type="http://schemas.openxmlformats.org/officeDocument/2006/relationships/image" Target="../media/image314.png"/><Relationship Id="rId14" Type="http://schemas.openxmlformats.org/officeDocument/2006/relationships/image" Target="../media/image320.png"/><Relationship Id="rId16" Type="http://schemas.openxmlformats.org/officeDocument/2006/relationships/image" Target="../media/image312.png"/><Relationship Id="rId5" Type="http://schemas.openxmlformats.org/officeDocument/2006/relationships/oleObject" Target="../embeddings/oleObject21.bin"/><Relationship Id="rId6" Type="http://schemas.openxmlformats.org/officeDocument/2006/relationships/image" Target="../media/image300.png"/><Relationship Id="rId7" Type="http://schemas.openxmlformats.org/officeDocument/2006/relationships/image" Target="../media/image308.png"/><Relationship Id="rId8" Type="http://schemas.openxmlformats.org/officeDocument/2006/relationships/image" Target="../media/image316.png"/></Relationships>
</file>

<file path=ppt/slides/_rels/slide183.xml.rels><?xml version="1.0" encoding="UTF-8" standalone="yes"?><Relationships xmlns="http://schemas.openxmlformats.org/package/2006/relationships"><Relationship Id="rId11" Type="http://schemas.openxmlformats.org/officeDocument/2006/relationships/image" Target="../media/image330.png"/><Relationship Id="rId10" Type="http://schemas.openxmlformats.org/officeDocument/2006/relationships/image" Target="../media/image326.png"/><Relationship Id="rId13" Type="http://schemas.openxmlformats.org/officeDocument/2006/relationships/image" Target="../media/image354.png"/><Relationship Id="rId12" Type="http://schemas.openxmlformats.org/officeDocument/2006/relationships/image" Target="../media/image321.png"/><Relationship Id="rId1" Type="http://schemas.openxmlformats.org/officeDocument/2006/relationships/slideLayout" Target="../slideLayouts/slideLayout5.xml"/><Relationship Id="rId2" Type="http://schemas.openxmlformats.org/officeDocument/2006/relationships/notesSlide" Target="../notesSlides/notesSlide183.xml"/><Relationship Id="rId3" Type="http://schemas.openxmlformats.org/officeDocument/2006/relationships/image" Target="../media/image313.png"/><Relationship Id="rId4" Type="http://schemas.openxmlformats.org/officeDocument/2006/relationships/image" Target="../media/image307.png"/><Relationship Id="rId9" Type="http://schemas.openxmlformats.org/officeDocument/2006/relationships/image" Target="../media/image325.png"/><Relationship Id="rId5" Type="http://schemas.openxmlformats.org/officeDocument/2006/relationships/image" Target="../media/image319.png"/><Relationship Id="rId6" Type="http://schemas.openxmlformats.org/officeDocument/2006/relationships/image" Target="../media/image317.png"/><Relationship Id="rId7" Type="http://schemas.openxmlformats.org/officeDocument/2006/relationships/image" Target="../media/image363.png"/><Relationship Id="rId8" Type="http://schemas.openxmlformats.org/officeDocument/2006/relationships/image" Target="../media/image32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 Id="rId3" Type="http://schemas.openxmlformats.org/officeDocument/2006/relationships/vmlDrawing" Target="../drawings/vmlDrawing16.vml"/><Relationship Id="rId4" Type="http://schemas.openxmlformats.org/officeDocument/2006/relationships/oleObject" Target="../embeddings/oleObject23.bin"/><Relationship Id="rId9" Type="http://schemas.openxmlformats.org/officeDocument/2006/relationships/image" Target="../media/image318.png"/><Relationship Id="rId5" Type="http://schemas.openxmlformats.org/officeDocument/2006/relationships/oleObject" Target="../embeddings/oleObject23.bin"/><Relationship Id="rId6" Type="http://schemas.openxmlformats.org/officeDocument/2006/relationships/image" Target="../media/image309.png"/><Relationship Id="rId7" Type="http://schemas.openxmlformats.org/officeDocument/2006/relationships/oleObject" Target="../embeddings/oleObject24.bin"/><Relationship Id="rId8" Type="http://schemas.openxmlformats.org/officeDocument/2006/relationships/oleObject" Target="../embeddings/oleObject24.bin"/></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 Id="rId3" Type="http://schemas.openxmlformats.org/officeDocument/2006/relationships/vmlDrawing" Target="../drawings/vmlDrawing17.vml"/><Relationship Id="rId4" Type="http://schemas.openxmlformats.org/officeDocument/2006/relationships/oleObject" Target="../embeddings/oleObject25.bin"/><Relationship Id="rId9" Type="http://schemas.openxmlformats.org/officeDocument/2006/relationships/image" Target="../media/image336.png"/><Relationship Id="rId5" Type="http://schemas.openxmlformats.org/officeDocument/2006/relationships/oleObject" Target="../embeddings/oleObject25.bin"/><Relationship Id="rId6" Type="http://schemas.openxmlformats.org/officeDocument/2006/relationships/image" Target="../media/image334.png"/><Relationship Id="rId7" Type="http://schemas.openxmlformats.org/officeDocument/2006/relationships/oleObject" Target="../embeddings/oleObject26.bin"/><Relationship Id="rId8" Type="http://schemas.openxmlformats.org/officeDocument/2006/relationships/oleObject" Target="../embeddings/oleObject26.bin"/></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 Id="rId3" Type="http://schemas.openxmlformats.org/officeDocument/2006/relationships/image" Target="../media/image332.png"/><Relationship Id="rId4" Type="http://schemas.openxmlformats.org/officeDocument/2006/relationships/image" Target="../media/image315.png"/></Relationships>
</file>

<file path=ppt/slides/_rels/slide187.xml.rels><?xml version="1.0" encoding="UTF-8" standalone="yes"?><Relationships xmlns="http://schemas.openxmlformats.org/package/2006/relationships"><Relationship Id="rId11" Type="http://schemas.openxmlformats.org/officeDocument/2006/relationships/image" Target="../media/image335.png"/><Relationship Id="rId10" Type="http://schemas.openxmlformats.org/officeDocument/2006/relationships/oleObject" Target="../embeddings/oleObject29.bin"/><Relationship Id="rId13" Type="http://schemas.openxmlformats.org/officeDocument/2006/relationships/image" Target="../media/image343.png"/><Relationship Id="rId12" Type="http://schemas.openxmlformats.org/officeDocument/2006/relationships/image" Target="../media/image341.png"/><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vmlDrawing" Target="../drawings/vmlDrawing18.vml"/><Relationship Id="rId4" Type="http://schemas.openxmlformats.org/officeDocument/2006/relationships/oleObject" Target="../embeddings/oleObject27.bin"/><Relationship Id="rId9" Type="http://schemas.openxmlformats.org/officeDocument/2006/relationships/oleObject" Target="../embeddings/oleObject29.bin"/><Relationship Id="rId15" Type="http://schemas.openxmlformats.org/officeDocument/2006/relationships/image" Target="../media/image328.png"/><Relationship Id="rId14" Type="http://schemas.openxmlformats.org/officeDocument/2006/relationships/image" Target="../media/image323.png"/><Relationship Id="rId17" Type="http://schemas.openxmlformats.org/officeDocument/2006/relationships/image" Target="../media/image339.png"/><Relationship Id="rId16" Type="http://schemas.openxmlformats.org/officeDocument/2006/relationships/image" Target="../media/image347.png"/><Relationship Id="rId5" Type="http://schemas.openxmlformats.org/officeDocument/2006/relationships/oleObject" Target="../embeddings/oleObject27.bin"/><Relationship Id="rId6" Type="http://schemas.openxmlformats.org/officeDocument/2006/relationships/oleObject" Target="../embeddings/oleObject28.bin"/><Relationship Id="rId7" Type="http://schemas.openxmlformats.org/officeDocument/2006/relationships/oleObject" Target="../embeddings/oleObject28.bin"/><Relationship Id="rId8" Type="http://schemas.openxmlformats.org/officeDocument/2006/relationships/image" Target="../media/image32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337.png"/><Relationship Id="rId4" Type="http://schemas.openxmlformats.org/officeDocument/2006/relationships/image" Target="../media/image33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3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3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338.png"/><Relationship Id="rId4" Type="http://schemas.openxmlformats.org/officeDocument/2006/relationships/image" Target="../media/image34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329.png"/><Relationship Id="rId4" Type="http://schemas.openxmlformats.org/officeDocument/2006/relationships/image" Target="../media/image33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37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348.png"/><Relationship Id="rId4" Type="http://schemas.openxmlformats.org/officeDocument/2006/relationships/image" Target="../media/image35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34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 Id="rId3" Type="http://schemas.openxmlformats.org/officeDocument/2006/relationships/image" Target="../media/image3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40.jpg"/><Relationship Id="rId10" Type="http://schemas.openxmlformats.org/officeDocument/2006/relationships/image" Target="../media/image32.jpg"/><Relationship Id="rId12" Type="http://schemas.openxmlformats.org/officeDocument/2006/relationships/image" Target="../media/image39.jpg"/><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35.png"/><Relationship Id="rId8" Type="http://schemas.openxmlformats.org/officeDocument/2006/relationships/image" Target="../media/image5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 Id="rId3" Type="http://schemas.openxmlformats.org/officeDocument/2006/relationships/image" Target="../media/image346.png"/><Relationship Id="rId4" Type="http://schemas.openxmlformats.org/officeDocument/2006/relationships/image" Target="../media/image35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 Id="rId3" Type="http://schemas.openxmlformats.org/officeDocument/2006/relationships/image" Target="../media/image351.png"/><Relationship Id="rId4" Type="http://schemas.openxmlformats.org/officeDocument/2006/relationships/image" Target="../media/image36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 Id="rId3" Type="http://schemas.openxmlformats.org/officeDocument/2006/relationships/image" Target="../media/image358.png"/><Relationship Id="rId4" Type="http://schemas.openxmlformats.org/officeDocument/2006/relationships/image" Target="../media/image357.png"/><Relationship Id="rId5" Type="http://schemas.openxmlformats.org/officeDocument/2006/relationships/image" Target="../media/image36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 Id="rId3" Type="http://schemas.openxmlformats.org/officeDocument/2006/relationships/image" Target="../media/image364.png"/><Relationship Id="rId4" Type="http://schemas.openxmlformats.org/officeDocument/2006/relationships/image" Target="../media/image36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 Id="rId3" Type="http://schemas.openxmlformats.org/officeDocument/2006/relationships/image" Target="../media/image349.png"/><Relationship Id="rId4" Type="http://schemas.openxmlformats.org/officeDocument/2006/relationships/image" Target="../media/image359.png"/><Relationship Id="rId5" Type="http://schemas.openxmlformats.org/officeDocument/2006/relationships/image" Target="../media/image35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 Id="rId3" Type="http://schemas.openxmlformats.org/officeDocument/2006/relationships/image" Target="../media/image356.png"/><Relationship Id="rId4" Type="http://schemas.openxmlformats.org/officeDocument/2006/relationships/image" Target="../media/image3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 Id="rId3" Type="http://schemas.openxmlformats.org/officeDocument/2006/relationships/image" Target="../media/image378.png"/><Relationship Id="rId4" Type="http://schemas.openxmlformats.org/officeDocument/2006/relationships/image" Target="../media/image373.png"/><Relationship Id="rId5" Type="http://schemas.openxmlformats.org/officeDocument/2006/relationships/image" Target="../media/image37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 Id="rId3" Type="http://schemas.openxmlformats.org/officeDocument/2006/relationships/image" Target="../media/image360.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image" Target="../media/image3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 Id="rId3" Type="http://schemas.openxmlformats.org/officeDocument/2006/relationships/image" Target="../media/image377.png"/><Relationship Id="rId4" Type="http://schemas.openxmlformats.org/officeDocument/2006/relationships/image" Target="../media/image37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image" Target="../media/image381.png"/><Relationship Id="rId4" Type="http://schemas.openxmlformats.org/officeDocument/2006/relationships/image" Target="../media/image38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image" Target="../media/image369.png"/><Relationship Id="rId4" Type="http://schemas.openxmlformats.org/officeDocument/2006/relationships/image" Target="../media/image37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 Id="rId3" Type="http://schemas.openxmlformats.org/officeDocument/2006/relationships/image" Target="../media/image382.png"/><Relationship Id="rId4" Type="http://schemas.openxmlformats.org/officeDocument/2006/relationships/image" Target="../media/image386.png"/><Relationship Id="rId5" Type="http://schemas.openxmlformats.org/officeDocument/2006/relationships/image" Target="../media/image38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5.xml"/><Relationship Id="rId3" Type="http://schemas.openxmlformats.org/officeDocument/2006/relationships/image" Target="../media/image10.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62.png"/><Relationship Id="rId6" Type="http://schemas.openxmlformats.org/officeDocument/2006/relationships/image" Target="../media/image50.png"/><Relationship Id="rId7"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1.jpg"/><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7.jpg"/><Relationship Id="rId4" Type="http://schemas.openxmlformats.org/officeDocument/2006/relationships/image" Target="../media/image6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8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73.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59.png"/><Relationship Id="rId4" Type="http://schemas.openxmlformats.org/officeDocument/2006/relationships/image" Target="../media/image74.png"/><Relationship Id="rId5"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image" Target="../media/image1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6.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90.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8.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84.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9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8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97.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89.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06.png"/><Relationship Id="rId4" Type="http://schemas.openxmlformats.org/officeDocument/2006/relationships/image" Target="../media/image9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09.jpg"/><Relationship Id="rId4" Type="http://schemas.openxmlformats.org/officeDocument/2006/relationships/image" Target="../media/image2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11.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11.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01.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10.png"/><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12.png"/><Relationship Id="rId4" Type="http://schemas.openxmlformats.org/officeDocument/2006/relationships/image" Target="../media/image118.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19.jpg"/><Relationship Id="rId4" Type="http://schemas.openxmlformats.org/officeDocument/2006/relationships/image" Target="../media/image11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3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1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16.jpg"/><Relationship Id="rId4" Type="http://schemas.openxmlformats.org/officeDocument/2006/relationships/image" Target="../media/image117.jpg"/><Relationship Id="rId5" Type="http://schemas.openxmlformats.org/officeDocument/2006/relationships/image" Target="../media/image1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11.png"/><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26.png"/><Relationship Id="rId4" Type="http://schemas.openxmlformats.org/officeDocument/2006/relationships/hyperlink" Target="http://www.npmjs.com/"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33.png"/><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1" Type="http://schemas.openxmlformats.org/officeDocument/2006/relationships/image" Target="../media/image138.png"/><Relationship Id="rId10" Type="http://schemas.openxmlformats.org/officeDocument/2006/relationships/image" Target="../media/image125.png"/><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vmlDrawing" Target="../drawings/vmlDrawing1.vml"/><Relationship Id="rId4" Type="http://schemas.openxmlformats.org/officeDocument/2006/relationships/image" Target="../media/image127.png"/><Relationship Id="rId9" Type="http://schemas.openxmlformats.org/officeDocument/2006/relationships/image" Target="../media/image153.png"/><Relationship Id="rId5" Type="http://schemas.openxmlformats.org/officeDocument/2006/relationships/image" Target="../media/image121.jpg"/><Relationship Id="rId6" Type="http://schemas.openxmlformats.org/officeDocument/2006/relationships/oleObject" Target="../embeddings/oleObject1.bin"/><Relationship Id="rId7" Type="http://schemas.openxmlformats.org/officeDocument/2006/relationships/oleObject" Target="../embeddings/oleObject1.bin"/><Relationship Id="rId8" Type="http://schemas.openxmlformats.org/officeDocument/2006/relationships/image" Target="../media/image1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29.jpg"/><Relationship Id="rId4" Type="http://schemas.openxmlformats.org/officeDocument/2006/relationships/image" Target="../media/image128.jpg"/><Relationship Id="rId5" Type="http://schemas.openxmlformats.org/officeDocument/2006/relationships/image" Target="../media/image123.jpg"/><Relationship Id="rId6" Type="http://schemas.openxmlformats.org/officeDocument/2006/relationships/image" Target="../media/image137.jpg"/><Relationship Id="rId7" Type="http://schemas.openxmlformats.org/officeDocument/2006/relationships/image" Target="../media/image131.jpg"/><Relationship Id="rId8" Type="http://schemas.openxmlformats.org/officeDocument/2006/relationships/image" Target="../media/image145.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vmlDrawing" Target="../drawings/vmlDrawing2.vml"/><Relationship Id="rId4" Type="http://schemas.openxmlformats.org/officeDocument/2006/relationships/image" Target="../media/image135.jpg"/><Relationship Id="rId5" Type="http://schemas.openxmlformats.org/officeDocument/2006/relationships/image" Target="../media/image134.jpg"/><Relationship Id="rId6" Type="http://schemas.openxmlformats.org/officeDocument/2006/relationships/oleObject" Target="../embeddings/oleObject2.bin"/><Relationship Id="rId7" Type="http://schemas.openxmlformats.org/officeDocument/2006/relationships/oleObject" Target="../embeddings/oleObject2.bin"/><Relationship Id="rId8" Type="http://schemas.openxmlformats.org/officeDocument/2006/relationships/image" Target="../media/image1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
          <p:cNvSpPr/>
          <p:nvPr/>
        </p:nvSpPr>
        <p:spPr>
          <a:xfrm>
            <a:off x="720005" y="1710012"/>
            <a:ext cx="8366983"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grpSp>
        <p:nvGrpSpPr>
          <p:cNvPr id="184" name="Google Shape;184;p1"/>
          <p:cNvGrpSpPr/>
          <p:nvPr/>
        </p:nvGrpSpPr>
        <p:grpSpPr>
          <a:xfrm>
            <a:off x="724696" y="4319966"/>
            <a:ext cx="6097838" cy="369460"/>
            <a:chOff x="724689" y="4319937"/>
            <a:chExt cx="6097837" cy="369458"/>
          </a:xfrm>
        </p:grpSpPr>
        <p:sp>
          <p:nvSpPr>
            <p:cNvPr id="185" name="Google Shape;185;p1"/>
            <p:cNvSpPr/>
            <p:nvPr/>
          </p:nvSpPr>
          <p:spPr>
            <a:xfrm>
              <a:off x="990000" y="4319937"/>
              <a:ext cx="5832526" cy="36945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1" i="0" sz="2401" u="none" cap="none" strike="noStrike">
                <a:solidFill>
                  <a:srgbClr val="1428A0"/>
                </a:solidFill>
                <a:latin typeface="Arial"/>
                <a:ea typeface="Arial"/>
                <a:cs typeface="Arial"/>
                <a:sym typeface="Arial"/>
              </a:endParaRPr>
            </a:p>
          </p:txBody>
        </p:sp>
        <p:sp>
          <p:nvSpPr>
            <p:cNvPr id="186" name="Google Shape;186;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Raspberry Pi 4B Desktop Kit - Seeed Studio | Mouser" id="289" name="Google Shape;289;p10"/>
          <p:cNvPicPr preferRelativeResize="0"/>
          <p:nvPr/>
        </p:nvPicPr>
        <p:blipFill rotWithShape="1">
          <a:blip r:embed="rId3">
            <a:alphaModFix/>
          </a:blip>
          <a:srcRect b="0" l="0" r="0" t="0"/>
          <a:stretch/>
        </p:blipFill>
        <p:spPr>
          <a:xfrm>
            <a:off x="902594" y="1299607"/>
            <a:ext cx="8248652" cy="5038725"/>
          </a:xfrm>
          <a:prstGeom prst="rect">
            <a:avLst/>
          </a:prstGeom>
          <a:noFill/>
          <a:ln>
            <a:noFill/>
          </a:ln>
        </p:spPr>
      </p:pic>
      <p:sp>
        <p:nvSpPr>
          <p:cNvPr id="290" name="Google Shape;290;p10"/>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Kết nối</a:t>
            </a:r>
            <a:endParaRPr b="1" sz="2401">
              <a:solidFill>
                <a:srgbClr val="0C0C0C"/>
              </a:solidFill>
              <a:latin typeface="Arial"/>
              <a:ea typeface="Arial"/>
              <a:cs typeface="Arial"/>
              <a:sym typeface="Arial"/>
            </a:endParaRPr>
          </a:p>
        </p:txBody>
      </p:sp>
      <p:sp>
        <p:nvSpPr>
          <p:cNvPr id="291" name="Google Shape;291;p1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292" name="Google Shape;292;p10"/>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114"/>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Cảm biến thông minh</a:t>
            </a:r>
            <a:endParaRPr b="1" sz="2401">
              <a:solidFill>
                <a:srgbClr val="0C0C0C"/>
              </a:solidFill>
              <a:latin typeface="Arial"/>
              <a:ea typeface="Arial"/>
              <a:cs typeface="Arial"/>
              <a:sym typeface="Arial"/>
            </a:endParaRPr>
          </a:p>
        </p:txBody>
      </p:sp>
      <p:sp>
        <p:nvSpPr>
          <p:cNvPr id="2163" name="Google Shape;2163;p11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164" name="Google Shape;2164;p114"/>
          <p:cNvSpPr/>
          <p:nvPr/>
        </p:nvSpPr>
        <p:spPr>
          <a:xfrm>
            <a:off x="580400" y="189120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thông minh</a:t>
            </a:r>
            <a:endParaRPr sz="1401">
              <a:solidFill>
                <a:schemeClr val="dk1"/>
              </a:solidFill>
              <a:latin typeface="Arial"/>
              <a:ea typeface="Arial"/>
              <a:cs typeface="Arial"/>
              <a:sym typeface="Arial"/>
            </a:endParaRPr>
          </a:p>
        </p:txBody>
      </p:sp>
      <p:sp>
        <p:nvSpPr>
          <p:cNvPr id="2165" name="Google Shape;2165;p114"/>
          <p:cNvSpPr/>
          <p:nvPr/>
        </p:nvSpPr>
        <p:spPr>
          <a:xfrm>
            <a:off x="712189" y="2121537"/>
            <a:ext cx="8487381" cy="1857894"/>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thông minh cần có các chức năng sau:</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Thu thập, xử lý và lưu dữ liệu mới: đo số lượng, tiến hành xử lý tính toán, thống kê và lưu kết quả trong bộ nhớ</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Chức năng bù trừ tự động: tự động bù trừ những thay đổi trong các tham số bên ngoài</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Tự chẩn đoán: tự kiểm tra</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Đưa ra quyết định: lựa chọn dữ liệu để tự gửi đi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Khả năng truyền thông: giao tiếp với các cảm biến khác (chức năng trao đổi thông tin)</a:t>
            </a:r>
            <a:endParaRPr/>
          </a:p>
        </p:txBody>
      </p:sp>
      <p:sp>
        <p:nvSpPr>
          <p:cNvPr id="2166" name="Google Shape;2166;p114"/>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115"/>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Bộ phát tín hiệu</a:t>
            </a:r>
            <a:endParaRPr b="1" sz="2401">
              <a:solidFill>
                <a:srgbClr val="0C0C0C"/>
              </a:solidFill>
              <a:latin typeface="Arial"/>
              <a:ea typeface="Arial"/>
              <a:cs typeface="Arial"/>
              <a:sym typeface="Arial"/>
            </a:endParaRPr>
          </a:p>
        </p:txBody>
      </p:sp>
      <p:sp>
        <p:nvSpPr>
          <p:cNvPr id="2173" name="Google Shape;2173;p11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174" name="Google Shape;2174;p115"/>
          <p:cNvSpPr/>
          <p:nvPr/>
        </p:nvSpPr>
        <p:spPr>
          <a:xfrm>
            <a:off x="580394" y="1944548"/>
            <a:ext cx="8548115" cy="55938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Hệ thống cảm biến với dòng điện ra 4-20 mA truyền thông tin cảm biến qua một khoảng cách xa mà vẫn giữ </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được độ chính xác.</a:t>
            </a:r>
            <a:endParaRPr/>
          </a:p>
        </p:txBody>
      </p:sp>
      <p:sp>
        <p:nvSpPr>
          <p:cNvPr id="2175" name="Google Shape;2175;p115"/>
          <p:cNvSpPr/>
          <p:nvPr/>
        </p:nvSpPr>
        <p:spPr>
          <a:xfrm>
            <a:off x="967865" y="5630956"/>
            <a:ext cx="2289409" cy="3386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rgbClr val="000000"/>
                </a:solidFill>
                <a:latin typeface="Arial"/>
                <a:ea typeface="Arial"/>
                <a:cs typeface="Arial"/>
                <a:sym typeface="Arial"/>
              </a:rPr>
              <a:t>Bộ phát tín hiệu áp suất</a:t>
            </a:r>
            <a:endParaRPr sz="1601">
              <a:solidFill>
                <a:srgbClr val="000000"/>
              </a:solidFill>
              <a:latin typeface="Arial"/>
              <a:ea typeface="Arial"/>
              <a:cs typeface="Arial"/>
              <a:sym typeface="Arial"/>
            </a:endParaRPr>
          </a:p>
        </p:txBody>
      </p:sp>
      <p:sp>
        <p:nvSpPr>
          <p:cNvPr id="2176" name="Google Shape;2176;p115"/>
          <p:cNvSpPr/>
          <p:nvPr/>
        </p:nvSpPr>
        <p:spPr>
          <a:xfrm>
            <a:off x="5366600" y="5571320"/>
            <a:ext cx="2385588" cy="3386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rgbClr val="000000"/>
                </a:solidFill>
                <a:latin typeface="Arial"/>
                <a:ea typeface="Arial"/>
                <a:cs typeface="Arial"/>
                <a:sym typeface="Arial"/>
              </a:rPr>
              <a:t>Bộ phát tín hiệu nhiệt độ</a:t>
            </a:r>
            <a:endParaRPr sz="1601">
              <a:solidFill>
                <a:srgbClr val="000000"/>
              </a:solidFill>
              <a:latin typeface="Arial"/>
              <a:ea typeface="Arial"/>
              <a:cs typeface="Arial"/>
              <a:sym typeface="Arial"/>
            </a:endParaRPr>
          </a:p>
        </p:txBody>
      </p:sp>
      <p:grpSp>
        <p:nvGrpSpPr>
          <p:cNvPr id="2177" name="Google Shape;2177;p115"/>
          <p:cNvGrpSpPr/>
          <p:nvPr/>
        </p:nvGrpSpPr>
        <p:grpSpPr>
          <a:xfrm>
            <a:off x="570458" y="2625231"/>
            <a:ext cx="3084221" cy="2946091"/>
            <a:chOff x="996597" y="2625223"/>
            <a:chExt cx="3084222" cy="2946091"/>
          </a:xfrm>
        </p:grpSpPr>
        <p:pic>
          <p:nvPicPr>
            <p:cNvPr descr="pressure_transmitter_tptsn" id="2178" name="Google Shape;2178;p115"/>
            <p:cNvPicPr preferRelativeResize="0"/>
            <p:nvPr/>
          </p:nvPicPr>
          <p:blipFill rotWithShape="1">
            <a:blip r:embed="rId3">
              <a:alphaModFix/>
            </a:blip>
            <a:srcRect b="0" l="0" r="0" t="0"/>
            <a:stretch/>
          </p:blipFill>
          <p:spPr>
            <a:xfrm>
              <a:off x="1093391" y="2726258"/>
              <a:ext cx="2890634" cy="2744020"/>
            </a:xfrm>
            <a:prstGeom prst="rect">
              <a:avLst/>
            </a:prstGeom>
            <a:noFill/>
            <a:ln cap="flat" cmpd="sng" w="9525">
              <a:solidFill>
                <a:srgbClr val="000000"/>
              </a:solidFill>
              <a:prstDash val="solid"/>
              <a:miter lim="800000"/>
              <a:headEnd len="sm" w="sm" type="none"/>
              <a:tailEnd len="sm" w="sm" type="none"/>
            </a:ln>
          </p:spPr>
        </p:pic>
        <p:sp>
          <p:nvSpPr>
            <p:cNvPr id="2179" name="Google Shape;2179;p115"/>
            <p:cNvSpPr/>
            <p:nvPr/>
          </p:nvSpPr>
          <p:spPr>
            <a:xfrm>
              <a:off x="996597" y="2625223"/>
              <a:ext cx="3084222" cy="2946091"/>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2180" name="Google Shape;2180;p115"/>
          <p:cNvGrpSpPr/>
          <p:nvPr/>
        </p:nvGrpSpPr>
        <p:grpSpPr>
          <a:xfrm>
            <a:off x="4064231" y="2625231"/>
            <a:ext cx="4990321" cy="2946091"/>
            <a:chOff x="4064224" y="2625223"/>
            <a:chExt cx="4990323" cy="2946091"/>
          </a:xfrm>
        </p:grpSpPr>
        <p:pic>
          <p:nvPicPr>
            <p:cNvPr descr="Smart_Temperature_Transmitter_small" id="2181" name="Google Shape;2181;p115">
              <a:hlinkClick r:id="rId4"/>
            </p:cNvPr>
            <p:cNvPicPr preferRelativeResize="0"/>
            <p:nvPr/>
          </p:nvPicPr>
          <p:blipFill rotWithShape="1">
            <a:blip r:embed="rId5">
              <a:alphaModFix/>
            </a:blip>
            <a:srcRect b="0" l="0" r="0" t="0"/>
            <a:stretch/>
          </p:blipFill>
          <p:spPr>
            <a:xfrm>
              <a:off x="4190931" y="2726258"/>
              <a:ext cx="4736909" cy="2744020"/>
            </a:xfrm>
            <a:prstGeom prst="rect">
              <a:avLst/>
            </a:prstGeom>
            <a:noFill/>
            <a:ln>
              <a:noFill/>
            </a:ln>
          </p:spPr>
        </p:pic>
        <p:sp>
          <p:nvSpPr>
            <p:cNvPr id="2182" name="Google Shape;2182;p115"/>
            <p:cNvSpPr/>
            <p:nvPr/>
          </p:nvSpPr>
          <p:spPr>
            <a:xfrm>
              <a:off x="4064224" y="2625223"/>
              <a:ext cx="4990323" cy="2946091"/>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2183" name="Google Shape;2183;p115"/>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16"/>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Đặc điểm của cảm biến</a:t>
            </a:r>
            <a:endParaRPr b="1" sz="2401">
              <a:solidFill>
                <a:srgbClr val="0C0C0C"/>
              </a:solidFill>
              <a:latin typeface="Arial"/>
              <a:ea typeface="Arial"/>
              <a:cs typeface="Arial"/>
              <a:sym typeface="Arial"/>
            </a:endParaRPr>
          </a:p>
        </p:txBody>
      </p:sp>
      <p:sp>
        <p:nvSpPr>
          <p:cNvPr id="2190" name="Google Shape;2190;p11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191" name="Google Shape;2191;p116"/>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Đặc tính tĩnh</a:t>
            </a:r>
            <a:endParaRPr sz="1401">
              <a:solidFill>
                <a:schemeClr val="dk1"/>
              </a:solidFill>
              <a:latin typeface="Arial"/>
              <a:ea typeface="Arial"/>
              <a:cs typeface="Arial"/>
              <a:sym typeface="Arial"/>
            </a:endParaRPr>
          </a:p>
        </p:txBody>
      </p:sp>
      <p:sp>
        <p:nvSpPr>
          <p:cNvPr id="2192" name="Google Shape;2192;p116"/>
          <p:cNvSpPr/>
          <p:nvPr/>
        </p:nvSpPr>
        <p:spPr>
          <a:xfrm>
            <a:off x="712189" y="2174882"/>
            <a:ext cx="8487381" cy="345300"/>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Đặc tính khi tín hiệu đầu vào không thay đổi theo thời gian</a:t>
            </a:r>
            <a:endParaRPr sz="1299">
              <a:solidFill>
                <a:srgbClr val="262626"/>
              </a:solidFill>
              <a:latin typeface="Arial"/>
              <a:ea typeface="Arial"/>
              <a:cs typeface="Arial"/>
              <a:sym typeface="Arial"/>
            </a:endParaRPr>
          </a:p>
        </p:txBody>
      </p:sp>
      <p:grpSp>
        <p:nvGrpSpPr>
          <p:cNvPr id="2193" name="Google Shape;2193;p116"/>
          <p:cNvGrpSpPr/>
          <p:nvPr/>
        </p:nvGrpSpPr>
        <p:grpSpPr>
          <a:xfrm>
            <a:off x="882723" y="2528899"/>
            <a:ext cx="3600391" cy="804964"/>
            <a:chOff x="712182" y="1757635"/>
            <a:chExt cx="3600391" cy="804962"/>
          </a:xfrm>
        </p:grpSpPr>
        <p:sp>
          <p:nvSpPr>
            <p:cNvPr id="2194" name="Google Shape;2194;p116"/>
            <p:cNvSpPr/>
            <p:nvPr/>
          </p:nvSpPr>
          <p:spPr>
            <a:xfrm>
              <a:off x="1095268" y="1757635"/>
              <a:ext cx="3217305" cy="804962"/>
            </a:xfrm>
            <a:prstGeom prst="rect">
              <a:avLst/>
            </a:prstGeom>
            <a:noFill/>
            <a:ln>
              <a:noFill/>
            </a:ln>
          </p:spPr>
          <p:txBody>
            <a:bodyPr anchorCtr="0" anchor="t" bIns="0" lIns="0" spcFirstLastPara="1" rIns="0" wrap="square" tIns="0">
              <a:spAutoFit/>
            </a:bodyPr>
            <a:lstStyle/>
            <a:p>
              <a:pPr indent="-177787" lvl="1" marL="177787" marR="0" rtl="0" algn="l">
                <a:spcBef>
                  <a:spcPts val="0"/>
                </a:spcBef>
                <a:spcAft>
                  <a:spcPts val="0"/>
                </a:spcAft>
                <a:buClr>
                  <a:srgbClr val="193EB0"/>
                </a:buClr>
                <a:buSzPts val="1400"/>
                <a:buFont typeface="Arial"/>
                <a:buChar char="•"/>
              </a:pPr>
              <a:r>
                <a:rPr b="0" i="0" lang="en-US" sz="1299" u="none" cap="none" strike="noStrike">
                  <a:solidFill>
                    <a:srgbClr val="262626"/>
                  </a:solidFill>
                  <a:latin typeface="Arial"/>
                  <a:ea typeface="Arial"/>
                  <a:cs typeface="Arial"/>
                  <a:sym typeface="Arial"/>
                </a:rPr>
                <a:t>Độ nhạy</a:t>
              </a:r>
              <a:endParaRPr b="0" i="0" sz="1299" u="none" cap="none" strike="noStrike">
                <a:solidFill>
                  <a:srgbClr val="262626"/>
                </a:solidFill>
                <a:latin typeface="Arial"/>
                <a:ea typeface="Arial"/>
                <a:cs typeface="Arial"/>
                <a:sym typeface="Arial"/>
              </a:endParaRPr>
            </a:p>
            <a:p>
              <a:pPr indent="-177787" lvl="1" marL="177787" marR="0" rtl="0" algn="l">
                <a:spcBef>
                  <a:spcPts val="802"/>
                </a:spcBef>
                <a:spcAft>
                  <a:spcPts val="0"/>
                </a:spcAft>
                <a:buClr>
                  <a:srgbClr val="193EB0"/>
                </a:buClr>
                <a:buSzPts val="1400"/>
                <a:buFont typeface="Arial"/>
                <a:buChar char="•"/>
              </a:pPr>
              <a:r>
                <a:rPr b="0" i="0" lang="en-US" sz="1299" u="none" cap="none" strike="noStrike">
                  <a:solidFill>
                    <a:srgbClr val="262626"/>
                  </a:solidFill>
                  <a:latin typeface="Arial"/>
                  <a:ea typeface="Arial"/>
                  <a:cs typeface="Arial"/>
                  <a:sym typeface="Arial"/>
                </a:rPr>
                <a:t>Độ tuyến tính</a:t>
              </a:r>
              <a:endParaRPr b="0" i="0" sz="1299" u="none" cap="none" strike="noStrike">
                <a:solidFill>
                  <a:srgbClr val="262626"/>
                </a:solidFill>
                <a:latin typeface="Arial"/>
                <a:ea typeface="Arial"/>
                <a:cs typeface="Arial"/>
                <a:sym typeface="Arial"/>
              </a:endParaRPr>
            </a:p>
            <a:p>
              <a:pPr indent="-177787" lvl="1" marL="177787" marR="0" rtl="0" algn="l">
                <a:spcBef>
                  <a:spcPts val="802"/>
                </a:spcBef>
                <a:spcAft>
                  <a:spcPts val="0"/>
                </a:spcAft>
                <a:buClr>
                  <a:srgbClr val="193EB0"/>
                </a:buClr>
                <a:buSzPts val="1400"/>
                <a:buFont typeface="Arial"/>
                <a:buChar char="•"/>
              </a:pPr>
              <a:r>
                <a:rPr b="0" i="0" lang="en-US" sz="1299" u="none" cap="none" strike="noStrike">
                  <a:solidFill>
                    <a:srgbClr val="262626"/>
                  </a:solidFill>
                  <a:latin typeface="Arial"/>
                  <a:ea typeface="Arial"/>
                  <a:cs typeface="Arial"/>
                  <a:sym typeface="Arial"/>
                </a:rPr>
                <a:t>Độ trễ</a:t>
              </a:r>
              <a:endParaRPr b="0" i="0" sz="1299" u="none" cap="none" strike="noStrike">
                <a:solidFill>
                  <a:srgbClr val="262626"/>
                </a:solidFill>
                <a:latin typeface="Arial"/>
                <a:ea typeface="Arial"/>
                <a:cs typeface="Arial"/>
                <a:sym typeface="Arial"/>
              </a:endParaRPr>
            </a:p>
          </p:txBody>
        </p:sp>
        <p:sp>
          <p:nvSpPr>
            <p:cNvPr id="2195" name="Google Shape;2195;p116"/>
            <p:cNvSpPr/>
            <p:nvPr/>
          </p:nvSpPr>
          <p:spPr>
            <a:xfrm>
              <a:off x="712182" y="177034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100000"/>
                </a:lnSpc>
                <a:spcBef>
                  <a:spcPts val="0"/>
                </a:spcBef>
                <a:spcAft>
                  <a:spcPts val="0"/>
                </a:spcAft>
                <a:buNone/>
              </a:pPr>
              <a:r>
                <a:rPr b="1" lang="en-US" sz="1000">
                  <a:solidFill>
                    <a:schemeClr val="lt1"/>
                  </a:solidFill>
                  <a:latin typeface="Arial"/>
                  <a:ea typeface="Arial"/>
                  <a:cs typeface="Arial"/>
                  <a:sym typeface="Arial"/>
                </a:rPr>
                <a:t>VD</a:t>
              </a:r>
              <a:endParaRPr b="1" sz="1000">
                <a:solidFill>
                  <a:schemeClr val="lt1"/>
                </a:solidFill>
                <a:latin typeface="Arial"/>
                <a:ea typeface="Arial"/>
                <a:cs typeface="Arial"/>
                <a:sym typeface="Arial"/>
              </a:endParaRPr>
            </a:p>
          </p:txBody>
        </p:sp>
      </p:grpSp>
      <p:sp>
        <p:nvSpPr>
          <p:cNvPr id="2196" name="Google Shape;2196;p116"/>
          <p:cNvSpPr/>
          <p:nvPr/>
        </p:nvSpPr>
        <p:spPr>
          <a:xfrm>
            <a:off x="580400" y="3654075"/>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Đặc tính động</a:t>
            </a:r>
            <a:endParaRPr sz="1401">
              <a:solidFill>
                <a:schemeClr val="dk1"/>
              </a:solidFill>
              <a:latin typeface="Arial"/>
              <a:ea typeface="Arial"/>
              <a:cs typeface="Arial"/>
              <a:sym typeface="Arial"/>
            </a:endParaRPr>
          </a:p>
        </p:txBody>
      </p:sp>
      <p:sp>
        <p:nvSpPr>
          <p:cNvPr id="2197" name="Google Shape;2197;p116"/>
          <p:cNvSpPr/>
          <p:nvPr/>
        </p:nvSpPr>
        <p:spPr>
          <a:xfrm>
            <a:off x="712189" y="3884410"/>
            <a:ext cx="8487381" cy="345300"/>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Đặc điểm khi tín hiệu đầu vào thay đổi theo thời gian</a:t>
            </a:r>
            <a:endParaRPr sz="1299">
              <a:solidFill>
                <a:srgbClr val="262626"/>
              </a:solidFill>
              <a:latin typeface="Arial"/>
              <a:ea typeface="Arial"/>
              <a:cs typeface="Arial"/>
              <a:sym typeface="Arial"/>
            </a:endParaRPr>
          </a:p>
        </p:txBody>
      </p:sp>
      <p:grpSp>
        <p:nvGrpSpPr>
          <p:cNvPr id="2198" name="Google Shape;2198;p116"/>
          <p:cNvGrpSpPr/>
          <p:nvPr/>
        </p:nvGrpSpPr>
        <p:grpSpPr>
          <a:xfrm>
            <a:off x="882723" y="4238425"/>
            <a:ext cx="3600391" cy="502445"/>
            <a:chOff x="712182" y="1757635"/>
            <a:chExt cx="3600391" cy="502443"/>
          </a:xfrm>
        </p:grpSpPr>
        <p:sp>
          <p:nvSpPr>
            <p:cNvPr id="2199" name="Google Shape;2199;p116"/>
            <p:cNvSpPr/>
            <p:nvPr/>
          </p:nvSpPr>
          <p:spPr>
            <a:xfrm>
              <a:off x="1095268" y="1757635"/>
              <a:ext cx="3217305" cy="502443"/>
            </a:xfrm>
            <a:prstGeom prst="rect">
              <a:avLst/>
            </a:prstGeom>
            <a:noFill/>
            <a:ln>
              <a:noFill/>
            </a:ln>
          </p:spPr>
          <p:txBody>
            <a:bodyPr anchorCtr="0" anchor="t" bIns="0" lIns="0" spcFirstLastPara="1" rIns="0" wrap="square" tIns="0">
              <a:spAutoFit/>
            </a:bodyPr>
            <a:lstStyle/>
            <a:p>
              <a:pPr indent="-177787" lvl="1" marL="177787" marR="0" rtl="0" algn="l">
                <a:spcBef>
                  <a:spcPts val="0"/>
                </a:spcBef>
                <a:spcAft>
                  <a:spcPts val="0"/>
                </a:spcAft>
                <a:buClr>
                  <a:srgbClr val="193EB0"/>
                </a:buClr>
                <a:buSzPts val="1400"/>
                <a:buFont typeface="Arial"/>
                <a:buChar char="•"/>
              </a:pPr>
              <a:r>
                <a:rPr b="0" i="0" lang="en-US" sz="1299" u="none" cap="none" strike="noStrike">
                  <a:solidFill>
                    <a:srgbClr val="262626"/>
                  </a:solidFill>
                  <a:latin typeface="Arial"/>
                  <a:ea typeface="Arial"/>
                  <a:cs typeface="Arial"/>
                  <a:sym typeface="Arial"/>
                </a:rPr>
                <a:t>Thời gian hoặc tốc độ phản hồi</a:t>
              </a:r>
              <a:endParaRPr b="0" i="0" sz="1299" u="none" cap="none" strike="noStrike">
                <a:solidFill>
                  <a:srgbClr val="262626"/>
                </a:solidFill>
                <a:latin typeface="Arial"/>
                <a:ea typeface="Arial"/>
                <a:cs typeface="Arial"/>
                <a:sym typeface="Arial"/>
              </a:endParaRPr>
            </a:p>
            <a:p>
              <a:pPr indent="-177787" lvl="1" marL="177787" marR="0" rtl="0" algn="l">
                <a:spcBef>
                  <a:spcPts val="802"/>
                </a:spcBef>
                <a:spcAft>
                  <a:spcPts val="0"/>
                </a:spcAft>
                <a:buClr>
                  <a:srgbClr val="193EB0"/>
                </a:buClr>
                <a:buSzPts val="1400"/>
                <a:buFont typeface="Arial"/>
                <a:buChar char="•"/>
              </a:pPr>
              <a:r>
                <a:rPr b="0" i="0" lang="en-US" sz="1299" u="none" cap="none" strike="noStrike">
                  <a:solidFill>
                    <a:srgbClr val="262626"/>
                  </a:solidFill>
                  <a:latin typeface="Arial"/>
                  <a:ea typeface="Arial"/>
                  <a:cs typeface="Arial"/>
                  <a:sym typeface="Arial"/>
                </a:rPr>
                <a:t>Đặc tính về tần số</a:t>
              </a:r>
              <a:endParaRPr b="0" i="0" sz="1299" u="none" cap="none" strike="noStrike">
                <a:solidFill>
                  <a:srgbClr val="262626"/>
                </a:solidFill>
                <a:latin typeface="Arial"/>
                <a:ea typeface="Arial"/>
                <a:cs typeface="Arial"/>
                <a:sym typeface="Arial"/>
              </a:endParaRPr>
            </a:p>
          </p:txBody>
        </p:sp>
        <p:sp>
          <p:nvSpPr>
            <p:cNvPr id="2200" name="Google Shape;2200;p116"/>
            <p:cNvSpPr/>
            <p:nvPr/>
          </p:nvSpPr>
          <p:spPr>
            <a:xfrm>
              <a:off x="712182" y="177034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100000"/>
                </a:lnSpc>
                <a:spcBef>
                  <a:spcPts val="0"/>
                </a:spcBef>
                <a:spcAft>
                  <a:spcPts val="0"/>
                </a:spcAft>
                <a:buNone/>
              </a:pPr>
              <a:r>
                <a:rPr b="1" lang="en-US" sz="1000">
                  <a:solidFill>
                    <a:schemeClr val="lt1"/>
                  </a:solidFill>
                  <a:latin typeface="Arial"/>
                  <a:ea typeface="Arial"/>
                  <a:cs typeface="Arial"/>
                  <a:sym typeface="Arial"/>
                </a:rPr>
                <a:t>VD</a:t>
              </a:r>
              <a:endParaRPr b="1" sz="1000">
                <a:solidFill>
                  <a:schemeClr val="lt1"/>
                </a:solidFill>
                <a:latin typeface="Arial"/>
                <a:ea typeface="Arial"/>
                <a:cs typeface="Arial"/>
                <a:sym typeface="Arial"/>
              </a:endParaRPr>
            </a:p>
          </p:txBody>
        </p:sp>
      </p:grpSp>
      <p:sp>
        <p:nvSpPr>
          <p:cNvPr id="2201" name="Google Shape;2201;p116"/>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117"/>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Hàm truyền</a:t>
            </a:r>
            <a:endParaRPr b="1" sz="2401">
              <a:solidFill>
                <a:srgbClr val="0C0C0C"/>
              </a:solidFill>
              <a:latin typeface="Arial"/>
              <a:ea typeface="Arial"/>
              <a:cs typeface="Arial"/>
              <a:sym typeface="Arial"/>
            </a:endParaRPr>
          </a:p>
        </p:txBody>
      </p:sp>
      <p:sp>
        <p:nvSpPr>
          <p:cNvPr id="2208" name="Google Shape;2208;p11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209" name="Google Shape;2209;p117"/>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Định nghĩa</a:t>
            </a:r>
            <a:endParaRPr sz="1401">
              <a:solidFill>
                <a:schemeClr val="dk1"/>
              </a:solidFill>
              <a:latin typeface="Arial"/>
              <a:ea typeface="Arial"/>
              <a:cs typeface="Arial"/>
              <a:sym typeface="Arial"/>
            </a:endParaRPr>
          </a:p>
        </p:txBody>
      </p:sp>
      <p:sp>
        <p:nvSpPr>
          <p:cNvPr id="2210" name="Google Shape;2210;p117"/>
          <p:cNvSpPr/>
          <p:nvPr/>
        </p:nvSpPr>
        <p:spPr>
          <a:xfrm>
            <a:off x="712189" y="2174879"/>
            <a:ext cx="8487381" cy="647819"/>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Hàm truyền là sự phụ thuộc hàm giữa tín hiệu đầu vào thực tế và tín hiệu đầu ra của cảm biến.</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Hàm truyền thường được biểu diễn bằng phương trình, bảng biểu, đồ thị, v.v.</a:t>
            </a:r>
            <a:endParaRPr/>
          </a:p>
        </p:txBody>
      </p:sp>
      <p:grpSp>
        <p:nvGrpSpPr>
          <p:cNvPr id="2211" name="Google Shape;2211;p117"/>
          <p:cNvGrpSpPr/>
          <p:nvPr/>
        </p:nvGrpSpPr>
        <p:grpSpPr>
          <a:xfrm>
            <a:off x="882723" y="3115326"/>
            <a:ext cx="3600391" cy="199927"/>
            <a:chOff x="712182" y="1757635"/>
            <a:chExt cx="3600391" cy="199926"/>
          </a:xfrm>
        </p:grpSpPr>
        <p:sp>
          <p:nvSpPr>
            <p:cNvPr id="2212" name="Google Shape;2212;p117"/>
            <p:cNvSpPr/>
            <p:nvPr/>
          </p:nvSpPr>
          <p:spPr>
            <a:xfrm>
              <a:off x="1095268" y="1757635"/>
              <a:ext cx="3217305" cy="199926"/>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299" u="none" cap="none" strike="noStrike">
                  <a:solidFill>
                    <a:srgbClr val="262626"/>
                  </a:solidFill>
                  <a:latin typeface="Arial"/>
                  <a:ea typeface="Arial"/>
                  <a:cs typeface="Arial"/>
                  <a:sym typeface="Arial"/>
                </a:rPr>
                <a:t>Cảm biến nhiệt độ</a:t>
              </a:r>
              <a:endParaRPr b="0" i="0" sz="1299" u="none" cap="none" strike="noStrike">
                <a:solidFill>
                  <a:srgbClr val="262626"/>
                </a:solidFill>
                <a:latin typeface="Arial"/>
                <a:ea typeface="Arial"/>
                <a:cs typeface="Arial"/>
                <a:sym typeface="Arial"/>
              </a:endParaRPr>
            </a:p>
          </p:txBody>
        </p:sp>
        <p:sp>
          <p:nvSpPr>
            <p:cNvPr id="2213" name="Google Shape;2213;p117"/>
            <p:cNvSpPr/>
            <p:nvPr/>
          </p:nvSpPr>
          <p:spPr>
            <a:xfrm>
              <a:off x="712182" y="177034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100000"/>
                </a:lnSpc>
                <a:spcBef>
                  <a:spcPts val="0"/>
                </a:spcBef>
                <a:spcAft>
                  <a:spcPts val="0"/>
                </a:spcAft>
                <a:buNone/>
              </a:pPr>
              <a:r>
                <a:rPr b="1" lang="en-US" sz="1000">
                  <a:solidFill>
                    <a:schemeClr val="lt1"/>
                  </a:solidFill>
                  <a:latin typeface="Arial"/>
                  <a:ea typeface="Arial"/>
                  <a:cs typeface="Arial"/>
                  <a:sym typeface="Arial"/>
                </a:rPr>
                <a:t>VD</a:t>
              </a:r>
              <a:endParaRPr b="1" sz="1000">
                <a:solidFill>
                  <a:schemeClr val="lt1"/>
                </a:solidFill>
                <a:latin typeface="Arial"/>
                <a:ea typeface="Arial"/>
                <a:cs typeface="Arial"/>
                <a:sym typeface="Arial"/>
              </a:endParaRPr>
            </a:p>
          </p:txBody>
        </p:sp>
      </p:grpSp>
      <p:grpSp>
        <p:nvGrpSpPr>
          <p:cNvPr id="2214" name="Google Shape;2214;p117"/>
          <p:cNvGrpSpPr/>
          <p:nvPr/>
        </p:nvGrpSpPr>
        <p:grpSpPr>
          <a:xfrm>
            <a:off x="4722576" y="3427036"/>
            <a:ext cx="3951896" cy="973727"/>
            <a:chOff x="712182" y="3429000"/>
            <a:chExt cx="3951894" cy="973727"/>
          </a:xfrm>
        </p:grpSpPr>
        <p:sp>
          <p:nvSpPr>
            <p:cNvPr id="2215" name="Google Shape;2215;p117"/>
            <p:cNvSpPr/>
            <p:nvPr/>
          </p:nvSpPr>
          <p:spPr>
            <a:xfrm>
              <a:off x="712182" y="3429000"/>
              <a:ext cx="3951894" cy="950338"/>
            </a:xfrm>
            <a:prstGeom prst="rect">
              <a:avLst/>
            </a:prstGeom>
            <a:noFill/>
            <a:ln>
              <a:noFill/>
            </a:ln>
          </p:spPr>
          <p:txBody>
            <a:bodyPr anchorCtr="0" anchor="t" bIns="71975" lIns="0" spcFirstLastPara="1" rIns="143950" wrap="square" tIns="71975">
              <a:spAutoFit/>
            </a:bodyPr>
            <a:lstStyle/>
            <a:p>
              <a:pPr indent="-179375" lvl="1" marL="355571" marR="0" rtl="0" algn="l">
                <a:spcBef>
                  <a:spcPts val="0"/>
                </a:spcBef>
                <a:spcAft>
                  <a:spcPts val="0"/>
                </a:spcAft>
                <a:buClr>
                  <a:srgbClr val="193EB0"/>
                </a:buClr>
                <a:buSzPts val="1400"/>
                <a:buFont typeface="Arial"/>
                <a:buChar char="•"/>
              </a:pPr>
              <a:r>
                <a:rPr b="0" i="0" lang="en-US" sz="1299" u="none" cap="none" strike="noStrike">
                  <a:solidFill>
                    <a:srgbClr val="262626"/>
                  </a:solidFill>
                  <a:latin typeface="Arial"/>
                  <a:ea typeface="Arial"/>
                  <a:cs typeface="Arial"/>
                  <a:sym typeface="Arial"/>
                </a:rPr>
                <a:t>RTD :</a:t>
              </a:r>
              <a:endParaRPr/>
            </a:p>
            <a:p>
              <a:pPr indent="-90475" lvl="1" marL="355571" marR="0" rtl="0" algn="l">
                <a:spcBef>
                  <a:spcPts val="802"/>
                </a:spcBef>
                <a:spcAft>
                  <a:spcPts val="0"/>
                </a:spcAft>
                <a:buClr>
                  <a:srgbClr val="193EB0"/>
                </a:buClr>
                <a:buSzPts val="1400"/>
                <a:buFont typeface="Arial"/>
                <a:buNone/>
              </a:pPr>
              <a:r>
                <a:t/>
              </a:r>
              <a:endParaRPr b="0" i="0" sz="1299" u="none" cap="none" strike="noStrike">
                <a:solidFill>
                  <a:srgbClr val="262626"/>
                </a:solidFill>
                <a:latin typeface="Arial"/>
                <a:ea typeface="Arial"/>
                <a:cs typeface="Arial"/>
                <a:sym typeface="Arial"/>
              </a:endParaRPr>
            </a:p>
            <a:p>
              <a:pPr indent="-179375" lvl="1" marL="355571" marR="0" rtl="0" algn="l">
                <a:spcBef>
                  <a:spcPts val="802"/>
                </a:spcBef>
                <a:spcAft>
                  <a:spcPts val="0"/>
                </a:spcAft>
                <a:buClr>
                  <a:srgbClr val="193EB0"/>
                </a:buClr>
                <a:buSzPts val="1400"/>
                <a:buFont typeface="Arial"/>
                <a:buChar char="•"/>
              </a:pPr>
              <a:r>
                <a:rPr b="0" i="0" lang="en-US" sz="1299" u="none" cap="none" strike="noStrike">
                  <a:solidFill>
                    <a:srgbClr val="262626"/>
                  </a:solidFill>
                  <a:latin typeface="Arial"/>
                  <a:ea typeface="Arial"/>
                  <a:cs typeface="Arial"/>
                  <a:sym typeface="Arial"/>
                </a:rPr>
                <a:t>Nhiệt điện trở :</a:t>
              </a:r>
              <a:endParaRPr/>
            </a:p>
          </p:txBody>
        </p:sp>
        <p:sp>
          <p:nvSpPr>
            <p:cNvPr id="2216" name="Google Shape;2216;p117"/>
            <p:cNvSpPr txBox="1"/>
            <p:nvPr/>
          </p:nvSpPr>
          <p:spPr>
            <a:xfrm>
              <a:off x="1948347" y="3440392"/>
              <a:ext cx="1854145" cy="3692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17" name="Google Shape;2217;p117"/>
            <p:cNvSpPr txBox="1"/>
            <p:nvPr/>
          </p:nvSpPr>
          <p:spPr>
            <a:xfrm>
              <a:off x="1948347" y="3862752"/>
              <a:ext cx="2534753" cy="539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218" name="Google Shape;2218;p117"/>
          <p:cNvGrpSpPr/>
          <p:nvPr/>
        </p:nvGrpSpPr>
        <p:grpSpPr>
          <a:xfrm>
            <a:off x="883862" y="3601630"/>
            <a:ext cx="3599247" cy="1951973"/>
            <a:chOff x="5088573" y="3998220"/>
            <a:chExt cx="3599246" cy="1951975"/>
          </a:xfrm>
        </p:grpSpPr>
        <p:cxnSp>
          <p:nvCxnSpPr>
            <p:cNvPr id="2219" name="Google Shape;2219;p117"/>
            <p:cNvCxnSpPr/>
            <p:nvPr/>
          </p:nvCxnSpPr>
          <p:spPr>
            <a:xfrm>
              <a:off x="5520482" y="5797844"/>
              <a:ext cx="3167337" cy="0"/>
            </a:xfrm>
            <a:prstGeom prst="straightConnector1">
              <a:avLst/>
            </a:prstGeom>
            <a:noFill/>
            <a:ln cap="flat" cmpd="sng" w="9525">
              <a:solidFill>
                <a:schemeClr val="dk1"/>
              </a:solidFill>
              <a:prstDash val="solid"/>
              <a:miter lim="800000"/>
              <a:headEnd len="sm" w="sm" type="none"/>
              <a:tailEnd len="med" w="med" type="triangle"/>
            </a:ln>
          </p:spPr>
        </p:cxnSp>
        <p:cxnSp>
          <p:nvCxnSpPr>
            <p:cNvPr id="2220" name="Google Shape;2220;p117"/>
            <p:cNvCxnSpPr/>
            <p:nvPr/>
          </p:nvCxnSpPr>
          <p:spPr>
            <a:xfrm rot="10800000">
              <a:off x="5808421" y="4070206"/>
              <a:ext cx="0" cy="1879989"/>
            </a:xfrm>
            <a:prstGeom prst="straightConnector1">
              <a:avLst/>
            </a:prstGeom>
            <a:noFill/>
            <a:ln cap="flat" cmpd="sng" w="9525">
              <a:solidFill>
                <a:schemeClr val="dk1"/>
              </a:solidFill>
              <a:prstDash val="solid"/>
              <a:miter lim="800000"/>
              <a:headEnd len="sm" w="sm" type="none"/>
              <a:tailEnd len="med" w="med" type="triangle"/>
            </a:ln>
          </p:spPr>
        </p:cxnSp>
        <p:cxnSp>
          <p:nvCxnSpPr>
            <p:cNvPr id="2221" name="Google Shape;2221;p117"/>
            <p:cNvCxnSpPr/>
            <p:nvPr/>
          </p:nvCxnSpPr>
          <p:spPr>
            <a:xfrm flipH="1" rot="10800000">
              <a:off x="5808421" y="4286160"/>
              <a:ext cx="1871608" cy="1295729"/>
            </a:xfrm>
            <a:prstGeom prst="straightConnector1">
              <a:avLst/>
            </a:prstGeom>
            <a:noFill/>
            <a:ln cap="flat" cmpd="sng" w="9525">
              <a:solidFill>
                <a:srgbClr val="FF3300"/>
              </a:solidFill>
              <a:prstDash val="solid"/>
              <a:miter lim="800000"/>
              <a:headEnd len="sm" w="sm" type="none"/>
              <a:tailEnd len="sm" w="sm" type="none"/>
            </a:ln>
          </p:spPr>
        </p:cxnSp>
        <p:sp>
          <p:nvSpPr>
            <p:cNvPr id="2222" name="Google Shape;2222;p117"/>
            <p:cNvSpPr txBox="1"/>
            <p:nvPr/>
          </p:nvSpPr>
          <p:spPr>
            <a:xfrm>
              <a:off x="6600256" y="4924735"/>
              <a:ext cx="1854145" cy="3692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23" name="Google Shape;2223;p117"/>
            <p:cNvSpPr txBox="1"/>
            <p:nvPr/>
          </p:nvSpPr>
          <p:spPr>
            <a:xfrm>
              <a:off x="5088573" y="3998220"/>
              <a:ext cx="750862" cy="3692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224" name="Google Shape;2224;p117"/>
          <p:cNvSpPr/>
          <p:nvPr/>
        </p:nvSpPr>
        <p:spPr>
          <a:xfrm>
            <a:off x="882719" y="3440395"/>
            <a:ext cx="3781367" cy="227460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2225" name="Google Shape;2225;p117"/>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118"/>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Độ nhạy</a:t>
            </a:r>
            <a:endParaRPr b="1" sz="2401">
              <a:solidFill>
                <a:srgbClr val="0C0C0C"/>
              </a:solidFill>
              <a:latin typeface="Arial"/>
              <a:ea typeface="Arial"/>
              <a:cs typeface="Arial"/>
              <a:sym typeface="Arial"/>
            </a:endParaRPr>
          </a:p>
        </p:txBody>
      </p:sp>
      <p:sp>
        <p:nvSpPr>
          <p:cNvPr id="2232" name="Google Shape;2232;p11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233" name="Google Shape;2233;p118"/>
          <p:cNvSpPr/>
          <p:nvPr/>
        </p:nvSpPr>
        <p:spPr>
          <a:xfrm>
            <a:off x="580400" y="1944544"/>
            <a:ext cx="8619172" cy="55938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Nếu sự phụ thuộc giữa tín hiệu vào/ra của cảm biến là đường thẳng thì hàm truyền là</a:t>
            </a:r>
            <a:endParaRPr/>
          </a:p>
          <a:p>
            <a:pPr indent="-9122" lvl="0" marL="115879" marR="0" rtl="0" algn="l">
              <a:spcBef>
                <a:spcPts val="1000"/>
              </a:spcBef>
              <a:spcAft>
                <a:spcPts val="0"/>
              </a:spcAft>
              <a:buClr>
                <a:schemeClr val="lt1"/>
              </a:buClr>
              <a:buSzPts val="1681"/>
              <a:buFont typeface="Calibri"/>
              <a:buNone/>
            </a:pPr>
            <a:r>
              <a:t/>
            </a:r>
            <a:endParaRPr sz="1401">
              <a:solidFill>
                <a:schemeClr val="dk1"/>
              </a:solidFill>
              <a:latin typeface="Arial"/>
              <a:ea typeface="Arial"/>
              <a:cs typeface="Arial"/>
              <a:sym typeface="Arial"/>
            </a:endParaRPr>
          </a:p>
        </p:txBody>
      </p:sp>
      <p:sp>
        <p:nvSpPr>
          <p:cNvPr id="2234" name="Google Shape;2234;p118"/>
          <p:cNvSpPr txBox="1"/>
          <p:nvPr/>
        </p:nvSpPr>
        <p:spPr>
          <a:xfrm>
            <a:off x="4236553" y="2253693"/>
            <a:ext cx="855042"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35" name="Google Shape;2235;p118"/>
          <p:cNvSpPr/>
          <p:nvPr/>
        </p:nvSpPr>
        <p:spPr>
          <a:xfrm>
            <a:off x="709605" y="2673707"/>
            <a:ext cx="8619172" cy="2155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chemeClr val="dk1"/>
                </a:solidFill>
                <a:latin typeface="Arial"/>
                <a:ea typeface="Arial"/>
                <a:cs typeface="Arial"/>
                <a:sym typeface="Arial"/>
              </a:rPr>
              <a:t>Độ nhạy là độ dốc của đường thẳng.</a:t>
            </a:r>
            <a:endParaRPr/>
          </a:p>
        </p:txBody>
      </p:sp>
      <p:sp>
        <p:nvSpPr>
          <p:cNvPr id="2236" name="Google Shape;2236;p118"/>
          <p:cNvSpPr/>
          <p:nvPr/>
        </p:nvSpPr>
        <p:spPr>
          <a:xfrm>
            <a:off x="580400" y="5217871"/>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Nếu hàm truyền phi tuyến thì chỉ xác định được độ nhạy bằng tín hiệu đầu vào cụ thể xo. </a:t>
            </a:r>
            <a:endParaRPr/>
          </a:p>
        </p:txBody>
      </p:sp>
      <p:sp>
        <p:nvSpPr>
          <p:cNvPr id="2237" name="Google Shape;2237;p118"/>
          <p:cNvSpPr txBox="1"/>
          <p:nvPr/>
        </p:nvSpPr>
        <p:spPr>
          <a:xfrm>
            <a:off x="4044385" y="5508909"/>
            <a:ext cx="1239378" cy="5613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238" name="Google Shape;2238;p118"/>
          <p:cNvGrpSpPr/>
          <p:nvPr/>
        </p:nvGrpSpPr>
        <p:grpSpPr>
          <a:xfrm>
            <a:off x="873876" y="3015962"/>
            <a:ext cx="2528433" cy="2071111"/>
            <a:chOff x="4859933" y="2584660"/>
            <a:chExt cx="3405113" cy="2789224"/>
          </a:xfrm>
        </p:grpSpPr>
        <p:pic>
          <p:nvPicPr>
            <p:cNvPr id="2239" name="Google Shape;2239;p118"/>
            <p:cNvPicPr preferRelativeResize="0"/>
            <p:nvPr/>
          </p:nvPicPr>
          <p:blipFill rotWithShape="1">
            <a:blip r:embed="rId3">
              <a:alphaModFix/>
            </a:blip>
            <a:srcRect b="4663" l="4054" r="3163" t="4763"/>
            <a:stretch/>
          </p:blipFill>
          <p:spPr>
            <a:xfrm>
              <a:off x="4859933" y="2598973"/>
              <a:ext cx="3292789" cy="2636910"/>
            </a:xfrm>
            <a:prstGeom prst="rect">
              <a:avLst/>
            </a:prstGeom>
            <a:noFill/>
            <a:ln>
              <a:noFill/>
            </a:ln>
          </p:spPr>
        </p:pic>
        <p:sp>
          <p:nvSpPr>
            <p:cNvPr id="2240" name="Google Shape;2240;p118"/>
            <p:cNvSpPr/>
            <p:nvPr/>
          </p:nvSpPr>
          <p:spPr>
            <a:xfrm>
              <a:off x="5283101" y="2804901"/>
              <a:ext cx="846624" cy="45559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99">
                  <a:solidFill>
                    <a:schemeClr val="dk1"/>
                  </a:solidFill>
                  <a:latin typeface="Arial"/>
                  <a:ea typeface="Arial"/>
                  <a:cs typeface="Arial"/>
                  <a:sym typeface="Arial"/>
                </a:rPr>
                <a:t>Tín hiệu đầu ra</a:t>
              </a:r>
              <a:endParaRPr sz="1099">
                <a:solidFill>
                  <a:schemeClr val="dk1"/>
                </a:solidFill>
                <a:latin typeface="Arial"/>
                <a:ea typeface="Arial"/>
                <a:cs typeface="Arial"/>
                <a:sym typeface="Arial"/>
              </a:endParaRPr>
            </a:p>
          </p:txBody>
        </p:sp>
        <p:sp>
          <p:nvSpPr>
            <p:cNvPr id="2241" name="Google Shape;2241;p118"/>
            <p:cNvSpPr/>
            <p:nvPr/>
          </p:nvSpPr>
          <p:spPr>
            <a:xfrm>
              <a:off x="7544758" y="4338347"/>
              <a:ext cx="720288" cy="10355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99">
                  <a:solidFill>
                    <a:schemeClr val="dk1"/>
                  </a:solidFill>
                  <a:latin typeface="Arial"/>
                  <a:ea typeface="Arial"/>
                  <a:cs typeface="Arial"/>
                  <a:sym typeface="Arial"/>
                </a:rPr>
                <a:t>Tín hiệu đầu vào</a:t>
              </a:r>
              <a:endParaRPr sz="1099">
                <a:solidFill>
                  <a:schemeClr val="dk1"/>
                </a:solidFill>
                <a:latin typeface="Arial"/>
                <a:ea typeface="Arial"/>
                <a:cs typeface="Arial"/>
                <a:sym typeface="Arial"/>
              </a:endParaRPr>
            </a:p>
          </p:txBody>
        </p:sp>
        <p:sp>
          <p:nvSpPr>
            <p:cNvPr id="2242" name="Google Shape;2242;p118"/>
            <p:cNvSpPr/>
            <p:nvPr/>
          </p:nvSpPr>
          <p:spPr>
            <a:xfrm>
              <a:off x="5656361" y="3347071"/>
              <a:ext cx="473359"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43" name="Google Shape;2243;p118"/>
            <p:cNvSpPr/>
            <p:nvPr/>
          </p:nvSpPr>
          <p:spPr>
            <a:xfrm>
              <a:off x="6032968" y="2584660"/>
              <a:ext cx="39304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44" name="Google Shape;2244;p118"/>
            <p:cNvSpPr/>
            <p:nvPr/>
          </p:nvSpPr>
          <p:spPr>
            <a:xfrm>
              <a:off x="6203837" y="4892484"/>
              <a:ext cx="39304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45" name="Google Shape;2245;p118"/>
            <p:cNvSpPr/>
            <p:nvPr/>
          </p:nvSpPr>
          <p:spPr>
            <a:xfrm>
              <a:off x="7002165" y="4341557"/>
              <a:ext cx="473359"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46" name="Google Shape;2246;p118"/>
            <p:cNvSpPr/>
            <p:nvPr/>
          </p:nvSpPr>
          <p:spPr>
            <a:xfrm>
              <a:off x="5046419" y="4033129"/>
              <a:ext cx="473359"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47" name="Google Shape;2247;p118"/>
            <p:cNvSpPr/>
            <p:nvPr/>
          </p:nvSpPr>
          <p:spPr>
            <a:xfrm>
              <a:off x="6562679" y="4000127"/>
              <a:ext cx="26175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48" name="Google Shape;2248;p118"/>
            <p:cNvSpPr/>
            <p:nvPr/>
          </p:nvSpPr>
          <p:spPr>
            <a:xfrm>
              <a:off x="6802127" y="3839883"/>
              <a:ext cx="26175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49" name="Google Shape;2249;p118"/>
            <p:cNvSpPr/>
            <p:nvPr/>
          </p:nvSpPr>
          <p:spPr>
            <a:xfrm>
              <a:off x="7990815" y="4140497"/>
              <a:ext cx="26175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250" name="Google Shape;2250;p118"/>
          <p:cNvSpPr/>
          <p:nvPr/>
        </p:nvSpPr>
        <p:spPr>
          <a:xfrm>
            <a:off x="709597" y="3015964"/>
            <a:ext cx="2743200" cy="2022199"/>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2251" name="Google Shape;2251;p118"/>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
        <p:nvSpPr>
          <p:cNvPr id="2252" name="Google Shape;2252;p118"/>
          <p:cNvSpPr txBox="1"/>
          <p:nvPr/>
        </p:nvSpPr>
        <p:spPr>
          <a:xfrm>
            <a:off x="3869906" y="3179500"/>
            <a:ext cx="3646639" cy="68172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119"/>
          <p:cNvSpPr/>
          <p:nvPr/>
        </p:nvSpPr>
        <p:spPr>
          <a:xfrm>
            <a:off x="450003" y="1375105"/>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Phạm vi hoạt động và Giá trị đầu ra toàn thang</a:t>
            </a:r>
            <a:endParaRPr/>
          </a:p>
        </p:txBody>
      </p:sp>
      <p:sp>
        <p:nvSpPr>
          <p:cNvPr id="2259" name="Google Shape;2259;p11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260" name="Google Shape;2260;p119"/>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 Phạm vi hoạt động hay khoảng đo</a:t>
            </a:r>
            <a:endParaRPr sz="1401">
              <a:solidFill>
                <a:schemeClr val="dk1"/>
              </a:solidFill>
              <a:latin typeface="Arial"/>
              <a:ea typeface="Arial"/>
              <a:cs typeface="Arial"/>
              <a:sym typeface="Arial"/>
            </a:endParaRPr>
          </a:p>
        </p:txBody>
      </p:sp>
      <p:sp>
        <p:nvSpPr>
          <p:cNvPr id="2261" name="Google Shape;2261;p119"/>
          <p:cNvSpPr txBox="1"/>
          <p:nvPr/>
        </p:nvSpPr>
        <p:spPr>
          <a:xfrm>
            <a:off x="906014" y="2615643"/>
            <a:ext cx="168142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62" name="Google Shape;2262;p119"/>
          <p:cNvSpPr/>
          <p:nvPr/>
        </p:nvSpPr>
        <p:spPr>
          <a:xfrm>
            <a:off x="712189" y="2174884"/>
            <a:ext cx="8487381" cy="345300"/>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Phạm vi giữa tín hiệu đầu vào nhỏ nhất và lớn nhất để tạo tín hiệu đầu ra cảm biến có nghĩa</a:t>
            </a:r>
            <a:endParaRPr sz="1299">
              <a:solidFill>
                <a:srgbClr val="262626"/>
              </a:solidFill>
              <a:latin typeface="Arial"/>
              <a:ea typeface="Arial"/>
              <a:cs typeface="Arial"/>
              <a:sym typeface="Arial"/>
            </a:endParaRPr>
          </a:p>
        </p:txBody>
      </p:sp>
      <p:sp>
        <p:nvSpPr>
          <p:cNvPr id="2263" name="Google Shape;2263;p119"/>
          <p:cNvSpPr/>
          <p:nvPr/>
        </p:nvSpPr>
        <p:spPr>
          <a:xfrm>
            <a:off x="712189" y="3097864"/>
            <a:ext cx="8487381" cy="647819"/>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Đây được gọi là giá trị đầu vào toàn thang hoặc phạm vi toàn thang</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Trong nhiều trường hợp, khoảng đo bằng 0 ~ 〖+𝑥〗_𝑚𝑎𝑥</a:t>
            </a:r>
            <a:endParaRPr sz="1299">
              <a:solidFill>
                <a:srgbClr val="262626"/>
              </a:solidFill>
              <a:latin typeface="Arial"/>
              <a:ea typeface="Arial"/>
              <a:cs typeface="Arial"/>
              <a:sym typeface="Arial"/>
            </a:endParaRPr>
          </a:p>
        </p:txBody>
      </p:sp>
      <p:sp>
        <p:nvSpPr>
          <p:cNvPr id="2264" name="Google Shape;2264;p119"/>
          <p:cNvSpPr/>
          <p:nvPr/>
        </p:nvSpPr>
        <p:spPr>
          <a:xfrm>
            <a:off x="580400" y="4259830"/>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 Giá trị đầu ra toàn thang ； FSO</a:t>
            </a:r>
            <a:endParaRPr/>
          </a:p>
        </p:txBody>
      </p:sp>
      <p:sp>
        <p:nvSpPr>
          <p:cNvPr id="2265" name="Google Shape;2265;p119"/>
          <p:cNvSpPr/>
          <p:nvPr/>
        </p:nvSpPr>
        <p:spPr>
          <a:xfrm>
            <a:off x="712189" y="4490160"/>
            <a:ext cx="8487381" cy="647819"/>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Chênh lệch đại số giữa tín hiệu đầu vào lớn nhất (+ymax) và tín hiệu đầu ra nhỏ nhất (-ymin)</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Với mỗi tín hiệu đầu vào và đầu ra, cũng có thể sử dụng tín hiệu đầu vào và đầu ra định mức</a:t>
            </a:r>
            <a:endParaRPr sz="1299">
              <a:solidFill>
                <a:srgbClr val="262626"/>
              </a:solidFill>
              <a:latin typeface="Arial"/>
              <a:ea typeface="Arial"/>
              <a:cs typeface="Arial"/>
              <a:sym typeface="Arial"/>
            </a:endParaRPr>
          </a:p>
        </p:txBody>
      </p:sp>
      <p:sp>
        <p:nvSpPr>
          <p:cNvPr id="2266" name="Google Shape;2266;p119"/>
          <p:cNvSpPr txBox="1"/>
          <p:nvPr/>
        </p:nvSpPr>
        <p:spPr>
          <a:xfrm>
            <a:off x="4951413" y="2787412"/>
            <a:ext cx="3335337" cy="14575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67" name="Google Shape;2267;p119"/>
          <p:cNvSpPr/>
          <p:nvPr/>
        </p:nvSpPr>
        <p:spPr>
          <a:xfrm>
            <a:off x="5085440" y="2945466"/>
            <a:ext cx="817251" cy="304800"/>
          </a:xfrm>
          <a:prstGeom prst="roundRect">
            <a:avLst>
              <a:gd fmla="val 50000" name="adj"/>
            </a:avLst>
          </a:prstGeom>
          <a:solidFill>
            <a:srgbClr val="193EB0"/>
          </a:solidFill>
          <a:ln>
            <a:noFill/>
          </a:ln>
        </p:spPr>
        <p:txBody>
          <a:bodyPr anchorCtr="0" anchor="ctr" bIns="0" lIns="72000" spcFirstLastPara="1" rIns="72000" wrap="square" tIns="0">
            <a:noAutofit/>
          </a:bodyPr>
          <a:lstStyle/>
          <a:p>
            <a:pPr indent="0" lvl="0" marL="0" marR="0" rtl="0" algn="ctr">
              <a:lnSpc>
                <a:spcPct val="76982"/>
              </a:lnSpc>
              <a:spcBef>
                <a:spcPts val="0"/>
              </a:spcBef>
              <a:spcAft>
                <a:spcPts val="0"/>
              </a:spcAft>
              <a:buNone/>
            </a:pPr>
            <a:r>
              <a:rPr b="1" lang="en-US" sz="1299">
                <a:solidFill>
                  <a:schemeClr val="lt1"/>
                </a:solidFill>
                <a:latin typeface="Arial"/>
                <a:ea typeface="Arial"/>
                <a:cs typeface="Arial"/>
                <a:sym typeface="Arial"/>
              </a:rPr>
              <a:t>Tín hiệu đầu ra</a:t>
            </a:r>
            <a:endParaRPr b="1" sz="1299">
              <a:solidFill>
                <a:schemeClr val="lt1"/>
              </a:solidFill>
              <a:latin typeface="Arial"/>
              <a:ea typeface="Arial"/>
              <a:cs typeface="Arial"/>
              <a:sym typeface="Arial"/>
            </a:endParaRPr>
          </a:p>
        </p:txBody>
      </p:sp>
      <p:sp>
        <p:nvSpPr>
          <p:cNvPr id="2268" name="Google Shape;2268;p119"/>
          <p:cNvSpPr/>
          <p:nvPr/>
        </p:nvSpPr>
        <p:spPr>
          <a:xfrm>
            <a:off x="7285716" y="3860651"/>
            <a:ext cx="817251" cy="304800"/>
          </a:xfrm>
          <a:prstGeom prst="roundRect">
            <a:avLst>
              <a:gd fmla="val 50000" name="adj"/>
            </a:avLst>
          </a:prstGeom>
          <a:solidFill>
            <a:srgbClr val="193EB0"/>
          </a:solidFill>
          <a:ln>
            <a:noFill/>
          </a:ln>
        </p:spPr>
        <p:txBody>
          <a:bodyPr anchorCtr="0" anchor="ctr" bIns="0" lIns="72000" spcFirstLastPara="1" rIns="72000" wrap="square" tIns="0">
            <a:noAutofit/>
          </a:bodyPr>
          <a:lstStyle/>
          <a:p>
            <a:pPr indent="0" lvl="0" marL="0" marR="0" rtl="0" algn="ctr">
              <a:lnSpc>
                <a:spcPct val="76982"/>
              </a:lnSpc>
              <a:spcBef>
                <a:spcPts val="0"/>
              </a:spcBef>
              <a:spcAft>
                <a:spcPts val="0"/>
              </a:spcAft>
              <a:buNone/>
            </a:pPr>
            <a:r>
              <a:rPr b="1" lang="en-US" sz="1299">
                <a:solidFill>
                  <a:schemeClr val="lt1"/>
                </a:solidFill>
                <a:latin typeface="Arial"/>
                <a:ea typeface="Arial"/>
                <a:cs typeface="Arial"/>
                <a:sym typeface="Arial"/>
              </a:rPr>
              <a:t>Tín hiệu đầu vào</a:t>
            </a:r>
            <a:endParaRPr b="1" sz="1299">
              <a:solidFill>
                <a:schemeClr val="lt1"/>
              </a:solidFill>
              <a:latin typeface="Arial"/>
              <a:ea typeface="Arial"/>
              <a:cs typeface="Arial"/>
              <a:sym typeface="Arial"/>
            </a:endParaRPr>
          </a:p>
        </p:txBody>
      </p:sp>
      <p:sp>
        <p:nvSpPr>
          <p:cNvPr id="2269" name="Google Shape;2269;p119"/>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120"/>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Độ phân giải</a:t>
            </a:r>
            <a:endParaRPr b="1" sz="2401">
              <a:solidFill>
                <a:srgbClr val="0C0C0C"/>
              </a:solidFill>
              <a:latin typeface="Arial"/>
              <a:ea typeface="Arial"/>
              <a:cs typeface="Arial"/>
              <a:sym typeface="Arial"/>
            </a:endParaRPr>
          </a:p>
        </p:txBody>
      </p:sp>
      <p:sp>
        <p:nvSpPr>
          <p:cNvPr id="2276" name="Google Shape;2276;p12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277" name="Google Shape;2277;p120"/>
          <p:cNvSpPr/>
          <p:nvPr/>
        </p:nvSpPr>
        <p:spPr>
          <a:xfrm>
            <a:off x="580400" y="1944547"/>
            <a:ext cx="8619172" cy="1118768"/>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Gia số nhỏ nhất có thể phát hiện</a:t>
            </a:r>
            <a:endParaRPr sz="1401">
              <a:solidFill>
                <a:schemeClr val="dk1"/>
              </a:solidFill>
              <a:latin typeface="Arial"/>
              <a:ea typeface="Arial"/>
              <a:cs typeface="Arial"/>
              <a:sym typeface="Arial"/>
            </a:endParaRPr>
          </a:p>
          <a:p>
            <a:pPr indent="-115879" lvl="0" marL="115879" marR="0" rtl="0" algn="l">
              <a:spcBef>
                <a:spcPts val="1000"/>
              </a:spcBef>
              <a:spcAft>
                <a:spcPts val="0"/>
              </a:spcAft>
              <a:buClr>
                <a:srgbClr val="262626"/>
              </a:buClr>
              <a:buSzPts val="1681"/>
              <a:buFont typeface="Arial"/>
              <a:buChar char="•"/>
            </a:pPr>
            <a:r>
              <a:rPr lang="en-US" sz="1401">
                <a:solidFill>
                  <a:srgbClr val="262626"/>
                </a:solidFill>
                <a:latin typeface="Arial"/>
                <a:ea typeface="Arial"/>
                <a:cs typeface="Arial"/>
                <a:sym typeface="Arial"/>
              </a:rPr>
              <a:t>Như trong hình, nếu Δx nhỏ đi thì Δy cũng nhỏ đi. Do vậy, Δy là đại lượng không xác định mặc dù tín hiệu đầu vào thay đổi. Trong trường hợp này, Δx chính là độ phân giải góc</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Nguyên nhân</a:t>
            </a:r>
            <a:endParaRPr sz="1401">
              <a:solidFill>
                <a:schemeClr val="dk1"/>
              </a:solidFill>
              <a:latin typeface="Arial"/>
              <a:ea typeface="Arial"/>
              <a:cs typeface="Arial"/>
              <a:sym typeface="Arial"/>
            </a:endParaRPr>
          </a:p>
        </p:txBody>
      </p:sp>
      <p:sp>
        <p:nvSpPr>
          <p:cNvPr id="2278" name="Google Shape;2278;p120"/>
          <p:cNvSpPr/>
          <p:nvPr/>
        </p:nvSpPr>
        <p:spPr>
          <a:xfrm>
            <a:off x="3504307" y="3062795"/>
            <a:ext cx="5695260" cy="1252857"/>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Các phần bị thay đổi của tín hiệu đầu vào được xử lý bên trong cảm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biến và không xuất ra dưới dạng tín hiệu đầu ra</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(Δx) phản hồi trước thay đổi của tín hiệu đầu vào (Δy) thì cảm biến sẽ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ít bị nhiễu hơn</a:t>
            </a:r>
            <a:endParaRPr/>
          </a:p>
        </p:txBody>
      </p:sp>
      <p:sp>
        <p:nvSpPr>
          <p:cNvPr id="2279" name="Google Shape;2279;p120"/>
          <p:cNvSpPr/>
          <p:nvPr/>
        </p:nvSpPr>
        <p:spPr>
          <a:xfrm>
            <a:off x="558807" y="3120371"/>
            <a:ext cx="2822576" cy="227460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nvGrpSpPr>
          <p:cNvPr id="2280" name="Google Shape;2280;p120"/>
          <p:cNvGrpSpPr/>
          <p:nvPr/>
        </p:nvGrpSpPr>
        <p:grpSpPr>
          <a:xfrm>
            <a:off x="745068" y="3269637"/>
            <a:ext cx="2528433" cy="2071111"/>
            <a:chOff x="4859933" y="2584660"/>
            <a:chExt cx="3405113" cy="2789224"/>
          </a:xfrm>
        </p:grpSpPr>
        <p:pic>
          <p:nvPicPr>
            <p:cNvPr id="2281" name="Google Shape;2281;p120"/>
            <p:cNvPicPr preferRelativeResize="0"/>
            <p:nvPr/>
          </p:nvPicPr>
          <p:blipFill rotWithShape="1">
            <a:blip r:embed="rId3">
              <a:alphaModFix/>
            </a:blip>
            <a:srcRect b="4663" l="4054" r="3163" t="4763"/>
            <a:stretch/>
          </p:blipFill>
          <p:spPr>
            <a:xfrm>
              <a:off x="4859933" y="2598973"/>
              <a:ext cx="3292789" cy="2636910"/>
            </a:xfrm>
            <a:prstGeom prst="rect">
              <a:avLst/>
            </a:prstGeom>
            <a:noFill/>
            <a:ln>
              <a:noFill/>
            </a:ln>
          </p:spPr>
        </p:pic>
        <p:sp>
          <p:nvSpPr>
            <p:cNvPr id="2282" name="Google Shape;2282;p120"/>
            <p:cNvSpPr/>
            <p:nvPr/>
          </p:nvSpPr>
          <p:spPr>
            <a:xfrm>
              <a:off x="5283101" y="2804901"/>
              <a:ext cx="846624" cy="45559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99">
                  <a:solidFill>
                    <a:schemeClr val="dk1"/>
                  </a:solidFill>
                  <a:latin typeface="Arial"/>
                  <a:ea typeface="Arial"/>
                  <a:cs typeface="Arial"/>
                  <a:sym typeface="Arial"/>
                </a:rPr>
                <a:t>Tín hiệu đầu ra</a:t>
              </a:r>
              <a:endParaRPr sz="1099">
                <a:solidFill>
                  <a:schemeClr val="dk1"/>
                </a:solidFill>
                <a:latin typeface="Arial"/>
                <a:ea typeface="Arial"/>
                <a:cs typeface="Arial"/>
                <a:sym typeface="Arial"/>
              </a:endParaRPr>
            </a:p>
          </p:txBody>
        </p:sp>
        <p:sp>
          <p:nvSpPr>
            <p:cNvPr id="2283" name="Google Shape;2283;p120"/>
            <p:cNvSpPr/>
            <p:nvPr/>
          </p:nvSpPr>
          <p:spPr>
            <a:xfrm>
              <a:off x="7544758" y="4338347"/>
              <a:ext cx="720288" cy="10355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99">
                  <a:solidFill>
                    <a:schemeClr val="dk1"/>
                  </a:solidFill>
                  <a:latin typeface="Arial"/>
                  <a:ea typeface="Arial"/>
                  <a:cs typeface="Arial"/>
                  <a:sym typeface="Arial"/>
                </a:rPr>
                <a:t>Tín hiệu đầu vào</a:t>
              </a:r>
              <a:endParaRPr sz="1099">
                <a:solidFill>
                  <a:schemeClr val="dk1"/>
                </a:solidFill>
                <a:latin typeface="Arial"/>
                <a:ea typeface="Arial"/>
                <a:cs typeface="Arial"/>
                <a:sym typeface="Arial"/>
              </a:endParaRPr>
            </a:p>
          </p:txBody>
        </p:sp>
        <p:sp>
          <p:nvSpPr>
            <p:cNvPr id="2284" name="Google Shape;2284;p120"/>
            <p:cNvSpPr/>
            <p:nvPr/>
          </p:nvSpPr>
          <p:spPr>
            <a:xfrm>
              <a:off x="5656361" y="3347071"/>
              <a:ext cx="473359"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85" name="Google Shape;2285;p120"/>
            <p:cNvSpPr/>
            <p:nvPr/>
          </p:nvSpPr>
          <p:spPr>
            <a:xfrm>
              <a:off x="6032968" y="2584660"/>
              <a:ext cx="39304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86" name="Google Shape;2286;p120"/>
            <p:cNvSpPr/>
            <p:nvPr/>
          </p:nvSpPr>
          <p:spPr>
            <a:xfrm>
              <a:off x="6203837" y="4892484"/>
              <a:ext cx="39304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87" name="Google Shape;2287;p120"/>
            <p:cNvSpPr/>
            <p:nvPr/>
          </p:nvSpPr>
          <p:spPr>
            <a:xfrm>
              <a:off x="7002165" y="4341557"/>
              <a:ext cx="473359"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88" name="Google Shape;2288;p120"/>
            <p:cNvSpPr/>
            <p:nvPr/>
          </p:nvSpPr>
          <p:spPr>
            <a:xfrm>
              <a:off x="5046419" y="4033129"/>
              <a:ext cx="473359"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89" name="Google Shape;2289;p120"/>
            <p:cNvSpPr/>
            <p:nvPr/>
          </p:nvSpPr>
          <p:spPr>
            <a:xfrm>
              <a:off x="6562679" y="4000127"/>
              <a:ext cx="26175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90" name="Google Shape;2290;p120"/>
            <p:cNvSpPr/>
            <p:nvPr/>
          </p:nvSpPr>
          <p:spPr>
            <a:xfrm>
              <a:off x="6802127" y="3839883"/>
              <a:ext cx="26175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91" name="Google Shape;2291;p120"/>
            <p:cNvSpPr/>
            <p:nvPr/>
          </p:nvSpPr>
          <p:spPr>
            <a:xfrm>
              <a:off x="7990815" y="4140497"/>
              <a:ext cx="261758" cy="2024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292" name="Google Shape;2292;p120"/>
          <p:cNvSpPr/>
          <p:nvPr/>
        </p:nvSpPr>
        <p:spPr>
          <a:xfrm>
            <a:off x="580400" y="5581471"/>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Độ phân giải góc càng nhỏ càng tốt </a:t>
            </a:r>
            <a:endParaRPr/>
          </a:p>
        </p:txBody>
      </p:sp>
      <p:sp>
        <p:nvSpPr>
          <p:cNvPr id="2293" name="Google Shape;2293;p120"/>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12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Độ chính xác và độ chụm</a:t>
            </a:r>
            <a:endParaRPr b="1" sz="2401">
              <a:solidFill>
                <a:srgbClr val="0C0C0C"/>
              </a:solidFill>
              <a:latin typeface="Arial"/>
              <a:ea typeface="Arial"/>
              <a:cs typeface="Arial"/>
              <a:sym typeface="Arial"/>
            </a:endParaRPr>
          </a:p>
        </p:txBody>
      </p:sp>
      <p:sp>
        <p:nvSpPr>
          <p:cNvPr id="2300" name="Google Shape;2300;p12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301" name="Google Shape;2301;p121"/>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Độ chính xác</a:t>
            </a:r>
            <a:endParaRPr sz="1401">
              <a:solidFill>
                <a:schemeClr val="dk1"/>
              </a:solidFill>
              <a:latin typeface="Arial"/>
              <a:ea typeface="Arial"/>
              <a:cs typeface="Arial"/>
              <a:sym typeface="Arial"/>
            </a:endParaRPr>
          </a:p>
        </p:txBody>
      </p:sp>
      <p:sp>
        <p:nvSpPr>
          <p:cNvPr id="2302" name="Google Shape;2302;p121"/>
          <p:cNvSpPr/>
          <p:nvPr/>
        </p:nvSpPr>
        <p:spPr>
          <a:xfrm>
            <a:off x="712188" y="2174882"/>
            <a:ext cx="8757284" cy="950338"/>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Phép đo cho biết mức độ mà tín hiệu đầu ra của cảm biến gần với giá đúng. Trên thực tế là không chính xác</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Sai số: Phương pháp để thể hiện độ chính xác</a:t>
            </a:r>
            <a:endParaRPr sz="1299">
              <a:solidFill>
                <a:srgbClr val="262626"/>
              </a:solidFill>
              <a:latin typeface="Arial"/>
              <a:ea typeface="Arial"/>
              <a:cs typeface="Arial"/>
              <a:sym typeface="Arial"/>
            </a:endParaRPr>
          </a:p>
          <a:p>
            <a:pPr indent="-285750" lvl="0" marL="285750"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Phân bổ giá trị cực trị giữa xt và xm được đo bằng cảm biến</a:t>
            </a:r>
            <a:endParaRPr/>
          </a:p>
        </p:txBody>
      </p:sp>
      <p:sp>
        <p:nvSpPr>
          <p:cNvPr id="2303" name="Google Shape;2303;p121"/>
          <p:cNvSpPr/>
          <p:nvPr/>
        </p:nvSpPr>
        <p:spPr>
          <a:xfrm>
            <a:off x="1068796" y="3139987"/>
            <a:ext cx="1284903" cy="33868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04" name="Google Shape;2304;p121"/>
          <p:cNvSpPr/>
          <p:nvPr/>
        </p:nvSpPr>
        <p:spPr>
          <a:xfrm>
            <a:off x="712189" y="3566438"/>
            <a:ext cx="8487381" cy="345300"/>
          </a:xfrm>
          <a:prstGeom prst="rect">
            <a:avLst/>
          </a:prstGeom>
          <a:noFill/>
          <a:ln>
            <a:noFill/>
          </a:ln>
        </p:spPr>
        <p:txBody>
          <a:bodyPr anchorCtr="0" anchor="t" bIns="71975" lIns="0" spcFirstLastPara="1" rIns="143950" wrap="square" tIns="71975">
            <a:spAutoFit/>
          </a:bodyPr>
          <a:lstStyle/>
          <a:p>
            <a:pPr indent="-285749" lvl="1" marL="461945" marR="0" rtl="0" algn="l">
              <a:spcBef>
                <a:spcPts val="0"/>
              </a:spcBef>
              <a:spcAft>
                <a:spcPts val="0"/>
              </a:spcAft>
              <a:buClr>
                <a:srgbClr val="193EB0"/>
              </a:buClr>
              <a:buSzPts val="1400"/>
              <a:buFont typeface="Arial"/>
              <a:buChar char="•"/>
            </a:pPr>
            <a:r>
              <a:rPr b="0" i="0" lang="en-US" sz="1299" u="none" cap="none" strike="noStrike">
                <a:solidFill>
                  <a:srgbClr val="262626"/>
                </a:solidFill>
                <a:latin typeface="Arial"/>
                <a:ea typeface="Arial"/>
                <a:cs typeface="Arial"/>
                <a:sym typeface="Arial"/>
              </a:rPr>
              <a:t>Xác định sai số tương đối (sai số phần trăm)</a:t>
            </a:r>
            <a:endParaRPr/>
          </a:p>
        </p:txBody>
      </p:sp>
      <p:sp>
        <p:nvSpPr>
          <p:cNvPr id="2305" name="Google Shape;2305;p121"/>
          <p:cNvSpPr/>
          <p:nvPr/>
        </p:nvSpPr>
        <p:spPr>
          <a:xfrm>
            <a:off x="1068789" y="3904447"/>
            <a:ext cx="2097434" cy="5556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06" name="Google Shape;2306;p121"/>
          <p:cNvSpPr/>
          <p:nvPr/>
        </p:nvSpPr>
        <p:spPr>
          <a:xfrm>
            <a:off x="712189" y="4595566"/>
            <a:ext cx="8487381" cy="345300"/>
          </a:xfrm>
          <a:prstGeom prst="rect">
            <a:avLst/>
          </a:prstGeom>
          <a:noFill/>
          <a:ln>
            <a:noFill/>
          </a:ln>
        </p:spPr>
        <p:txBody>
          <a:bodyPr anchorCtr="0" anchor="t" bIns="71975" lIns="0" spcFirstLastPara="1" rIns="143950" wrap="square" tIns="71975">
            <a:spAutoFit/>
          </a:bodyPr>
          <a:lstStyle/>
          <a:p>
            <a:pPr indent="-285749" lvl="1" marL="461945" marR="0" rtl="0" algn="l">
              <a:spcBef>
                <a:spcPts val="0"/>
              </a:spcBef>
              <a:spcAft>
                <a:spcPts val="0"/>
              </a:spcAft>
              <a:buClr>
                <a:srgbClr val="193EB0"/>
              </a:buClr>
              <a:buSzPts val="1400"/>
              <a:buFont typeface="Arial"/>
              <a:buChar char="•"/>
            </a:pPr>
            <a:r>
              <a:rPr b="0" i="0" lang="en-US" sz="1299" u="none" cap="none" strike="noStrike">
                <a:solidFill>
                  <a:srgbClr val="262626"/>
                </a:solidFill>
                <a:latin typeface="Arial"/>
                <a:ea typeface="Arial"/>
                <a:cs typeface="Arial"/>
                <a:sym typeface="Arial"/>
              </a:rPr>
              <a:t>Xác định phần trăm FSO (giá trị đầu ra toàn thang) </a:t>
            </a:r>
            <a:endParaRPr/>
          </a:p>
        </p:txBody>
      </p:sp>
      <p:sp>
        <p:nvSpPr>
          <p:cNvPr id="2307" name="Google Shape;2307;p121"/>
          <p:cNvSpPr/>
          <p:nvPr/>
        </p:nvSpPr>
        <p:spPr>
          <a:xfrm>
            <a:off x="1068789" y="4954357"/>
            <a:ext cx="2097434" cy="51411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08" name="Google Shape;2308;p121"/>
          <p:cNvSpPr/>
          <p:nvPr/>
        </p:nvSpPr>
        <p:spPr>
          <a:xfrm>
            <a:off x="712189" y="5614173"/>
            <a:ext cx="8487381" cy="545227"/>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Ví dụ về biểu điện độ chính xác (sai số) của cảm biến</a:t>
            </a:r>
            <a:br>
              <a:rPr lang="en-US" sz="1299">
                <a:solidFill>
                  <a:srgbClr val="262626"/>
                </a:solidFill>
                <a:latin typeface="Arial"/>
                <a:ea typeface="Arial"/>
                <a:cs typeface="Arial"/>
                <a:sym typeface="Arial"/>
              </a:rPr>
            </a:br>
            <a:r>
              <a:rPr lang="en-US" sz="1299">
                <a:solidFill>
                  <a:srgbClr val="262626"/>
                </a:solidFill>
                <a:latin typeface="Arial"/>
                <a:ea typeface="Arial"/>
                <a:cs typeface="Arial"/>
                <a:sym typeface="Arial"/>
              </a:rPr>
              <a:t>Giá trị đầu vào toàn thang của cảm biến áp suất là 100 kPa và giá trị đầu ra toàn thang là 10 Ω, ± 0,5%, ± 500 Pa, ± 0,05 Ω </a:t>
            </a:r>
            <a:endParaRPr/>
          </a:p>
        </p:txBody>
      </p:sp>
      <p:sp>
        <p:nvSpPr>
          <p:cNvPr id="2309" name="Google Shape;2309;p121"/>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12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316" name="Google Shape;2316;p122"/>
          <p:cNvSpPr/>
          <p:nvPr/>
        </p:nvSpPr>
        <p:spPr>
          <a:xfrm>
            <a:off x="580400" y="15208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 Độ chụm</a:t>
            </a:r>
            <a:endParaRPr sz="1401">
              <a:solidFill>
                <a:schemeClr val="dk1"/>
              </a:solidFill>
              <a:latin typeface="Arial"/>
              <a:ea typeface="Arial"/>
              <a:cs typeface="Arial"/>
              <a:sym typeface="Arial"/>
            </a:endParaRPr>
          </a:p>
        </p:txBody>
      </p:sp>
      <p:sp>
        <p:nvSpPr>
          <p:cNvPr id="2317" name="Google Shape;2317;p122"/>
          <p:cNvSpPr/>
          <p:nvPr/>
        </p:nvSpPr>
        <p:spPr>
          <a:xfrm>
            <a:off x="712189" y="1751164"/>
            <a:ext cx="8487381" cy="950338"/>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chemeClr val="dk1"/>
                </a:solidFill>
                <a:latin typeface="Arial"/>
                <a:ea typeface="Arial"/>
                <a:cs typeface="Arial"/>
                <a:sym typeface="Arial"/>
              </a:rPr>
              <a:t>Biểu thị mức độ trùng khớp giữa các giá trị được đo với nhau khi liên tục đo cùng một lượng bằng cùng cách </a:t>
            </a:r>
            <a:endParaRPr/>
          </a:p>
          <a:p>
            <a:pPr indent="-182513" lvl="0" marL="182513" marR="0" rtl="0" algn="l">
              <a:spcBef>
                <a:spcPts val="802"/>
              </a:spcBef>
              <a:spcAft>
                <a:spcPts val="0"/>
              </a:spcAft>
              <a:buClr>
                <a:srgbClr val="193EB0"/>
              </a:buClr>
              <a:buSzPts val="1299"/>
              <a:buFont typeface="Arial"/>
              <a:buChar char="‣"/>
            </a:pPr>
            <a:r>
              <a:rPr lang="en-US" sz="1299">
                <a:solidFill>
                  <a:schemeClr val="dk1"/>
                </a:solidFill>
                <a:latin typeface="Arial"/>
                <a:ea typeface="Arial"/>
                <a:cs typeface="Arial"/>
                <a:sym typeface="Arial"/>
              </a:rPr>
              <a:t>thức, dưới các điều kiện (môi trường, con người) giống nhau và trong thời gian ngắn. </a:t>
            </a:r>
            <a:endParaRPr/>
          </a:p>
          <a:p>
            <a:pPr indent="-182513" lvl="0" marL="182513" marR="0" rtl="0" algn="l">
              <a:spcBef>
                <a:spcPts val="802"/>
              </a:spcBef>
              <a:spcAft>
                <a:spcPts val="0"/>
              </a:spcAft>
              <a:buClr>
                <a:srgbClr val="193EB0"/>
              </a:buClr>
              <a:buSzPts val="1299"/>
              <a:buFont typeface="Arial"/>
              <a:buChar char="‣"/>
            </a:pPr>
            <a:r>
              <a:rPr lang="en-US" sz="1299">
                <a:solidFill>
                  <a:schemeClr val="dk1"/>
                </a:solidFill>
                <a:latin typeface="Arial"/>
                <a:ea typeface="Arial"/>
                <a:cs typeface="Arial"/>
                <a:sym typeface="Arial"/>
              </a:rPr>
              <a:t>The unit mainly uses %/FS (% of Full Scale). That is, '(△/FS) x 100%' is obtained.</a:t>
            </a:r>
            <a:endParaRPr/>
          </a:p>
        </p:txBody>
      </p:sp>
      <p:sp>
        <p:nvSpPr>
          <p:cNvPr id="2318" name="Google Shape;2318;p122"/>
          <p:cNvSpPr/>
          <p:nvPr/>
        </p:nvSpPr>
        <p:spPr>
          <a:xfrm>
            <a:off x="580400" y="2762220"/>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 Độ tái lập</a:t>
            </a:r>
            <a:endParaRPr sz="1401">
              <a:solidFill>
                <a:schemeClr val="dk1"/>
              </a:solidFill>
              <a:latin typeface="Arial"/>
              <a:ea typeface="Arial"/>
              <a:cs typeface="Arial"/>
              <a:sym typeface="Arial"/>
            </a:endParaRPr>
          </a:p>
        </p:txBody>
      </p:sp>
      <p:sp>
        <p:nvSpPr>
          <p:cNvPr id="2319" name="Google Shape;2319;p122"/>
          <p:cNvSpPr/>
          <p:nvPr/>
        </p:nvSpPr>
        <p:spPr>
          <a:xfrm>
            <a:off x="712189" y="2992558"/>
            <a:ext cx="8487381" cy="950338"/>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Biểu thị mức độ trùng khớp giữa các giá trị được đo với nhau khi đo cùng một lượng trong khoảng thời gian dài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bằng cùng cách thức hoặc do người khác hoặc phòng thí nghiệm khác thực hiện.</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Để duy trì độ tái lập, cần kiểm tra, sửa chữa, bảo dưỡng cảm biến định kỳ.</a:t>
            </a:r>
            <a:endParaRPr/>
          </a:p>
        </p:txBody>
      </p:sp>
      <p:sp>
        <p:nvSpPr>
          <p:cNvPr id="2320" name="Google Shape;2320;p122"/>
          <p:cNvSpPr/>
          <p:nvPr/>
        </p:nvSpPr>
        <p:spPr>
          <a:xfrm>
            <a:off x="580400" y="392427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 Độ chụm</a:t>
            </a:r>
            <a:endParaRPr sz="1401">
              <a:solidFill>
                <a:schemeClr val="dk1"/>
              </a:solidFill>
              <a:latin typeface="Arial"/>
              <a:ea typeface="Arial"/>
              <a:cs typeface="Arial"/>
              <a:sym typeface="Arial"/>
            </a:endParaRPr>
          </a:p>
        </p:txBody>
      </p:sp>
      <p:sp>
        <p:nvSpPr>
          <p:cNvPr id="2321" name="Google Shape;2321;p122"/>
          <p:cNvSpPr/>
          <p:nvPr/>
        </p:nvSpPr>
        <p:spPr>
          <a:xfrm>
            <a:off x="712189" y="4154611"/>
            <a:ext cx="8487381" cy="345300"/>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Phép đo độ lặp lại và tái lập của phép đo</a:t>
            </a:r>
            <a:endParaRPr sz="1299">
              <a:solidFill>
                <a:srgbClr val="262626"/>
              </a:solidFill>
              <a:latin typeface="Arial"/>
              <a:ea typeface="Arial"/>
              <a:cs typeface="Arial"/>
              <a:sym typeface="Arial"/>
            </a:endParaRPr>
          </a:p>
        </p:txBody>
      </p:sp>
      <p:sp>
        <p:nvSpPr>
          <p:cNvPr id="2322" name="Google Shape;2322;p122"/>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12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329" name="Google Shape;2329;p123"/>
          <p:cNvSpPr/>
          <p:nvPr/>
        </p:nvSpPr>
        <p:spPr>
          <a:xfrm>
            <a:off x="580400" y="15208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 Sự khác biệt giữa độ chính xác và độ chụm</a:t>
            </a:r>
            <a:endParaRPr sz="1401">
              <a:solidFill>
                <a:schemeClr val="dk1"/>
              </a:solidFill>
              <a:latin typeface="Arial"/>
              <a:ea typeface="Arial"/>
              <a:cs typeface="Arial"/>
              <a:sym typeface="Arial"/>
            </a:endParaRPr>
          </a:p>
        </p:txBody>
      </p:sp>
      <p:grpSp>
        <p:nvGrpSpPr>
          <p:cNvPr id="2330" name="Google Shape;2330;p123"/>
          <p:cNvGrpSpPr/>
          <p:nvPr/>
        </p:nvGrpSpPr>
        <p:grpSpPr>
          <a:xfrm>
            <a:off x="1494972" y="1952635"/>
            <a:ext cx="7353759" cy="4252926"/>
            <a:chOff x="2129700" y="2663912"/>
            <a:chExt cx="6020219" cy="3481697"/>
          </a:xfrm>
        </p:grpSpPr>
        <p:pic>
          <p:nvPicPr>
            <p:cNvPr id="2331" name="Google Shape;2331;p123"/>
            <p:cNvPicPr preferRelativeResize="0"/>
            <p:nvPr/>
          </p:nvPicPr>
          <p:blipFill rotWithShape="1">
            <a:blip r:embed="rId3">
              <a:alphaModFix/>
            </a:blip>
            <a:srcRect b="0" l="0" r="0" t="0"/>
            <a:stretch/>
          </p:blipFill>
          <p:spPr>
            <a:xfrm>
              <a:off x="2197072" y="4727075"/>
              <a:ext cx="2595999" cy="1398478"/>
            </a:xfrm>
            <a:prstGeom prst="rect">
              <a:avLst/>
            </a:prstGeom>
            <a:noFill/>
            <a:ln>
              <a:noFill/>
            </a:ln>
          </p:spPr>
        </p:pic>
        <p:sp>
          <p:nvSpPr>
            <p:cNvPr id="2332" name="Google Shape;2332;p123"/>
            <p:cNvSpPr/>
            <p:nvPr/>
          </p:nvSpPr>
          <p:spPr>
            <a:xfrm>
              <a:off x="3495072" y="5573427"/>
              <a:ext cx="600373" cy="306556"/>
            </a:xfrm>
            <a:prstGeom prst="rect">
              <a:avLst/>
            </a:prstGeom>
            <a:noFill/>
            <a:ln>
              <a:noFill/>
            </a:ln>
          </p:spPr>
          <p:txBody>
            <a:bodyPr anchorCtr="0" anchor="t" bIns="45700" lIns="91425" spcFirstLastPara="1" rIns="91425" wrap="square" tIns="45700">
              <a:spAutoFit/>
            </a:bodyPr>
            <a:lstStyle/>
            <a:p>
              <a:pPr indent="0" lvl="0" marL="0" marR="0" rtl="0" algn="l">
                <a:lnSpc>
                  <a:spcPct val="157030"/>
                </a:lnSpc>
                <a:spcBef>
                  <a:spcPts val="0"/>
                </a:spcBef>
                <a:spcAft>
                  <a:spcPts val="0"/>
                </a:spcAft>
                <a:buNone/>
              </a:pPr>
              <a:r>
                <a:t/>
              </a:r>
              <a:endParaRPr b="1" sz="1401">
                <a:solidFill>
                  <a:srgbClr val="FF0000"/>
                </a:solidFill>
                <a:latin typeface="Arial"/>
                <a:ea typeface="Arial"/>
                <a:cs typeface="Arial"/>
                <a:sym typeface="Arial"/>
              </a:endParaRPr>
            </a:p>
          </p:txBody>
        </p:sp>
        <p:pic>
          <p:nvPicPr>
            <p:cNvPr id="2333" name="Google Shape;2333;p123"/>
            <p:cNvPicPr preferRelativeResize="0"/>
            <p:nvPr/>
          </p:nvPicPr>
          <p:blipFill rotWithShape="1">
            <a:blip r:embed="rId4">
              <a:alphaModFix/>
            </a:blip>
            <a:srcRect b="0" l="0" r="0" t="0"/>
            <a:stretch/>
          </p:blipFill>
          <p:spPr>
            <a:xfrm>
              <a:off x="5192120" y="2971984"/>
              <a:ext cx="2957799" cy="1676521"/>
            </a:xfrm>
            <a:prstGeom prst="rect">
              <a:avLst/>
            </a:prstGeom>
            <a:noFill/>
            <a:ln>
              <a:noFill/>
            </a:ln>
          </p:spPr>
        </p:pic>
        <p:pic>
          <p:nvPicPr>
            <p:cNvPr id="2334" name="Google Shape;2334;p123"/>
            <p:cNvPicPr preferRelativeResize="0"/>
            <p:nvPr/>
          </p:nvPicPr>
          <p:blipFill rotWithShape="1">
            <a:blip r:embed="rId5">
              <a:alphaModFix/>
            </a:blip>
            <a:srcRect b="0" l="0" r="0" t="0"/>
            <a:stretch/>
          </p:blipFill>
          <p:spPr>
            <a:xfrm>
              <a:off x="2137685" y="2984726"/>
              <a:ext cx="2739688" cy="1514268"/>
            </a:xfrm>
            <a:prstGeom prst="rect">
              <a:avLst/>
            </a:prstGeom>
            <a:noFill/>
            <a:ln>
              <a:noFill/>
            </a:ln>
          </p:spPr>
        </p:pic>
        <p:sp>
          <p:nvSpPr>
            <p:cNvPr id="2335" name="Google Shape;2335;p123"/>
            <p:cNvSpPr/>
            <p:nvPr/>
          </p:nvSpPr>
          <p:spPr>
            <a:xfrm>
              <a:off x="3138787" y="2663912"/>
              <a:ext cx="3635000" cy="676342"/>
            </a:xfrm>
            <a:custGeom>
              <a:rect b="b" l="l" r="r" t="t"/>
              <a:pathLst>
                <a:path extrusionOk="0" h="890067" w="4783667">
                  <a:moveTo>
                    <a:pt x="4783667" y="890067"/>
                  </a:moveTo>
                  <a:cubicBezTo>
                    <a:pt x="3912306" y="457561"/>
                    <a:pt x="3040945" y="25056"/>
                    <a:pt x="2243667" y="1067"/>
                  </a:cubicBezTo>
                  <a:cubicBezTo>
                    <a:pt x="1446389" y="-22922"/>
                    <a:pt x="723194" y="361605"/>
                    <a:pt x="0" y="746133"/>
                  </a:cubicBezTo>
                </a:path>
              </a:pathLst>
            </a:cu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336" name="Google Shape;2336;p123"/>
            <p:cNvSpPr/>
            <p:nvPr/>
          </p:nvSpPr>
          <p:spPr>
            <a:xfrm>
              <a:off x="3975159" y="3676145"/>
              <a:ext cx="2193867" cy="506914"/>
            </a:xfrm>
            <a:custGeom>
              <a:rect b="b" l="l" r="r" t="t"/>
              <a:pathLst>
                <a:path extrusionOk="0" h="667100" w="2887133">
                  <a:moveTo>
                    <a:pt x="2887133" y="667100"/>
                  </a:moveTo>
                  <a:cubicBezTo>
                    <a:pt x="2369961" y="384172"/>
                    <a:pt x="1852789" y="101244"/>
                    <a:pt x="1371600" y="23633"/>
                  </a:cubicBezTo>
                  <a:cubicBezTo>
                    <a:pt x="890411" y="-53978"/>
                    <a:pt x="445205" y="73727"/>
                    <a:pt x="0" y="201433"/>
                  </a:cubicBezTo>
                </a:path>
              </a:pathLst>
            </a:custGeom>
            <a:no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337" name="Google Shape;2337;p123"/>
            <p:cNvSpPr/>
            <p:nvPr/>
          </p:nvSpPr>
          <p:spPr>
            <a:xfrm>
              <a:off x="5647393" y="4560314"/>
              <a:ext cx="1161841" cy="2392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FF0000"/>
                  </a:solidFill>
                  <a:latin typeface="Arial"/>
                  <a:ea typeface="Arial"/>
                  <a:cs typeface="Arial"/>
                  <a:sym typeface="Arial"/>
                </a:rPr>
                <a:t>Độ chụm</a:t>
              </a:r>
              <a:endParaRPr sz="1299">
                <a:solidFill>
                  <a:srgbClr val="FF0000"/>
                </a:solidFill>
                <a:latin typeface="Arial"/>
                <a:ea typeface="Arial"/>
                <a:cs typeface="Arial"/>
                <a:sym typeface="Arial"/>
              </a:endParaRPr>
            </a:p>
          </p:txBody>
        </p:sp>
        <p:sp>
          <p:nvSpPr>
            <p:cNvPr id="2338" name="Google Shape;2338;p123"/>
            <p:cNvSpPr txBox="1"/>
            <p:nvPr/>
          </p:nvSpPr>
          <p:spPr>
            <a:xfrm>
              <a:off x="6565173" y="3100331"/>
              <a:ext cx="920714" cy="32734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giá trị đúng</a:t>
              </a:r>
              <a:endParaRPr sz="1299">
                <a:solidFill>
                  <a:schemeClr val="dk1"/>
                </a:solidFill>
                <a:latin typeface="Arial"/>
                <a:ea typeface="Arial"/>
                <a:cs typeface="Arial"/>
                <a:sym typeface="Arial"/>
              </a:endParaRPr>
            </a:p>
            <a:p>
              <a:pPr indent="0" lvl="0" marL="0" marR="0" rtl="0" algn="ctr">
                <a:spcBef>
                  <a:spcPts val="0"/>
                </a:spcBef>
                <a:spcAft>
                  <a:spcPts val="0"/>
                </a:spcAft>
                <a:buNone/>
              </a:pPr>
              <a:r>
                <a:t/>
              </a:r>
              <a:endParaRPr sz="1299">
                <a:solidFill>
                  <a:schemeClr val="dk1"/>
                </a:solidFill>
                <a:latin typeface="Arial"/>
                <a:ea typeface="Arial"/>
                <a:cs typeface="Arial"/>
                <a:sym typeface="Arial"/>
              </a:endParaRPr>
            </a:p>
          </p:txBody>
        </p:sp>
        <p:sp>
          <p:nvSpPr>
            <p:cNvPr id="2339" name="Google Shape;2339;p123"/>
            <p:cNvSpPr txBox="1"/>
            <p:nvPr/>
          </p:nvSpPr>
          <p:spPr>
            <a:xfrm>
              <a:off x="6636401" y="3912763"/>
              <a:ext cx="849486" cy="23926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giá trị đúng</a:t>
              </a:r>
              <a:endParaRPr sz="1299">
                <a:solidFill>
                  <a:schemeClr val="dk1"/>
                </a:solidFill>
                <a:latin typeface="Arial"/>
                <a:ea typeface="Arial"/>
                <a:cs typeface="Arial"/>
                <a:sym typeface="Arial"/>
              </a:endParaRPr>
            </a:p>
          </p:txBody>
        </p:sp>
        <p:sp>
          <p:nvSpPr>
            <p:cNvPr id="2340" name="Google Shape;2340;p123"/>
            <p:cNvSpPr txBox="1"/>
            <p:nvPr/>
          </p:nvSpPr>
          <p:spPr>
            <a:xfrm>
              <a:off x="5928352" y="3657713"/>
              <a:ext cx="2195294" cy="23926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Trung bình các giá trị được đo</a:t>
              </a:r>
              <a:endParaRPr/>
            </a:p>
          </p:txBody>
        </p:sp>
        <p:sp>
          <p:nvSpPr>
            <p:cNvPr id="2341" name="Google Shape;2341;p123"/>
            <p:cNvSpPr txBox="1"/>
            <p:nvPr/>
          </p:nvSpPr>
          <p:spPr>
            <a:xfrm>
              <a:off x="5130667" y="4385234"/>
              <a:ext cx="2195294" cy="23926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Trung bình các giá trị được đo</a:t>
              </a:r>
              <a:endParaRPr/>
            </a:p>
          </p:txBody>
        </p:sp>
        <p:sp>
          <p:nvSpPr>
            <p:cNvPr id="2342" name="Google Shape;2342;p123"/>
            <p:cNvSpPr txBox="1"/>
            <p:nvPr/>
          </p:nvSpPr>
          <p:spPr>
            <a:xfrm>
              <a:off x="3280163" y="4313339"/>
              <a:ext cx="1852671" cy="23926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Repeatable &amp; Reproducible</a:t>
              </a:r>
              <a:endParaRPr sz="1299">
                <a:solidFill>
                  <a:schemeClr val="dk1"/>
                </a:solidFill>
                <a:latin typeface="Arial"/>
                <a:ea typeface="Arial"/>
                <a:cs typeface="Arial"/>
                <a:sym typeface="Arial"/>
              </a:endParaRPr>
            </a:p>
          </p:txBody>
        </p:sp>
        <p:sp>
          <p:nvSpPr>
            <p:cNvPr id="2343" name="Google Shape;2343;p123"/>
            <p:cNvSpPr/>
            <p:nvPr/>
          </p:nvSpPr>
          <p:spPr>
            <a:xfrm>
              <a:off x="6450140" y="2840162"/>
              <a:ext cx="1177576" cy="23926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FF0000"/>
                  </a:solidFill>
                  <a:latin typeface="Arial"/>
                  <a:ea typeface="Arial"/>
                  <a:cs typeface="Arial"/>
                  <a:sym typeface="Arial"/>
                </a:rPr>
                <a:t>Độ chính xác</a:t>
              </a:r>
              <a:endParaRPr sz="1299">
                <a:solidFill>
                  <a:srgbClr val="FF0000"/>
                </a:solidFill>
                <a:latin typeface="Arial"/>
                <a:ea typeface="Arial"/>
                <a:cs typeface="Arial"/>
                <a:sym typeface="Arial"/>
              </a:endParaRPr>
            </a:p>
          </p:txBody>
        </p:sp>
        <p:sp>
          <p:nvSpPr>
            <p:cNvPr id="2344" name="Google Shape;2344;p123"/>
            <p:cNvSpPr txBox="1"/>
            <p:nvPr/>
          </p:nvSpPr>
          <p:spPr>
            <a:xfrm>
              <a:off x="2868380" y="4747237"/>
              <a:ext cx="1023982" cy="1636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Giá trị tham chiếu</a:t>
              </a:r>
              <a:endParaRPr sz="1299">
                <a:solidFill>
                  <a:schemeClr val="dk1"/>
                </a:solidFill>
                <a:latin typeface="Arial"/>
                <a:ea typeface="Arial"/>
                <a:cs typeface="Arial"/>
                <a:sym typeface="Arial"/>
              </a:endParaRPr>
            </a:p>
          </p:txBody>
        </p:sp>
        <p:sp>
          <p:nvSpPr>
            <p:cNvPr id="2345" name="Google Shape;2345;p123"/>
            <p:cNvSpPr txBox="1"/>
            <p:nvPr/>
          </p:nvSpPr>
          <p:spPr>
            <a:xfrm>
              <a:off x="3405199" y="4965430"/>
              <a:ext cx="599294" cy="327343"/>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Độ chính xác</a:t>
              </a:r>
              <a:endParaRPr sz="1299">
                <a:solidFill>
                  <a:schemeClr val="dk1"/>
                </a:solidFill>
                <a:latin typeface="Arial"/>
                <a:ea typeface="Arial"/>
                <a:cs typeface="Arial"/>
                <a:sym typeface="Arial"/>
              </a:endParaRPr>
            </a:p>
          </p:txBody>
        </p:sp>
        <p:sp>
          <p:nvSpPr>
            <p:cNvPr id="2346" name="Google Shape;2346;p123"/>
            <p:cNvSpPr txBox="1"/>
            <p:nvPr/>
          </p:nvSpPr>
          <p:spPr>
            <a:xfrm>
              <a:off x="2129700" y="4996929"/>
              <a:ext cx="666572" cy="32734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99">
                  <a:solidFill>
                    <a:schemeClr val="dk1"/>
                  </a:solidFill>
                  <a:latin typeface="Arial"/>
                  <a:ea typeface="Arial"/>
                  <a:cs typeface="Arial"/>
                  <a:sym typeface="Arial"/>
                </a:rPr>
                <a:t>Mật độ</a:t>
              </a:r>
              <a:endParaRPr sz="1299">
                <a:solidFill>
                  <a:schemeClr val="dk1"/>
                </a:solidFill>
                <a:latin typeface="Arial"/>
                <a:ea typeface="Arial"/>
                <a:cs typeface="Arial"/>
                <a:sym typeface="Arial"/>
              </a:endParaRPr>
            </a:p>
            <a:p>
              <a:pPr indent="0" lvl="0" marL="0" marR="0" rtl="0" algn="l">
                <a:spcBef>
                  <a:spcPts val="0"/>
                </a:spcBef>
                <a:spcAft>
                  <a:spcPts val="0"/>
                </a:spcAft>
                <a:buNone/>
              </a:pPr>
              <a:r>
                <a:rPr lang="en-US" sz="1299">
                  <a:solidFill>
                    <a:schemeClr val="dk1"/>
                  </a:solidFill>
                  <a:latin typeface="Arial"/>
                  <a:ea typeface="Arial"/>
                  <a:cs typeface="Arial"/>
                  <a:sym typeface="Arial"/>
                </a:rPr>
                <a:t>xác xuất</a:t>
              </a:r>
              <a:endParaRPr sz="1299">
                <a:solidFill>
                  <a:schemeClr val="dk1"/>
                </a:solidFill>
                <a:latin typeface="Arial"/>
                <a:ea typeface="Arial"/>
                <a:cs typeface="Arial"/>
                <a:sym typeface="Arial"/>
              </a:endParaRPr>
            </a:p>
          </p:txBody>
        </p:sp>
        <p:sp>
          <p:nvSpPr>
            <p:cNvPr id="2347" name="Google Shape;2347;p123"/>
            <p:cNvSpPr txBox="1"/>
            <p:nvPr/>
          </p:nvSpPr>
          <p:spPr>
            <a:xfrm>
              <a:off x="3707073" y="5981937"/>
              <a:ext cx="666572" cy="1636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Độ chụm</a:t>
              </a:r>
              <a:endParaRPr sz="1299">
                <a:solidFill>
                  <a:schemeClr val="dk1"/>
                </a:solidFill>
                <a:latin typeface="Arial"/>
                <a:ea typeface="Arial"/>
                <a:cs typeface="Arial"/>
                <a:sym typeface="Arial"/>
              </a:endParaRPr>
            </a:p>
          </p:txBody>
        </p:sp>
        <p:sp>
          <p:nvSpPr>
            <p:cNvPr id="2348" name="Google Shape;2348;p123"/>
            <p:cNvSpPr txBox="1"/>
            <p:nvPr/>
          </p:nvSpPr>
          <p:spPr>
            <a:xfrm>
              <a:off x="4432918" y="5900047"/>
              <a:ext cx="392572" cy="1636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Giá trị</a:t>
              </a:r>
              <a:endParaRPr sz="1299">
                <a:solidFill>
                  <a:schemeClr val="dk1"/>
                </a:solidFill>
                <a:latin typeface="Arial"/>
                <a:ea typeface="Arial"/>
                <a:cs typeface="Arial"/>
                <a:sym typeface="Arial"/>
              </a:endParaRPr>
            </a:p>
          </p:txBody>
        </p:sp>
      </p:grpSp>
      <p:sp>
        <p:nvSpPr>
          <p:cNvPr id="2349" name="Google Shape;2349;p123"/>
          <p:cNvSpPr txBox="1"/>
          <p:nvPr/>
        </p:nvSpPr>
        <p:spPr>
          <a:xfrm>
            <a:off x="5402487" y="2795095"/>
            <a:ext cx="192360" cy="19992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(a)</a:t>
            </a:r>
            <a:endParaRPr sz="1299">
              <a:solidFill>
                <a:schemeClr val="dk1"/>
              </a:solidFill>
              <a:latin typeface="Arial"/>
              <a:ea typeface="Arial"/>
              <a:cs typeface="Arial"/>
              <a:sym typeface="Arial"/>
            </a:endParaRPr>
          </a:p>
        </p:txBody>
      </p:sp>
      <p:sp>
        <p:nvSpPr>
          <p:cNvPr id="2350" name="Google Shape;2350;p123"/>
          <p:cNvSpPr txBox="1"/>
          <p:nvPr/>
        </p:nvSpPr>
        <p:spPr>
          <a:xfrm>
            <a:off x="5399282" y="3836095"/>
            <a:ext cx="198772" cy="19992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(b)</a:t>
            </a:r>
            <a:endParaRPr sz="1299">
              <a:solidFill>
                <a:schemeClr val="dk1"/>
              </a:solidFill>
              <a:latin typeface="Arial"/>
              <a:ea typeface="Arial"/>
              <a:cs typeface="Arial"/>
              <a:sym typeface="Arial"/>
            </a:endParaRPr>
          </a:p>
        </p:txBody>
      </p:sp>
      <p:sp>
        <p:nvSpPr>
          <p:cNvPr id="2351" name="Google Shape;2351;p123"/>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pic>
        <p:nvPicPr>
          <p:cNvPr id="2352" name="Google Shape;2352;p123"/>
          <p:cNvPicPr preferRelativeResize="0"/>
          <p:nvPr/>
        </p:nvPicPr>
        <p:blipFill rotWithShape="1">
          <a:blip r:embed="rId6">
            <a:alphaModFix/>
          </a:blip>
          <a:srcRect b="0" l="0" r="0" t="0"/>
          <a:stretch/>
        </p:blipFill>
        <p:spPr>
          <a:xfrm>
            <a:off x="1409476" y="3981714"/>
            <a:ext cx="1719221" cy="365792"/>
          </a:xfrm>
          <a:prstGeom prst="rect">
            <a:avLst/>
          </a:prstGeom>
          <a:noFill/>
          <a:ln>
            <a:noFill/>
          </a:ln>
        </p:spPr>
      </p:pic>
      <p:pic>
        <p:nvPicPr>
          <p:cNvPr id="2353" name="Google Shape;2353;p123"/>
          <p:cNvPicPr preferRelativeResize="0"/>
          <p:nvPr/>
        </p:nvPicPr>
        <p:blipFill rotWithShape="1">
          <a:blip r:embed="rId7">
            <a:alphaModFix/>
          </a:blip>
          <a:srcRect b="0" l="0" r="0" t="0"/>
          <a:stretch/>
        </p:blipFill>
        <p:spPr>
          <a:xfrm>
            <a:off x="3027930" y="3993009"/>
            <a:ext cx="2401253" cy="2922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Model</a:t>
            </a:r>
            <a:endParaRPr/>
          </a:p>
        </p:txBody>
      </p:sp>
      <p:sp>
        <p:nvSpPr>
          <p:cNvPr id="299" name="Google Shape;299;p1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grpSp>
        <p:nvGrpSpPr>
          <p:cNvPr id="300" name="Google Shape;300;p11"/>
          <p:cNvGrpSpPr/>
          <p:nvPr/>
        </p:nvGrpSpPr>
        <p:grpSpPr>
          <a:xfrm>
            <a:off x="401643" y="1952633"/>
            <a:ext cx="4646611" cy="3848100"/>
            <a:chOff x="401638" y="1952626"/>
            <a:chExt cx="4646612" cy="3848100"/>
          </a:xfrm>
        </p:grpSpPr>
        <p:grpSp>
          <p:nvGrpSpPr>
            <p:cNvPr id="301" name="Google Shape;301;p11"/>
            <p:cNvGrpSpPr/>
            <p:nvPr/>
          </p:nvGrpSpPr>
          <p:grpSpPr>
            <a:xfrm>
              <a:off x="487309" y="2098979"/>
              <a:ext cx="4475270" cy="3583563"/>
              <a:chOff x="712182" y="2763161"/>
              <a:chExt cx="4027381" cy="3224916"/>
            </a:xfrm>
          </p:grpSpPr>
          <p:grpSp>
            <p:nvGrpSpPr>
              <p:cNvPr id="302" name="Google Shape;302;p11"/>
              <p:cNvGrpSpPr/>
              <p:nvPr/>
            </p:nvGrpSpPr>
            <p:grpSpPr>
              <a:xfrm>
                <a:off x="712182" y="2763161"/>
                <a:ext cx="4027381" cy="3049148"/>
                <a:chOff x="57579" y="1268760"/>
                <a:chExt cx="5450525" cy="4176464"/>
              </a:xfrm>
            </p:grpSpPr>
            <p:pic>
              <p:nvPicPr>
                <p:cNvPr descr="D:\!_Anna Thesis\raspberry-pi-models.jpg" id="303" name="Google Shape;303;p11"/>
                <p:cNvPicPr preferRelativeResize="0"/>
                <p:nvPr/>
              </p:nvPicPr>
              <p:blipFill rotWithShape="1">
                <a:blip r:embed="rId3">
                  <a:alphaModFix/>
                </a:blip>
                <a:srcRect b="0" l="0" r="0" t="0"/>
                <a:stretch/>
              </p:blipFill>
              <p:spPr>
                <a:xfrm>
                  <a:off x="57579" y="1268760"/>
                  <a:ext cx="5450525" cy="4176464"/>
                </a:xfrm>
                <a:prstGeom prst="rect">
                  <a:avLst/>
                </a:prstGeom>
                <a:noFill/>
                <a:ln>
                  <a:noFill/>
                </a:ln>
              </p:spPr>
            </p:pic>
            <p:sp>
              <p:nvSpPr>
                <p:cNvPr id="304" name="Google Shape;304;p11"/>
                <p:cNvSpPr txBox="1"/>
                <p:nvPr/>
              </p:nvSpPr>
              <p:spPr>
                <a:xfrm>
                  <a:off x="3045430" y="4329968"/>
                  <a:ext cx="316832" cy="3292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36">
                      <a:solidFill>
                        <a:schemeClr val="dk1"/>
                      </a:solidFill>
                      <a:latin typeface="Arial"/>
                      <a:ea typeface="Arial"/>
                      <a:cs typeface="Arial"/>
                      <a:sym typeface="Arial"/>
                    </a:rPr>
                    <a:t>+</a:t>
                  </a:r>
                  <a:endParaRPr/>
                </a:p>
              </p:txBody>
            </p:sp>
          </p:grpSp>
          <p:sp>
            <p:nvSpPr>
              <p:cNvPr id="305" name="Google Shape;305;p11"/>
              <p:cNvSpPr/>
              <p:nvPr/>
            </p:nvSpPr>
            <p:spPr>
              <a:xfrm>
                <a:off x="3706880" y="4997542"/>
                <a:ext cx="1015300" cy="99053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dk1"/>
                  </a:solidFill>
                  <a:latin typeface="Arial"/>
                  <a:ea typeface="Arial"/>
                  <a:cs typeface="Arial"/>
                  <a:sym typeface="Arial"/>
                </a:endParaRPr>
              </a:p>
            </p:txBody>
          </p:sp>
        </p:grpSp>
        <p:sp>
          <p:nvSpPr>
            <p:cNvPr id="306" name="Google Shape;306;p11"/>
            <p:cNvSpPr/>
            <p:nvPr/>
          </p:nvSpPr>
          <p:spPr>
            <a:xfrm>
              <a:off x="401638" y="1952626"/>
              <a:ext cx="4646612" cy="38481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307" name="Google Shape;307;p11"/>
            <p:cNvSpPr/>
            <p:nvPr/>
          </p:nvSpPr>
          <p:spPr>
            <a:xfrm>
              <a:off x="449998" y="2034165"/>
              <a:ext cx="740236"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B Rev 1</a:t>
              </a:r>
              <a:endParaRPr b="1" sz="1099">
                <a:solidFill>
                  <a:srgbClr val="000000"/>
                </a:solidFill>
                <a:latin typeface="Arial"/>
                <a:ea typeface="Arial"/>
                <a:cs typeface="Arial"/>
                <a:sym typeface="Arial"/>
              </a:endParaRPr>
            </a:p>
          </p:txBody>
        </p:sp>
        <p:sp>
          <p:nvSpPr>
            <p:cNvPr id="308" name="Google Shape;308;p11"/>
            <p:cNvSpPr/>
            <p:nvPr/>
          </p:nvSpPr>
          <p:spPr>
            <a:xfrm>
              <a:off x="1672164" y="2034163"/>
              <a:ext cx="964721"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B Rev 1 links</a:t>
              </a:r>
              <a:endParaRPr b="1" sz="1099">
                <a:solidFill>
                  <a:srgbClr val="000000"/>
                </a:solidFill>
                <a:latin typeface="Arial"/>
                <a:ea typeface="Arial"/>
                <a:cs typeface="Arial"/>
                <a:sym typeface="Arial"/>
              </a:endParaRPr>
            </a:p>
          </p:txBody>
        </p:sp>
        <p:sp>
          <p:nvSpPr>
            <p:cNvPr id="309" name="Google Shape;309;p11"/>
            <p:cNvSpPr/>
            <p:nvPr/>
          </p:nvSpPr>
          <p:spPr>
            <a:xfrm>
              <a:off x="2674194" y="2053253"/>
              <a:ext cx="366186"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A</a:t>
              </a:r>
              <a:endParaRPr b="1" sz="1099">
                <a:solidFill>
                  <a:srgbClr val="000000"/>
                </a:solidFill>
                <a:latin typeface="Arial"/>
                <a:ea typeface="Arial"/>
                <a:cs typeface="Arial"/>
                <a:sym typeface="Arial"/>
              </a:endParaRPr>
            </a:p>
          </p:txBody>
        </p:sp>
        <p:sp>
          <p:nvSpPr>
            <p:cNvPr id="310" name="Google Shape;310;p11"/>
            <p:cNvSpPr/>
            <p:nvPr/>
          </p:nvSpPr>
          <p:spPr>
            <a:xfrm>
              <a:off x="3861539" y="2034165"/>
              <a:ext cx="964721"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B Rev 2 </a:t>
              </a:r>
              <a:r>
                <a:rPr b="1" lang="en-US" sz="901">
                  <a:solidFill>
                    <a:srgbClr val="000000"/>
                  </a:solidFill>
                  <a:latin typeface="Arial"/>
                  <a:ea typeface="Arial"/>
                  <a:cs typeface="Arial"/>
                  <a:sym typeface="Arial"/>
                </a:rPr>
                <a:t>(256 MB)</a:t>
              </a:r>
              <a:endParaRPr b="1" sz="1099">
                <a:solidFill>
                  <a:srgbClr val="000000"/>
                </a:solidFill>
                <a:latin typeface="Arial"/>
                <a:ea typeface="Arial"/>
                <a:cs typeface="Arial"/>
                <a:sym typeface="Arial"/>
              </a:endParaRPr>
            </a:p>
          </p:txBody>
        </p:sp>
        <p:sp>
          <p:nvSpPr>
            <p:cNvPr id="311" name="Google Shape;311;p11"/>
            <p:cNvSpPr/>
            <p:nvPr/>
          </p:nvSpPr>
          <p:spPr>
            <a:xfrm>
              <a:off x="3861539" y="2944781"/>
              <a:ext cx="964721"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B Rev 2 </a:t>
              </a:r>
              <a:r>
                <a:rPr b="1" lang="en-US" sz="901">
                  <a:solidFill>
                    <a:srgbClr val="000000"/>
                  </a:solidFill>
                  <a:latin typeface="Arial"/>
                  <a:ea typeface="Arial"/>
                  <a:cs typeface="Arial"/>
                  <a:sym typeface="Arial"/>
                </a:rPr>
                <a:t>(Blue Pi)</a:t>
              </a:r>
              <a:endParaRPr b="1" sz="1099">
                <a:solidFill>
                  <a:srgbClr val="000000"/>
                </a:solidFill>
                <a:latin typeface="Arial"/>
                <a:ea typeface="Arial"/>
                <a:cs typeface="Arial"/>
                <a:sym typeface="Arial"/>
              </a:endParaRPr>
            </a:p>
          </p:txBody>
        </p:sp>
        <p:sp>
          <p:nvSpPr>
            <p:cNvPr id="312" name="Google Shape;312;p11"/>
            <p:cNvSpPr/>
            <p:nvPr/>
          </p:nvSpPr>
          <p:spPr>
            <a:xfrm>
              <a:off x="3861539" y="3769787"/>
              <a:ext cx="621562"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A</a:t>
              </a:r>
              <a:r>
                <a:rPr b="1" baseline="30000" lang="en-US" sz="1099">
                  <a:solidFill>
                    <a:srgbClr val="000000"/>
                  </a:solidFill>
                  <a:latin typeface="Arial"/>
                  <a:ea typeface="Arial"/>
                  <a:cs typeface="Arial"/>
                  <a:sym typeface="Arial"/>
                </a:rPr>
                <a:t>+</a:t>
              </a:r>
              <a:endParaRPr/>
            </a:p>
          </p:txBody>
        </p:sp>
        <p:sp>
          <p:nvSpPr>
            <p:cNvPr id="313" name="Google Shape;313;p11"/>
            <p:cNvSpPr/>
            <p:nvPr/>
          </p:nvSpPr>
          <p:spPr>
            <a:xfrm>
              <a:off x="2801913" y="3777411"/>
              <a:ext cx="751839"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B</a:t>
              </a:r>
              <a:r>
                <a:rPr b="1" baseline="30000" lang="en-US" sz="1099">
                  <a:solidFill>
                    <a:srgbClr val="000000"/>
                  </a:solidFill>
                  <a:latin typeface="Arial"/>
                  <a:ea typeface="Arial"/>
                  <a:cs typeface="Arial"/>
                  <a:sym typeface="Arial"/>
                </a:rPr>
                <a:t>+</a:t>
              </a:r>
              <a:r>
                <a:rPr b="1" lang="en-US" sz="1099">
                  <a:solidFill>
                    <a:srgbClr val="000000"/>
                  </a:solidFill>
                  <a:latin typeface="Arial"/>
                  <a:ea typeface="Arial"/>
                  <a:cs typeface="Arial"/>
                  <a:sym typeface="Arial"/>
                </a:rPr>
                <a:t> </a:t>
              </a:r>
              <a:r>
                <a:rPr b="1" lang="en-US" sz="901">
                  <a:solidFill>
                    <a:srgbClr val="000000"/>
                  </a:solidFill>
                  <a:latin typeface="Arial"/>
                  <a:ea typeface="Arial"/>
                  <a:cs typeface="Arial"/>
                  <a:sym typeface="Arial"/>
                </a:rPr>
                <a:t>(Chinese)</a:t>
              </a:r>
              <a:endParaRPr b="1" baseline="30000" sz="1099">
                <a:solidFill>
                  <a:srgbClr val="000000"/>
                </a:solidFill>
                <a:latin typeface="Arial"/>
                <a:ea typeface="Arial"/>
                <a:cs typeface="Arial"/>
                <a:sym typeface="Arial"/>
              </a:endParaRPr>
            </a:p>
          </p:txBody>
        </p:sp>
        <p:sp>
          <p:nvSpPr>
            <p:cNvPr id="314" name="Google Shape;314;p11"/>
            <p:cNvSpPr/>
            <p:nvPr/>
          </p:nvSpPr>
          <p:spPr>
            <a:xfrm>
              <a:off x="1701188" y="3777408"/>
              <a:ext cx="264769"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B</a:t>
              </a:r>
              <a:r>
                <a:rPr b="1" baseline="30000" lang="en-US" sz="1099">
                  <a:solidFill>
                    <a:srgbClr val="000000"/>
                  </a:solidFill>
                  <a:latin typeface="Arial"/>
                  <a:ea typeface="Arial"/>
                  <a:cs typeface="Arial"/>
                  <a:sym typeface="Arial"/>
                </a:rPr>
                <a:t>+</a:t>
              </a:r>
              <a:r>
                <a:rPr b="1" lang="en-US" sz="1099">
                  <a:solidFill>
                    <a:srgbClr val="000000"/>
                  </a:solidFill>
                  <a:latin typeface="Arial"/>
                  <a:ea typeface="Arial"/>
                  <a:cs typeface="Arial"/>
                  <a:sym typeface="Arial"/>
                </a:rPr>
                <a:t> </a:t>
              </a:r>
              <a:endParaRPr b="1" baseline="30000" sz="1099">
                <a:solidFill>
                  <a:srgbClr val="000000"/>
                </a:solidFill>
                <a:latin typeface="Arial"/>
                <a:ea typeface="Arial"/>
                <a:cs typeface="Arial"/>
                <a:sym typeface="Arial"/>
              </a:endParaRPr>
            </a:p>
          </p:txBody>
        </p:sp>
        <p:sp>
          <p:nvSpPr>
            <p:cNvPr id="315" name="Google Shape;315;p11"/>
            <p:cNvSpPr/>
            <p:nvPr/>
          </p:nvSpPr>
          <p:spPr>
            <a:xfrm>
              <a:off x="2801913" y="2944781"/>
              <a:ext cx="964721"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B Rev 2 </a:t>
              </a:r>
              <a:r>
                <a:rPr b="1" lang="en-US" sz="901">
                  <a:solidFill>
                    <a:srgbClr val="000000"/>
                  </a:solidFill>
                  <a:latin typeface="Arial"/>
                  <a:ea typeface="Arial"/>
                  <a:cs typeface="Arial"/>
                  <a:sym typeface="Arial"/>
                </a:rPr>
                <a:t>(Chinese)</a:t>
              </a:r>
              <a:endParaRPr b="1" sz="1099">
                <a:solidFill>
                  <a:srgbClr val="000000"/>
                </a:solidFill>
                <a:latin typeface="Arial"/>
                <a:ea typeface="Arial"/>
                <a:cs typeface="Arial"/>
                <a:sym typeface="Arial"/>
              </a:endParaRPr>
            </a:p>
          </p:txBody>
        </p:sp>
        <p:sp>
          <p:nvSpPr>
            <p:cNvPr id="316" name="Google Shape;316;p11"/>
            <p:cNvSpPr/>
            <p:nvPr/>
          </p:nvSpPr>
          <p:spPr>
            <a:xfrm>
              <a:off x="1670393" y="2944781"/>
              <a:ext cx="964721"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B Rev 2.1 </a:t>
              </a:r>
              <a:r>
                <a:rPr b="1" lang="en-US" sz="901">
                  <a:solidFill>
                    <a:srgbClr val="000000"/>
                  </a:solidFill>
                  <a:latin typeface="Arial"/>
                  <a:ea typeface="Arial"/>
                  <a:cs typeface="Arial"/>
                  <a:sym typeface="Arial"/>
                </a:rPr>
                <a:t>(UK)</a:t>
              </a:r>
              <a:endParaRPr b="1" sz="1099">
                <a:solidFill>
                  <a:srgbClr val="000000"/>
                </a:solidFill>
                <a:latin typeface="Arial"/>
                <a:ea typeface="Arial"/>
                <a:cs typeface="Arial"/>
                <a:sym typeface="Arial"/>
              </a:endParaRPr>
            </a:p>
          </p:txBody>
        </p:sp>
        <p:sp>
          <p:nvSpPr>
            <p:cNvPr id="317" name="Google Shape;317;p11"/>
            <p:cNvSpPr/>
            <p:nvPr/>
          </p:nvSpPr>
          <p:spPr>
            <a:xfrm>
              <a:off x="538873" y="2944781"/>
              <a:ext cx="964721" cy="169149"/>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99">
                  <a:solidFill>
                    <a:srgbClr val="000000"/>
                  </a:solidFill>
                  <a:latin typeface="Arial"/>
                  <a:ea typeface="Arial"/>
                  <a:cs typeface="Arial"/>
                  <a:sym typeface="Arial"/>
                </a:rPr>
                <a:t>B Rev 2.1 </a:t>
              </a:r>
              <a:r>
                <a:rPr b="1" lang="en-US" sz="901">
                  <a:solidFill>
                    <a:srgbClr val="000000"/>
                  </a:solidFill>
                  <a:latin typeface="Arial"/>
                  <a:ea typeface="Arial"/>
                  <a:cs typeface="Arial"/>
                  <a:sym typeface="Arial"/>
                </a:rPr>
                <a:t>(China)</a:t>
              </a:r>
              <a:endParaRPr b="1" sz="1099">
                <a:solidFill>
                  <a:srgbClr val="000000"/>
                </a:solidFill>
                <a:latin typeface="Arial"/>
                <a:ea typeface="Arial"/>
                <a:cs typeface="Arial"/>
                <a:sym typeface="Arial"/>
              </a:endParaRPr>
            </a:p>
          </p:txBody>
        </p:sp>
        <p:sp>
          <p:nvSpPr>
            <p:cNvPr id="318" name="Google Shape;318;p11"/>
            <p:cNvSpPr/>
            <p:nvPr/>
          </p:nvSpPr>
          <p:spPr>
            <a:xfrm>
              <a:off x="681313" y="3887563"/>
              <a:ext cx="651362" cy="338298"/>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099">
                  <a:solidFill>
                    <a:srgbClr val="000000"/>
                  </a:solidFill>
                  <a:latin typeface="Arial"/>
                  <a:ea typeface="Arial"/>
                  <a:cs typeface="Arial"/>
                  <a:sym typeface="Arial"/>
                </a:rPr>
                <a:t>Compute</a:t>
              </a:r>
              <a:br>
                <a:rPr b="1" lang="en-US" sz="1099">
                  <a:solidFill>
                    <a:srgbClr val="000000"/>
                  </a:solidFill>
                  <a:latin typeface="Arial"/>
                  <a:ea typeface="Arial"/>
                  <a:cs typeface="Arial"/>
                  <a:sym typeface="Arial"/>
                </a:rPr>
              </a:br>
              <a:r>
                <a:rPr b="1" lang="en-US" sz="1099">
                  <a:solidFill>
                    <a:srgbClr val="000000"/>
                  </a:solidFill>
                  <a:latin typeface="Arial"/>
                  <a:ea typeface="Arial"/>
                  <a:cs typeface="Arial"/>
                  <a:sym typeface="Arial"/>
                </a:rPr>
                <a:t>Module</a:t>
              </a:r>
              <a:endParaRPr b="1" sz="1099">
                <a:solidFill>
                  <a:srgbClr val="000000"/>
                </a:solidFill>
                <a:latin typeface="Arial"/>
                <a:ea typeface="Arial"/>
                <a:cs typeface="Arial"/>
                <a:sym typeface="Arial"/>
              </a:endParaRPr>
            </a:p>
          </p:txBody>
        </p:sp>
        <p:sp>
          <p:nvSpPr>
            <p:cNvPr id="319" name="Google Shape;319;p11"/>
            <p:cNvSpPr/>
            <p:nvPr/>
          </p:nvSpPr>
          <p:spPr>
            <a:xfrm>
              <a:off x="558801" y="4602755"/>
              <a:ext cx="370247" cy="169149"/>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099">
                  <a:solidFill>
                    <a:srgbClr val="000000"/>
                  </a:solidFill>
                  <a:latin typeface="Arial"/>
                  <a:ea typeface="Arial"/>
                  <a:cs typeface="Arial"/>
                  <a:sym typeface="Arial"/>
                </a:rPr>
                <a:t>2B</a:t>
              </a:r>
              <a:endParaRPr b="1" sz="1099">
                <a:solidFill>
                  <a:srgbClr val="000000"/>
                </a:solidFill>
                <a:latin typeface="Arial"/>
                <a:ea typeface="Arial"/>
                <a:cs typeface="Arial"/>
                <a:sym typeface="Arial"/>
              </a:endParaRPr>
            </a:p>
          </p:txBody>
        </p:sp>
        <p:sp>
          <p:nvSpPr>
            <p:cNvPr id="320" name="Google Shape;320;p11"/>
            <p:cNvSpPr/>
            <p:nvPr/>
          </p:nvSpPr>
          <p:spPr>
            <a:xfrm>
              <a:off x="1841325" y="4794758"/>
              <a:ext cx="370247" cy="169149"/>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099">
                  <a:solidFill>
                    <a:srgbClr val="000000"/>
                  </a:solidFill>
                  <a:latin typeface="Arial"/>
                  <a:ea typeface="Arial"/>
                  <a:cs typeface="Arial"/>
                  <a:sym typeface="Arial"/>
                </a:rPr>
                <a:t>Zero</a:t>
              </a:r>
              <a:endParaRPr b="1" sz="1099">
                <a:solidFill>
                  <a:srgbClr val="000000"/>
                </a:solidFill>
                <a:latin typeface="Arial"/>
                <a:ea typeface="Arial"/>
                <a:cs typeface="Arial"/>
                <a:sym typeface="Arial"/>
              </a:endParaRPr>
            </a:p>
          </p:txBody>
        </p:sp>
        <p:sp>
          <p:nvSpPr>
            <p:cNvPr id="321" name="Google Shape;321;p11"/>
            <p:cNvSpPr/>
            <p:nvPr/>
          </p:nvSpPr>
          <p:spPr>
            <a:xfrm>
              <a:off x="2807585" y="4603359"/>
              <a:ext cx="297804" cy="169149"/>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099">
                  <a:solidFill>
                    <a:srgbClr val="000000"/>
                  </a:solidFill>
                  <a:latin typeface="Arial"/>
                  <a:ea typeface="Arial"/>
                  <a:cs typeface="Arial"/>
                  <a:sym typeface="Arial"/>
                </a:rPr>
                <a:t>3B</a:t>
              </a:r>
              <a:r>
                <a:rPr b="1" baseline="30000" lang="en-US" sz="1099">
                  <a:solidFill>
                    <a:srgbClr val="000000"/>
                  </a:solidFill>
                  <a:latin typeface="Arial"/>
                  <a:ea typeface="Arial"/>
                  <a:cs typeface="Arial"/>
                  <a:sym typeface="Arial"/>
                </a:rPr>
                <a:t>+</a:t>
              </a:r>
              <a:endParaRPr b="1" baseline="30000" sz="1099">
                <a:solidFill>
                  <a:srgbClr val="000000"/>
                </a:solidFill>
                <a:latin typeface="Arial"/>
                <a:ea typeface="Arial"/>
                <a:cs typeface="Arial"/>
                <a:sym typeface="Arial"/>
              </a:endParaRPr>
            </a:p>
          </p:txBody>
        </p:sp>
      </p:grpSp>
      <p:sp>
        <p:nvSpPr>
          <p:cNvPr id="322" name="Google Shape;322;p11"/>
          <p:cNvSpPr/>
          <p:nvPr/>
        </p:nvSpPr>
        <p:spPr>
          <a:xfrm>
            <a:off x="5227271" y="1944543"/>
            <a:ext cx="3972300"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Raspberry Pi 4 B</a:t>
            </a:r>
            <a:endParaRPr/>
          </a:p>
        </p:txBody>
      </p:sp>
      <p:sp>
        <p:nvSpPr>
          <p:cNvPr id="323" name="Google Shape;323;p11"/>
          <p:cNvSpPr/>
          <p:nvPr/>
        </p:nvSpPr>
        <p:spPr>
          <a:xfrm>
            <a:off x="5340198" y="2174472"/>
            <a:ext cx="4127809" cy="4154164"/>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00"/>
              <a:buFont typeface="Arial"/>
              <a:buChar char="‣"/>
            </a:pPr>
            <a:r>
              <a:rPr lang="en-US" sz="1200">
                <a:solidFill>
                  <a:srgbClr val="262626"/>
                </a:solidFill>
                <a:latin typeface="Arial"/>
                <a:ea typeface="Arial"/>
                <a:cs typeface="Arial"/>
                <a:sym typeface="Arial"/>
              </a:rPr>
              <a:t>Broadcom BCM2711, Quad core Cortex-A72 (ARM v8) 64-bit SoC @ 1.5GHz</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2GB, 4GB or 8GB LPDDR4-3200 SDRAM </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2.4 GHz and 5.0 GHz IEEE 802.11ac wireless, Bluetooth 5.0, BLE</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Gigabit Ethernet</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2 USB 3.0 ports; 2 USB 2.0 ports.</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Raspberry Pi standard 40 pin GPIO header</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2 × micro-HDMI ports (up to 4kp60 supported)</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2-lane MIPI DSI display port/2-lane MIPI CSI camera port</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4-pole stereo audio and composite video port</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H.265 (4kp60 decode), H264 (1080p60 decode, 1080p30 encode), OpenGL ES 3.1, Vulkan 1.0</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Micro-SD card slot for loading operating system and data storage</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5V DC via USB-C connector (minimum 3A)</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5V DC via GPIO header (minimum 3A)</a:t>
            </a:r>
            <a:endParaRPr/>
          </a:p>
          <a:p>
            <a:pPr indent="-182548" lvl="0" marL="182548" marR="0" rtl="0" algn="l">
              <a:spcBef>
                <a:spcPts val="300"/>
              </a:spcBef>
              <a:spcAft>
                <a:spcPts val="0"/>
              </a:spcAft>
              <a:buClr>
                <a:srgbClr val="193EB0"/>
              </a:buClr>
              <a:buSzPts val="1200"/>
              <a:buFont typeface="Arial"/>
              <a:buChar char="‣"/>
            </a:pPr>
            <a:r>
              <a:rPr lang="en-US" sz="1200">
                <a:solidFill>
                  <a:srgbClr val="262626"/>
                </a:solidFill>
                <a:latin typeface="Arial"/>
                <a:ea typeface="Arial"/>
                <a:cs typeface="Arial"/>
                <a:sym typeface="Arial"/>
              </a:rPr>
              <a:t>Power over Ethernet (PoE) enabled (requires separate PoE HAT)</a:t>
            </a:r>
            <a:endParaRPr/>
          </a:p>
        </p:txBody>
      </p:sp>
      <p:pic>
        <p:nvPicPr>
          <p:cNvPr descr="Raspberry Pi 라즈베리 파이 4 모델 B (4GB) : 다나와 가격비교" id="324" name="Google Shape;324;p11"/>
          <p:cNvPicPr preferRelativeResize="0"/>
          <p:nvPr/>
        </p:nvPicPr>
        <p:blipFill rotWithShape="1">
          <a:blip r:embed="rId4">
            <a:alphaModFix/>
          </a:blip>
          <a:srcRect b="22887" l="5534" r="8300" t="17631"/>
          <a:stretch/>
        </p:blipFill>
        <p:spPr>
          <a:xfrm>
            <a:off x="3910362" y="4835806"/>
            <a:ext cx="896588" cy="618936"/>
          </a:xfrm>
          <a:prstGeom prst="rect">
            <a:avLst/>
          </a:prstGeom>
          <a:noFill/>
          <a:ln>
            <a:noFill/>
          </a:ln>
        </p:spPr>
      </p:pic>
      <p:sp>
        <p:nvSpPr>
          <p:cNvPr id="325" name="Google Shape;325;p11"/>
          <p:cNvSpPr/>
          <p:nvPr/>
        </p:nvSpPr>
        <p:spPr>
          <a:xfrm>
            <a:off x="4023426" y="4676272"/>
            <a:ext cx="297804" cy="169149"/>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099">
                <a:solidFill>
                  <a:srgbClr val="000000"/>
                </a:solidFill>
                <a:latin typeface="Arial"/>
                <a:ea typeface="Arial"/>
                <a:cs typeface="Arial"/>
                <a:sym typeface="Arial"/>
              </a:rPr>
              <a:t>4B</a:t>
            </a:r>
            <a:endParaRPr b="1" baseline="30000" sz="1099">
              <a:solidFill>
                <a:srgbClr val="000000"/>
              </a:solidFill>
              <a:latin typeface="Arial"/>
              <a:ea typeface="Arial"/>
              <a:cs typeface="Arial"/>
              <a:sym typeface="Arial"/>
            </a:endParaRPr>
          </a:p>
        </p:txBody>
      </p:sp>
      <p:sp>
        <p:nvSpPr>
          <p:cNvPr id="326" name="Google Shape;326;p11"/>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12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360" name="Google Shape;2360;p124"/>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Hiệu chỉnh</a:t>
            </a:r>
            <a:endParaRPr b="1" sz="2401">
              <a:solidFill>
                <a:srgbClr val="0C0C0C"/>
              </a:solidFill>
              <a:latin typeface="Arial"/>
              <a:ea typeface="Arial"/>
              <a:cs typeface="Arial"/>
              <a:sym typeface="Arial"/>
            </a:endParaRPr>
          </a:p>
        </p:txBody>
      </p:sp>
      <p:sp>
        <p:nvSpPr>
          <p:cNvPr id="2361" name="Google Shape;2361;p124"/>
          <p:cNvSpPr/>
          <p:nvPr/>
        </p:nvSpPr>
        <p:spPr>
          <a:xfrm>
            <a:off x="4297680" y="2001440"/>
            <a:ext cx="5157310" cy="1549911"/>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Quá trình đo giá trị đầu ra bằng cách cho phép gửi giá trị đã biết cho cảm biến</a:t>
            </a:r>
            <a:endParaRPr sz="1401">
              <a:solidFill>
                <a:schemeClr val="dk1"/>
              </a:solidFill>
              <a:latin typeface="Arial"/>
              <a:ea typeface="Arial"/>
              <a:cs typeface="Arial"/>
              <a:sym typeface="Arial"/>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Giá trị đã biết sử dụng trong hiệu chỉnh được gọi là “tiêu chuẩn” </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Sự phụ thuộc giữa giá trị đầu vào và giá trị đầu ra được hình thành thông qua hiệu chỉnh. Đường cong thu được tại đó được gọi là </a:t>
            </a:r>
            <a:r>
              <a:rPr lang="en-US" sz="1401">
                <a:solidFill>
                  <a:srgbClr val="FF0000"/>
                </a:solidFill>
                <a:latin typeface="Arial"/>
                <a:ea typeface="Arial"/>
                <a:cs typeface="Arial"/>
                <a:sym typeface="Arial"/>
              </a:rPr>
              <a:t>đường cong hiệu chỉnh.</a:t>
            </a:r>
            <a:endParaRPr/>
          </a:p>
        </p:txBody>
      </p:sp>
      <p:grpSp>
        <p:nvGrpSpPr>
          <p:cNvPr id="2362" name="Google Shape;2362;p124"/>
          <p:cNvGrpSpPr/>
          <p:nvPr/>
        </p:nvGrpSpPr>
        <p:grpSpPr>
          <a:xfrm>
            <a:off x="514997" y="1919249"/>
            <a:ext cx="3645524" cy="2542042"/>
            <a:chOff x="5245114" y="2241560"/>
            <a:chExt cx="3954463" cy="2757467"/>
          </a:xfrm>
        </p:grpSpPr>
        <p:sp>
          <p:nvSpPr>
            <p:cNvPr id="2363" name="Google Shape;2363;p124"/>
            <p:cNvSpPr/>
            <p:nvPr/>
          </p:nvSpPr>
          <p:spPr>
            <a:xfrm>
              <a:off x="5245114" y="2241560"/>
              <a:ext cx="3954463" cy="251142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nvGrpSpPr>
            <p:cNvPr id="2364" name="Google Shape;2364;p124"/>
            <p:cNvGrpSpPr/>
            <p:nvPr/>
          </p:nvGrpSpPr>
          <p:grpSpPr>
            <a:xfrm>
              <a:off x="5254630" y="2323751"/>
              <a:ext cx="3815835" cy="2675276"/>
              <a:chOff x="5594410" y="2404903"/>
              <a:chExt cx="3541351" cy="2482838"/>
            </a:xfrm>
          </p:grpSpPr>
          <p:pic>
            <p:nvPicPr>
              <p:cNvPr id="2365" name="Google Shape;2365;p124"/>
              <p:cNvPicPr preferRelativeResize="0"/>
              <p:nvPr/>
            </p:nvPicPr>
            <p:blipFill rotWithShape="1">
              <a:blip r:embed="rId3">
                <a:alphaModFix/>
              </a:blip>
              <a:srcRect b="5796" l="5886" r="5869" t="5576"/>
              <a:stretch/>
            </p:blipFill>
            <p:spPr>
              <a:xfrm>
                <a:off x="6053011" y="2434900"/>
                <a:ext cx="3082749" cy="2187686"/>
              </a:xfrm>
              <a:prstGeom prst="rect">
                <a:avLst/>
              </a:prstGeom>
              <a:noFill/>
              <a:ln>
                <a:noFill/>
              </a:ln>
            </p:spPr>
          </p:pic>
          <p:sp>
            <p:nvSpPr>
              <p:cNvPr id="2366" name="Google Shape;2366;p124"/>
              <p:cNvSpPr txBox="1"/>
              <p:nvPr/>
            </p:nvSpPr>
            <p:spPr>
              <a:xfrm>
                <a:off x="7259502" y="4361007"/>
                <a:ext cx="902054" cy="52673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Tín hiệu đầu vào</a:t>
                </a:r>
                <a:endParaRPr sz="1400">
                  <a:solidFill>
                    <a:schemeClr val="dk1"/>
                  </a:solidFill>
                  <a:latin typeface="Arial"/>
                  <a:ea typeface="Arial"/>
                  <a:cs typeface="Arial"/>
                  <a:sym typeface="Arial"/>
                </a:endParaRPr>
              </a:p>
            </p:txBody>
          </p:sp>
          <p:grpSp>
            <p:nvGrpSpPr>
              <p:cNvPr id="2367" name="Google Shape;2367;p124"/>
              <p:cNvGrpSpPr/>
              <p:nvPr/>
            </p:nvGrpSpPr>
            <p:grpSpPr>
              <a:xfrm>
                <a:off x="5594410" y="2404903"/>
                <a:ext cx="3541351" cy="2037607"/>
                <a:chOff x="5594410" y="2404903"/>
                <a:chExt cx="3541351" cy="2037607"/>
              </a:xfrm>
            </p:grpSpPr>
            <p:sp>
              <p:nvSpPr>
                <p:cNvPr id="2368" name="Google Shape;2368;p124"/>
                <p:cNvSpPr txBox="1"/>
                <p:nvPr/>
              </p:nvSpPr>
              <p:spPr>
                <a:xfrm>
                  <a:off x="5594410" y="3245566"/>
                  <a:ext cx="775903" cy="7436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Tín hiệu đầu ra</a:t>
                  </a:r>
                  <a:endParaRPr sz="1400">
                    <a:solidFill>
                      <a:schemeClr val="dk1"/>
                    </a:solidFill>
                    <a:latin typeface="Arial"/>
                    <a:ea typeface="Arial"/>
                    <a:cs typeface="Arial"/>
                    <a:sym typeface="Arial"/>
                  </a:endParaRPr>
                </a:p>
              </p:txBody>
            </p:sp>
            <p:sp>
              <p:nvSpPr>
                <p:cNvPr id="2369" name="Google Shape;2369;p124"/>
                <p:cNvSpPr/>
                <p:nvPr/>
              </p:nvSpPr>
              <p:spPr>
                <a:xfrm>
                  <a:off x="6126479" y="2917327"/>
                  <a:ext cx="225159" cy="38260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sz="1050">
                    <a:solidFill>
                      <a:schemeClr val="dk1"/>
                    </a:solidFill>
                    <a:latin typeface="Arial"/>
                    <a:ea typeface="Arial"/>
                    <a:cs typeface="Arial"/>
                    <a:sym typeface="Arial"/>
                  </a:endParaRPr>
                </a:p>
              </p:txBody>
            </p:sp>
            <p:sp>
              <p:nvSpPr>
                <p:cNvPr id="2370" name="Google Shape;2370;p124"/>
                <p:cNvSpPr txBox="1"/>
                <p:nvPr/>
              </p:nvSpPr>
              <p:spPr>
                <a:xfrm>
                  <a:off x="6079547" y="2404903"/>
                  <a:ext cx="293659" cy="2427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71" name="Google Shape;2371;p124"/>
                <p:cNvSpPr txBox="1"/>
                <p:nvPr/>
              </p:nvSpPr>
              <p:spPr>
                <a:xfrm>
                  <a:off x="8842102" y="4199718"/>
                  <a:ext cx="293659" cy="2427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sp>
        <p:nvSpPr>
          <p:cNvPr id="2372" name="Google Shape;2372;p124"/>
          <p:cNvSpPr/>
          <p:nvPr/>
        </p:nvSpPr>
        <p:spPr>
          <a:xfrm>
            <a:off x="580400" y="4424011"/>
            <a:ext cx="8619172" cy="1206099"/>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Để hiệu chỉnh hàm truyền phi tuyến, trước tiên hãy chia đường cong hiệu chỉnh thành nhiều đoạn nhỏ. Coi mỗi đoạn đó là một đường thẳng và tính hằng số a, b. Cuối cùng, biểu diễn đường cong hiệu chỉnh dưới  dạng một nhóm gồm nhiều đường thẳng.</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Do cần nhiều thời gian để hiệu chỉnh cảm biến nên điều quan trọng là phải giảm thiểu số điểm cần hiệu chỉnh nhiều nhất có thể để cắt bớt chi phí sản xuất.</a:t>
            </a:r>
            <a:endParaRPr/>
          </a:p>
        </p:txBody>
      </p:sp>
      <p:sp>
        <p:nvSpPr>
          <p:cNvPr id="2373" name="Google Shape;2373;p124"/>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grpSp>
        <p:nvGrpSpPr>
          <p:cNvPr id="2379" name="Google Shape;2379;p125"/>
          <p:cNvGrpSpPr/>
          <p:nvPr/>
        </p:nvGrpSpPr>
        <p:grpSpPr>
          <a:xfrm>
            <a:off x="580392" y="2934973"/>
            <a:ext cx="4661268" cy="3177067"/>
            <a:chOff x="4800067" y="3065722"/>
            <a:chExt cx="4661266" cy="3177068"/>
          </a:xfrm>
        </p:grpSpPr>
        <p:pic>
          <p:nvPicPr>
            <p:cNvPr id="2380" name="Google Shape;2380;p125"/>
            <p:cNvPicPr preferRelativeResize="0"/>
            <p:nvPr/>
          </p:nvPicPr>
          <p:blipFill rotWithShape="1">
            <a:blip r:embed="rId3">
              <a:alphaModFix/>
            </a:blip>
            <a:srcRect b="0" l="0" r="0" t="0"/>
            <a:stretch/>
          </p:blipFill>
          <p:spPr>
            <a:xfrm>
              <a:off x="4800067" y="3068556"/>
              <a:ext cx="4661266" cy="3102010"/>
            </a:xfrm>
            <a:prstGeom prst="rect">
              <a:avLst/>
            </a:prstGeom>
            <a:noFill/>
            <a:ln>
              <a:noFill/>
            </a:ln>
          </p:spPr>
        </p:pic>
        <p:sp>
          <p:nvSpPr>
            <p:cNvPr id="2381" name="Google Shape;2381;p125"/>
            <p:cNvSpPr txBox="1"/>
            <p:nvPr/>
          </p:nvSpPr>
          <p:spPr>
            <a:xfrm>
              <a:off x="4888238" y="3860043"/>
              <a:ext cx="719851"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Đầu ra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định mức</a:t>
              </a:r>
              <a:endParaRPr sz="1200">
                <a:solidFill>
                  <a:schemeClr val="dk1"/>
                </a:solidFill>
                <a:latin typeface="Arial"/>
                <a:ea typeface="Arial"/>
                <a:cs typeface="Arial"/>
                <a:sym typeface="Arial"/>
              </a:endParaRPr>
            </a:p>
          </p:txBody>
        </p:sp>
        <p:sp>
          <p:nvSpPr>
            <p:cNvPr id="2382" name="Google Shape;2382;p125"/>
            <p:cNvSpPr txBox="1"/>
            <p:nvPr/>
          </p:nvSpPr>
          <p:spPr>
            <a:xfrm>
              <a:off x="6019108" y="3725550"/>
              <a:ext cx="1111592"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Đường cong thực</a:t>
              </a:r>
              <a:endParaRPr/>
            </a:p>
          </p:txBody>
        </p:sp>
        <p:sp>
          <p:nvSpPr>
            <p:cNvPr id="2383" name="Google Shape;2383;p125"/>
            <p:cNvSpPr txBox="1"/>
            <p:nvPr/>
          </p:nvSpPr>
          <p:spPr>
            <a:xfrm>
              <a:off x="7887784" y="4269754"/>
              <a:ext cx="1128199"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Đường cong lý tưởng</a:t>
              </a:r>
              <a:endParaRPr/>
            </a:p>
          </p:txBody>
        </p:sp>
        <p:sp>
          <p:nvSpPr>
            <p:cNvPr id="2384" name="Google Shape;2384;p125"/>
            <p:cNvSpPr txBox="1"/>
            <p:nvPr/>
          </p:nvSpPr>
          <p:spPr>
            <a:xfrm>
              <a:off x="7247472" y="5781125"/>
              <a:ext cx="1111592"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Đầu vào định mức</a:t>
              </a:r>
              <a:endParaRPr sz="1200">
                <a:solidFill>
                  <a:schemeClr val="dk1"/>
                </a:solidFill>
                <a:latin typeface="Arial"/>
                <a:ea typeface="Arial"/>
                <a:cs typeface="Arial"/>
                <a:sym typeface="Arial"/>
              </a:endParaRPr>
            </a:p>
          </p:txBody>
        </p:sp>
        <p:sp>
          <p:nvSpPr>
            <p:cNvPr id="2385" name="Google Shape;2385;p125"/>
            <p:cNvSpPr txBox="1"/>
            <p:nvPr/>
          </p:nvSpPr>
          <p:spPr>
            <a:xfrm>
              <a:off x="6681838" y="4960429"/>
              <a:ext cx="1072274" cy="369332"/>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Phân bổ đầu ra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lớn nhất</a:t>
              </a:r>
              <a:endParaRPr sz="1200">
                <a:solidFill>
                  <a:schemeClr val="dk1"/>
                </a:solidFill>
                <a:latin typeface="Arial"/>
                <a:ea typeface="Arial"/>
                <a:cs typeface="Arial"/>
                <a:sym typeface="Arial"/>
              </a:endParaRPr>
            </a:p>
          </p:txBody>
        </p:sp>
        <p:sp>
          <p:nvSpPr>
            <p:cNvPr id="2386" name="Google Shape;2386;p125"/>
            <p:cNvSpPr txBox="1"/>
            <p:nvPr/>
          </p:nvSpPr>
          <p:spPr>
            <a:xfrm>
              <a:off x="6219416" y="5328960"/>
              <a:ext cx="1425818" cy="369332"/>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Phân bổ đầu vào lớn nhất</a:t>
              </a:r>
              <a:endParaRPr sz="1200">
                <a:solidFill>
                  <a:schemeClr val="dk1"/>
                </a:solidFill>
                <a:latin typeface="Arial"/>
                <a:ea typeface="Arial"/>
                <a:cs typeface="Arial"/>
                <a:sym typeface="Arial"/>
              </a:endParaRPr>
            </a:p>
          </p:txBody>
        </p:sp>
        <p:sp>
          <p:nvSpPr>
            <p:cNvPr id="2387" name="Google Shape;2387;p125"/>
            <p:cNvSpPr txBox="1"/>
            <p:nvPr/>
          </p:nvSpPr>
          <p:spPr>
            <a:xfrm>
              <a:off x="5395744" y="3065722"/>
              <a:ext cx="23139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88" name="Google Shape;2388;p125"/>
            <p:cNvSpPr txBox="1"/>
            <p:nvPr/>
          </p:nvSpPr>
          <p:spPr>
            <a:xfrm>
              <a:off x="8885545" y="5609449"/>
              <a:ext cx="23139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389" name="Google Shape;2389;p12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390" name="Google Shape;2390;p125"/>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Độ tuyến tính</a:t>
            </a:r>
            <a:endParaRPr b="1" sz="2401">
              <a:solidFill>
                <a:srgbClr val="0C0C0C"/>
              </a:solidFill>
              <a:latin typeface="Arial"/>
              <a:ea typeface="Arial"/>
              <a:cs typeface="Arial"/>
              <a:sym typeface="Arial"/>
            </a:endParaRPr>
          </a:p>
        </p:txBody>
      </p:sp>
      <p:sp>
        <p:nvSpPr>
          <p:cNvPr id="2391" name="Google Shape;2391;p125"/>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Định nghĩa</a:t>
            </a:r>
            <a:endParaRPr sz="1401">
              <a:solidFill>
                <a:schemeClr val="dk1"/>
              </a:solidFill>
              <a:latin typeface="Arial"/>
              <a:ea typeface="Arial"/>
              <a:cs typeface="Arial"/>
              <a:sym typeface="Arial"/>
            </a:endParaRPr>
          </a:p>
        </p:txBody>
      </p:sp>
      <p:sp>
        <p:nvSpPr>
          <p:cNvPr id="2392" name="Google Shape;2392;p125"/>
          <p:cNvSpPr/>
          <p:nvPr/>
        </p:nvSpPr>
        <p:spPr>
          <a:xfrm>
            <a:off x="712189" y="2174884"/>
            <a:ext cx="8487381" cy="345300"/>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Độ sai lệch của đường đặc trưng của cảm biến so với sự phụ thuộc đường thẳng lý tưởng</a:t>
            </a:r>
            <a:endParaRPr/>
          </a:p>
        </p:txBody>
      </p:sp>
      <p:sp>
        <p:nvSpPr>
          <p:cNvPr id="2393" name="Google Shape;2393;p125"/>
          <p:cNvSpPr/>
          <p:nvPr/>
        </p:nvSpPr>
        <p:spPr>
          <a:xfrm>
            <a:off x="580400" y="257465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 Biểu diễn độ tuyến tính</a:t>
            </a:r>
            <a:endParaRPr sz="1401">
              <a:solidFill>
                <a:schemeClr val="dk1"/>
              </a:solidFill>
              <a:latin typeface="Arial"/>
              <a:ea typeface="Arial"/>
              <a:cs typeface="Arial"/>
              <a:sym typeface="Arial"/>
            </a:endParaRPr>
          </a:p>
        </p:txBody>
      </p:sp>
      <p:sp>
        <p:nvSpPr>
          <p:cNvPr id="2394" name="Google Shape;2394;p125"/>
          <p:cNvSpPr/>
          <p:nvPr/>
        </p:nvSpPr>
        <p:spPr>
          <a:xfrm>
            <a:off x="5090161" y="2851153"/>
            <a:ext cx="4410550" cy="1453424"/>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Độ tuyến tính thường được biểu thị bằng tính phi tuyến</a:t>
            </a:r>
            <a:endParaRPr/>
          </a:p>
          <a:p>
            <a:pPr indent="-179375" lvl="1" marL="355571" marR="0" rtl="0" algn="l">
              <a:spcBef>
                <a:spcPts val="802"/>
              </a:spcBef>
              <a:spcAft>
                <a:spcPts val="0"/>
              </a:spcAft>
              <a:buClr>
                <a:srgbClr val="193EB0"/>
              </a:buClr>
              <a:buSzPts val="1400"/>
              <a:buFont typeface="Arial"/>
              <a:buChar char="•"/>
            </a:pPr>
            <a:r>
              <a:rPr b="0" i="0" lang="en-US" sz="1300" u="none" cap="none" strike="noStrike">
                <a:solidFill>
                  <a:srgbClr val="262626"/>
                </a:solidFill>
                <a:latin typeface="Arial"/>
                <a:ea typeface="Arial"/>
                <a:cs typeface="Arial"/>
                <a:sym typeface="Arial"/>
              </a:rPr>
              <a:t>Độ tuyến tính = Phân bổ đầu ra lớn nhất/đầu ra định mức x 100%</a:t>
            </a:r>
            <a:endParaRPr/>
          </a:p>
          <a:p>
            <a:pPr indent="-179375" lvl="1" marL="355571" marR="0" rtl="0" algn="l">
              <a:spcBef>
                <a:spcPts val="802"/>
              </a:spcBef>
              <a:spcAft>
                <a:spcPts val="0"/>
              </a:spcAft>
              <a:buClr>
                <a:srgbClr val="193EB0"/>
              </a:buClr>
              <a:buSzPts val="1400"/>
              <a:buFont typeface="Arial"/>
              <a:buChar char="•"/>
            </a:pPr>
            <a:r>
              <a:rPr b="0" i="0" lang="en-US" sz="1300" u="none" cap="none" strike="noStrike">
                <a:solidFill>
                  <a:srgbClr val="262626"/>
                </a:solidFill>
                <a:latin typeface="Arial"/>
                <a:ea typeface="Arial"/>
                <a:cs typeface="Arial"/>
                <a:sym typeface="Arial"/>
              </a:rPr>
              <a:t>Độ tuyến tính = Phân bổ đầu vào lớn </a:t>
            </a:r>
            <a:endParaRPr/>
          </a:p>
          <a:p>
            <a:pPr indent="-179375" lvl="1" marL="355571" marR="0" rtl="0" algn="l">
              <a:spcBef>
                <a:spcPts val="802"/>
              </a:spcBef>
              <a:spcAft>
                <a:spcPts val="0"/>
              </a:spcAft>
              <a:buClr>
                <a:srgbClr val="193EB0"/>
              </a:buClr>
              <a:buSzPts val="1400"/>
              <a:buFont typeface="Arial"/>
              <a:buChar char="•"/>
            </a:pPr>
            <a:r>
              <a:rPr b="0" i="0" lang="en-US" sz="1300" u="none" cap="none" strike="noStrike">
                <a:solidFill>
                  <a:srgbClr val="262626"/>
                </a:solidFill>
                <a:latin typeface="Arial"/>
                <a:ea typeface="Arial"/>
                <a:cs typeface="Arial"/>
                <a:sym typeface="Arial"/>
              </a:rPr>
              <a:t>nhất/đầu vào định mức x 100%</a:t>
            </a:r>
            <a:endParaRPr/>
          </a:p>
        </p:txBody>
      </p:sp>
      <p:sp>
        <p:nvSpPr>
          <p:cNvPr id="2395" name="Google Shape;2395;p125"/>
          <p:cNvSpPr/>
          <p:nvPr/>
        </p:nvSpPr>
        <p:spPr>
          <a:xfrm>
            <a:off x="554481" y="2879657"/>
            <a:ext cx="4396940" cy="311450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2396" name="Google Shape;2396;p125"/>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12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403" name="Google Shape;2403;p126"/>
          <p:cNvSpPr/>
          <p:nvPr/>
        </p:nvSpPr>
        <p:spPr>
          <a:xfrm>
            <a:off x="580400" y="15208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rgbClr val="0033FF"/>
              </a:buClr>
              <a:buSzPts val="1681"/>
              <a:buFont typeface="Arial"/>
              <a:buChar char="•"/>
            </a:pPr>
            <a:r>
              <a:rPr b="1" lang="en-US" sz="1401">
                <a:solidFill>
                  <a:srgbClr val="0033FF"/>
                </a:solidFill>
                <a:latin typeface="Arial"/>
                <a:ea typeface="Arial"/>
                <a:cs typeface="Arial"/>
                <a:sym typeface="Arial"/>
              </a:rPr>
              <a:t> Tuyến tính hóa các đặc điểm của cảm biến</a:t>
            </a:r>
            <a:endParaRPr b="1" sz="1401">
              <a:solidFill>
                <a:srgbClr val="0033FF"/>
              </a:solidFill>
              <a:latin typeface="Arial"/>
              <a:ea typeface="Arial"/>
              <a:cs typeface="Arial"/>
              <a:sym typeface="Arial"/>
            </a:endParaRPr>
          </a:p>
        </p:txBody>
      </p:sp>
      <p:sp>
        <p:nvSpPr>
          <p:cNvPr id="2404" name="Google Shape;2404;p126"/>
          <p:cNvSpPr/>
          <p:nvPr/>
        </p:nvSpPr>
        <p:spPr>
          <a:xfrm>
            <a:off x="4358640" y="1821649"/>
            <a:ext cx="5109368" cy="4067602"/>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Một cách đo độ tuyến tính của cảm biến là sử dụng phương pháp bình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phương tối thiểu và đánh giá đường thẳng phù hợp nhất.</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Độ tuyến tính trong trường hợp này được gọi là tuyến tính độc lập.</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Nếu giá trị đầu vào của cảm biến vượt quá giới hạn cho phép thì giá trị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đầu ra sẽ bắt đầu bão hòa và mất đi tính tuyến tính phản hồi. Do vậy, giá trị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lớn nhất hoặc giá trị định mức sẽ đáng tin cậy hơn.</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Nếu đặc điểm hoặc cách chuyển đổi của thành phần cảm biến là phi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tuyến tính (trong khi không có chức năng tuyến tính) thì giá trị đầu vào và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đầu ra của toàn bộ cảm biến sẽ mang tính tuyến tính bằng cách dùng mạch chuyển đổi</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Ngay cả khi sử dụng thành phần cảm biến trong phạm vi có độ tuyến tính cao thì độ tuyến tính của toàn bộ cảm biến sẽ giảm, trừ khi độ tuyến tính ở mạch chuyển đổi và bộ khuếch đại cao.</a:t>
            </a:r>
            <a:endParaRPr/>
          </a:p>
        </p:txBody>
      </p:sp>
      <p:grpSp>
        <p:nvGrpSpPr>
          <p:cNvPr id="2405" name="Google Shape;2405;p126"/>
          <p:cNvGrpSpPr/>
          <p:nvPr/>
        </p:nvGrpSpPr>
        <p:grpSpPr>
          <a:xfrm>
            <a:off x="688031" y="1869929"/>
            <a:ext cx="3518209" cy="4401012"/>
            <a:chOff x="554471" y="1871747"/>
            <a:chExt cx="3569853" cy="4465615"/>
          </a:xfrm>
        </p:grpSpPr>
        <p:grpSp>
          <p:nvGrpSpPr>
            <p:cNvPr id="2406" name="Google Shape;2406;p126"/>
            <p:cNvGrpSpPr/>
            <p:nvPr/>
          </p:nvGrpSpPr>
          <p:grpSpPr>
            <a:xfrm>
              <a:off x="718616" y="1952625"/>
              <a:ext cx="3076152" cy="4384737"/>
              <a:chOff x="821414" y="2053753"/>
              <a:chExt cx="2670646" cy="3806730"/>
            </a:xfrm>
          </p:grpSpPr>
          <p:pic>
            <p:nvPicPr>
              <p:cNvPr id="2407" name="Google Shape;2407;p126"/>
              <p:cNvPicPr preferRelativeResize="0"/>
              <p:nvPr/>
            </p:nvPicPr>
            <p:blipFill rotWithShape="1">
              <a:blip r:embed="rId3">
                <a:alphaModFix/>
              </a:blip>
              <a:srcRect b="0" l="0" r="0" t="0"/>
              <a:stretch/>
            </p:blipFill>
            <p:spPr>
              <a:xfrm>
                <a:off x="829981" y="2053753"/>
                <a:ext cx="2662079" cy="1940397"/>
              </a:xfrm>
              <a:prstGeom prst="rect">
                <a:avLst/>
              </a:prstGeom>
              <a:noFill/>
              <a:ln>
                <a:noFill/>
              </a:ln>
            </p:spPr>
          </p:pic>
          <p:grpSp>
            <p:nvGrpSpPr>
              <p:cNvPr id="2408" name="Google Shape;2408;p126"/>
              <p:cNvGrpSpPr/>
              <p:nvPr/>
            </p:nvGrpSpPr>
            <p:grpSpPr>
              <a:xfrm>
                <a:off x="821414" y="2499001"/>
                <a:ext cx="2634256" cy="3361482"/>
                <a:chOff x="7133536" y="3008214"/>
                <a:chExt cx="2280916" cy="2910598"/>
              </a:xfrm>
            </p:grpSpPr>
            <p:pic>
              <p:nvPicPr>
                <p:cNvPr id="2409" name="Google Shape;2409;p126"/>
                <p:cNvPicPr preferRelativeResize="0"/>
                <p:nvPr/>
              </p:nvPicPr>
              <p:blipFill rotWithShape="1">
                <a:blip r:embed="rId4">
                  <a:alphaModFix/>
                </a:blip>
                <a:srcRect b="0" l="0" r="0" t="0"/>
                <a:stretch/>
              </p:blipFill>
              <p:spPr>
                <a:xfrm>
                  <a:off x="7133536" y="4407129"/>
                  <a:ext cx="2207314" cy="1511683"/>
                </a:xfrm>
                <a:prstGeom prst="rect">
                  <a:avLst/>
                </a:prstGeom>
                <a:noFill/>
                <a:ln>
                  <a:noFill/>
                </a:ln>
              </p:spPr>
            </p:pic>
            <p:sp>
              <p:nvSpPr>
                <p:cNvPr id="2410" name="Google Shape;2410;p126"/>
                <p:cNvSpPr txBox="1"/>
                <p:nvPr/>
              </p:nvSpPr>
              <p:spPr>
                <a:xfrm>
                  <a:off x="7140955" y="4641863"/>
                  <a:ext cx="454400" cy="28955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Đầu ra</a:t>
                  </a:r>
                  <a:endParaRPr sz="1200">
                    <a:solidFill>
                      <a:schemeClr val="dk1"/>
                    </a:solidFill>
                    <a:latin typeface="Arial"/>
                    <a:ea typeface="Arial"/>
                    <a:cs typeface="Arial"/>
                    <a:sym typeface="Arial"/>
                  </a:endParaRPr>
                </a:p>
              </p:txBody>
            </p:sp>
            <p:sp>
              <p:nvSpPr>
                <p:cNvPr id="2411" name="Google Shape;2411;p126"/>
                <p:cNvSpPr txBox="1"/>
                <p:nvPr/>
              </p:nvSpPr>
              <p:spPr>
                <a:xfrm>
                  <a:off x="7807446" y="5574973"/>
                  <a:ext cx="859494" cy="14085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Lớn nhất</a:t>
                  </a:r>
                  <a:endParaRPr sz="1200">
                    <a:solidFill>
                      <a:schemeClr val="dk1"/>
                    </a:solidFill>
                    <a:latin typeface="Arial"/>
                    <a:ea typeface="Arial"/>
                    <a:cs typeface="Arial"/>
                    <a:sym typeface="Arial"/>
                  </a:endParaRPr>
                </a:p>
              </p:txBody>
            </p:sp>
            <p:sp>
              <p:nvSpPr>
                <p:cNvPr id="2412" name="Google Shape;2412;p126"/>
                <p:cNvSpPr txBox="1"/>
                <p:nvPr/>
              </p:nvSpPr>
              <p:spPr>
                <a:xfrm>
                  <a:off x="8732294" y="5568177"/>
                  <a:ext cx="543201" cy="14085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Đầu vào</a:t>
                  </a:r>
                  <a:endParaRPr sz="1200">
                    <a:solidFill>
                      <a:schemeClr val="dk1"/>
                    </a:solidFill>
                    <a:latin typeface="Arial"/>
                    <a:ea typeface="Arial"/>
                    <a:cs typeface="Arial"/>
                    <a:sym typeface="Arial"/>
                  </a:endParaRPr>
                </a:p>
              </p:txBody>
            </p:sp>
            <p:sp>
              <p:nvSpPr>
                <p:cNvPr id="2413" name="Google Shape;2413;p126"/>
                <p:cNvSpPr txBox="1"/>
                <p:nvPr/>
              </p:nvSpPr>
              <p:spPr>
                <a:xfrm>
                  <a:off x="9113724" y="5436155"/>
                  <a:ext cx="161772" cy="1388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14" name="Google Shape;2414;p126"/>
                <p:cNvSpPr txBox="1"/>
                <p:nvPr/>
              </p:nvSpPr>
              <p:spPr>
                <a:xfrm>
                  <a:off x="7595355" y="4406941"/>
                  <a:ext cx="161772" cy="1388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15" name="Google Shape;2415;p126"/>
                <p:cNvSpPr txBox="1"/>
                <p:nvPr/>
              </p:nvSpPr>
              <p:spPr>
                <a:xfrm>
                  <a:off x="8058054" y="4132889"/>
                  <a:ext cx="859494" cy="14085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Áp suất (% FS)</a:t>
                  </a:r>
                  <a:endParaRPr/>
                </a:p>
              </p:txBody>
            </p:sp>
            <p:sp>
              <p:nvSpPr>
                <p:cNvPr id="2416" name="Google Shape;2416;p126"/>
                <p:cNvSpPr txBox="1"/>
                <p:nvPr/>
              </p:nvSpPr>
              <p:spPr>
                <a:xfrm>
                  <a:off x="9095294" y="4111409"/>
                  <a:ext cx="319158" cy="13881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100%</a:t>
                  </a:r>
                  <a:endParaRPr sz="1200">
                    <a:solidFill>
                      <a:schemeClr val="dk1"/>
                    </a:solidFill>
                    <a:latin typeface="Arial"/>
                    <a:ea typeface="Arial"/>
                    <a:cs typeface="Arial"/>
                    <a:sym typeface="Arial"/>
                  </a:endParaRPr>
                </a:p>
              </p:txBody>
            </p:sp>
            <p:sp>
              <p:nvSpPr>
                <p:cNvPr id="2417" name="Google Shape;2417;p126"/>
                <p:cNvSpPr txBox="1"/>
                <p:nvPr/>
              </p:nvSpPr>
              <p:spPr>
                <a:xfrm>
                  <a:off x="7406419" y="4111409"/>
                  <a:ext cx="319158" cy="13881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a:t>
                  </a:r>
                  <a:endParaRPr sz="1200">
                    <a:solidFill>
                      <a:schemeClr val="dk1"/>
                    </a:solidFill>
                    <a:latin typeface="Arial"/>
                    <a:ea typeface="Arial"/>
                    <a:cs typeface="Arial"/>
                    <a:sym typeface="Arial"/>
                  </a:endParaRPr>
                </a:p>
              </p:txBody>
            </p:sp>
            <p:sp>
              <p:nvSpPr>
                <p:cNvPr id="2418" name="Google Shape;2418;p126"/>
                <p:cNvSpPr txBox="1"/>
                <p:nvPr/>
              </p:nvSpPr>
              <p:spPr>
                <a:xfrm>
                  <a:off x="7140955" y="3222274"/>
                  <a:ext cx="454400" cy="28955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Đầu ra</a:t>
                  </a:r>
                  <a:endParaRPr sz="1200">
                    <a:solidFill>
                      <a:schemeClr val="dk1"/>
                    </a:solidFill>
                    <a:latin typeface="Arial"/>
                    <a:ea typeface="Arial"/>
                    <a:cs typeface="Arial"/>
                    <a:sym typeface="Arial"/>
                  </a:endParaRPr>
                </a:p>
              </p:txBody>
            </p:sp>
            <p:sp>
              <p:nvSpPr>
                <p:cNvPr id="2419" name="Google Shape;2419;p126"/>
                <p:cNvSpPr txBox="1"/>
                <p:nvPr/>
              </p:nvSpPr>
              <p:spPr>
                <a:xfrm>
                  <a:off x="7676241" y="3008214"/>
                  <a:ext cx="526012" cy="14477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+0.2% FS</a:t>
                  </a:r>
                  <a:endParaRPr sz="1200">
                    <a:solidFill>
                      <a:schemeClr val="dk1"/>
                    </a:solidFill>
                    <a:latin typeface="Arial"/>
                    <a:ea typeface="Arial"/>
                    <a:cs typeface="Arial"/>
                    <a:sym typeface="Arial"/>
                  </a:endParaRPr>
                </a:p>
              </p:txBody>
            </p:sp>
            <p:sp>
              <p:nvSpPr>
                <p:cNvPr id="2420" name="Google Shape;2420;p126"/>
                <p:cNvSpPr txBox="1"/>
                <p:nvPr/>
              </p:nvSpPr>
              <p:spPr>
                <a:xfrm>
                  <a:off x="8237192" y="3596958"/>
                  <a:ext cx="526012" cy="14477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-0.2% FS</a:t>
                  </a:r>
                  <a:endParaRPr sz="1200">
                    <a:solidFill>
                      <a:schemeClr val="dk1"/>
                    </a:solidFill>
                    <a:latin typeface="Arial"/>
                    <a:ea typeface="Arial"/>
                    <a:cs typeface="Arial"/>
                    <a:sym typeface="Arial"/>
                  </a:endParaRPr>
                </a:p>
              </p:txBody>
            </p:sp>
            <p:sp>
              <p:nvSpPr>
                <p:cNvPr id="2421" name="Google Shape;2421;p126"/>
                <p:cNvSpPr txBox="1"/>
                <p:nvPr/>
              </p:nvSpPr>
              <p:spPr>
                <a:xfrm>
                  <a:off x="8939431" y="3189403"/>
                  <a:ext cx="319157" cy="164224"/>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BFSL</a:t>
                  </a:r>
                  <a:endParaRPr sz="1200">
                    <a:solidFill>
                      <a:schemeClr val="dk1"/>
                    </a:solidFill>
                    <a:latin typeface="Arial"/>
                    <a:ea typeface="Arial"/>
                    <a:cs typeface="Arial"/>
                    <a:sym typeface="Arial"/>
                  </a:endParaRPr>
                </a:p>
              </p:txBody>
            </p:sp>
          </p:grpSp>
        </p:grpSp>
        <p:sp>
          <p:nvSpPr>
            <p:cNvPr id="2422" name="Google Shape;2422;p126"/>
            <p:cNvSpPr/>
            <p:nvPr/>
          </p:nvSpPr>
          <p:spPr>
            <a:xfrm>
              <a:off x="554471" y="1871747"/>
              <a:ext cx="3569853" cy="446561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2423" name="Google Shape;2423;p126"/>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
        <p:nvSpPr>
          <p:cNvPr id="2424" name="Google Shape;2424;p126"/>
          <p:cNvSpPr txBox="1"/>
          <p:nvPr/>
        </p:nvSpPr>
        <p:spPr>
          <a:xfrm>
            <a:off x="1667346" y="3518409"/>
            <a:ext cx="1064301"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Ví dụ:</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12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431" name="Google Shape;2431;p127"/>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Hysteresis</a:t>
            </a:r>
            <a:endParaRPr/>
          </a:p>
        </p:txBody>
      </p:sp>
      <p:sp>
        <p:nvSpPr>
          <p:cNvPr id="2432" name="Google Shape;2432;p127"/>
          <p:cNvSpPr/>
          <p:nvPr/>
        </p:nvSpPr>
        <p:spPr>
          <a:xfrm>
            <a:off x="580400" y="1944545"/>
            <a:ext cx="8619172" cy="774956"/>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Hiện tượng mà hai giá trị đầu vào x, trong đó mỗi giá trị đầu ra được đo bằng cách tăng x hoặc giảm x, không chuyển thành giá trị đầu ra tương ứng với giá trị đầu vào x1</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Tính độ trễ</a:t>
            </a:r>
            <a:endParaRPr sz="1401">
              <a:solidFill>
                <a:schemeClr val="dk1"/>
              </a:solidFill>
              <a:latin typeface="Arial"/>
              <a:ea typeface="Arial"/>
              <a:cs typeface="Arial"/>
              <a:sym typeface="Arial"/>
            </a:endParaRPr>
          </a:p>
        </p:txBody>
      </p:sp>
      <p:sp>
        <p:nvSpPr>
          <p:cNvPr id="2433" name="Google Shape;2433;p127"/>
          <p:cNvSpPr/>
          <p:nvPr/>
        </p:nvSpPr>
        <p:spPr>
          <a:xfrm>
            <a:off x="712189" y="2719117"/>
            <a:ext cx="8487381" cy="345300"/>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Hysteresis difference </a:t>
            </a:r>
            <a:endParaRPr/>
          </a:p>
        </p:txBody>
      </p:sp>
      <p:sp>
        <p:nvSpPr>
          <p:cNvPr id="2434" name="Google Shape;2434;p127"/>
          <p:cNvSpPr txBox="1"/>
          <p:nvPr/>
        </p:nvSpPr>
        <p:spPr>
          <a:xfrm>
            <a:off x="2589791" y="2710651"/>
            <a:ext cx="85202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35" name="Google Shape;2435;p127"/>
          <p:cNvSpPr txBox="1"/>
          <p:nvPr/>
        </p:nvSpPr>
        <p:spPr>
          <a:xfrm>
            <a:off x="900418" y="3253184"/>
            <a:ext cx="3378745" cy="5140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36" name="Google Shape;2436;p127"/>
          <p:cNvSpPr/>
          <p:nvPr/>
        </p:nvSpPr>
        <p:spPr>
          <a:xfrm>
            <a:off x="580400" y="4027347"/>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Nguyên nhân trễ:</a:t>
            </a:r>
            <a:endParaRPr/>
          </a:p>
        </p:txBody>
      </p:sp>
      <p:sp>
        <p:nvSpPr>
          <p:cNvPr id="2437" name="Google Shape;2437;p127"/>
          <p:cNvSpPr/>
          <p:nvPr/>
        </p:nvSpPr>
        <p:spPr>
          <a:xfrm>
            <a:off x="712191" y="4257682"/>
            <a:ext cx="4971015" cy="1047672"/>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Độ trễ xảy ra tùy thuộc vào những tính chất vật lý của nhiều vật liệu khác nhau sử dụng trong cảm biến.</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Cụ thể, độ trễ ở vật liệu đàn hồi, vật liệu có từ tính mạnh, vật liệu điện môi mạnh rất quan trọng.</a:t>
            </a:r>
            <a:endParaRPr/>
          </a:p>
        </p:txBody>
      </p:sp>
      <p:grpSp>
        <p:nvGrpSpPr>
          <p:cNvPr id="2438" name="Google Shape;2438;p127"/>
          <p:cNvGrpSpPr/>
          <p:nvPr/>
        </p:nvGrpSpPr>
        <p:grpSpPr>
          <a:xfrm>
            <a:off x="5614627" y="3478833"/>
            <a:ext cx="3712253" cy="2865515"/>
            <a:chOff x="5264107" y="3429007"/>
            <a:chExt cx="3712253" cy="2865515"/>
          </a:xfrm>
        </p:grpSpPr>
        <p:grpSp>
          <p:nvGrpSpPr>
            <p:cNvPr id="2439" name="Google Shape;2439;p127"/>
            <p:cNvGrpSpPr/>
            <p:nvPr/>
          </p:nvGrpSpPr>
          <p:grpSpPr>
            <a:xfrm>
              <a:off x="5264107" y="3429007"/>
              <a:ext cx="3631454" cy="2865515"/>
              <a:chOff x="4941299" y="2936281"/>
              <a:chExt cx="4259693" cy="3361247"/>
            </a:xfrm>
          </p:grpSpPr>
          <p:pic>
            <p:nvPicPr>
              <p:cNvPr id="2440" name="Google Shape;2440;p127"/>
              <p:cNvPicPr preferRelativeResize="0"/>
              <p:nvPr/>
            </p:nvPicPr>
            <p:blipFill rotWithShape="1">
              <a:blip r:embed="rId3">
                <a:alphaModFix/>
              </a:blip>
              <a:srcRect b="0" l="0" r="3586" t="0"/>
              <a:stretch/>
            </p:blipFill>
            <p:spPr>
              <a:xfrm>
                <a:off x="4941299" y="2936281"/>
                <a:ext cx="4259693" cy="3361247"/>
              </a:xfrm>
              <a:prstGeom prst="rect">
                <a:avLst/>
              </a:prstGeom>
              <a:noFill/>
              <a:ln>
                <a:noFill/>
              </a:ln>
            </p:spPr>
          </p:pic>
          <p:sp>
            <p:nvSpPr>
              <p:cNvPr id="2441" name="Google Shape;2441;p127"/>
              <p:cNvSpPr txBox="1"/>
              <p:nvPr/>
            </p:nvSpPr>
            <p:spPr>
              <a:xfrm>
                <a:off x="5021743" y="3299243"/>
                <a:ext cx="796790" cy="280444"/>
              </a:xfrm>
              <a:prstGeom prst="rect">
                <a:avLst/>
              </a:prstGeom>
              <a:solidFill>
                <a:schemeClr val="lt1"/>
              </a:solidFill>
              <a:ln>
                <a:noFill/>
              </a:ln>
            </p:spPr>
            <p:txBody>
              <a:bodyPr anchorCtr="0" anchor="t" bIns="0" lIns="0" spcFirstLastPara="1" rIns="0" wrap="square" tIns="0">
                <a:no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Tín hiệu đầu ra</a:t>
                </a:r>
                <a:endParaRPr sz="1200">
                  <a:solidFill>
                    <a:schemeClr val="dk1"/>
                  </a:solidFill>
                  <a:latin typeface="Arial"/>
                  <a:ea typeface="Arial"/>
                  <a:cs typeface="Arial"/>
                  <a:sym typeface="Arial"/>
                </a:endParaRPr>
              </a:p>
              <a:p>
                <a:pPr indent="0" lvl="0" marL="0" marR="0" rtl="0" algn="r">
                  <a:spcBef>
                    <a:spcPts val="0"/>
                  </a:spcBef>
                  <a:spcAft>
                    <a:spcPts val="0"/>
                  </a:spcAft>
                  <a:buNone/>
                </a:pPr>
                <a:r>
                  <a:t/>
                </a:r>
                <a:endParaRPr sz="1200">
                  <a:solidFill>
                    <a:schemeClr val="dk1"/>
                  </a:solidFill>
                  <a:latin typeface="Arial"/>
                  <a:ea typeface="Arial"/>
                  <a:cs typeface="Arial"/>
                  <a:sym typeface="Arial"/>
                </a:endParaRPr>
              </a:p>
            </p:txBody>
          </p:sp>
          <p:sp>
            <p:nvSpPr>
              <p:cNvPr id="2442" name="Google Shape;2442;p127"/>
              <p:cNvSpPr txBox="1"/>
              <p:nvPr/>
            </p:nvSpPr>
            <p:spPr>
              <a:xfrm>
                <a:off x="7985592" y="5795727"/>
                <a:ext cx="906966" cy="262173"/>
              </a:xfrm>
              <a:prstGeom prst="rect">
                <a:avLst/>
              </a:prstGeom>
              <a:solidFill>
                <a:schemeClr val="lt1"/>
              </a:solidFill>
              <a:ln>
                <a:noFill/>
              </a:ln>
            </p:spPr>
            <p:txBody>
              <a:bodyPr anchorCtr="0" anchor="t" bIns="0" lIns="0" spcFirstLastPara="1" rIns="0" wrap="square" tIns="0">
                <a:no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Tín hiệu đầu vào</a:t>
                </a:r>
                <a:endParaRPr sz="1200">
                  <a:solidFill>
                    <a:schemeClr val="dk1"/>
                  </a:solidFill>
                  <a:latin typeface="Arial"/>
                  <a:ea typeface="Arial"/>
                  <a:cs typeface="Arial"/>
                  <a:sym typeface="Arial"/>
                </a:endParaRPr>
              </a:p>
            </p:txBody>
          </p:sp>
          <p:sp>
            <p:nvSpPr>
              <p:cNvPr id="2443" name="Google Shape;2443;p127"/>
              <p:cNvSpPr txBox="1"/>
              <p:nvPr/>
            </p:nvSpPr>
            <p:spPr>
              <a:xfrm>
                <a:off x="5392800" y="3890848"/>
                <a:ext cx="425733" cy="367355"/>
              </a:xfrm>
              <a:prstGeom prst="rect">
                <a:avLst/>
              </a:prstGeom>
              <a:solidFill>
                <a:schemeClr val="lt1"/>
              </a:solidFill>
              <a:ln>
                <a:noFill/>
              </a:ln>
            </p:spPr>
            <p:txBody>
              <a:bodyPr anchorCtr="0" anchor="t" bIns="0" lIns="0" spcFirstLastPara="1" rIns="0" wrap="square" tIns="0">
                <a:no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FSO</a:t>
                </a:r>
                <a:endParaRPr sz="1200">
                  <a:solidFill>
                    <a:schemeClr val="dk1"/>
                  </a:solidFill>
                  <a:latin typeface="Arial"/>
                  <a:ea typeface="Arial"/>
                  <a:cs typeface="Arial"/>
                  <a:sym typeface="Arial"/>
                </a:endParaRPr>
              </a:p>
            </p:txBody>
          </p:sp>
          <p:sp>
            <p:nvSpPr>
              <p:cNvPr id="2444" name="Google Shape;2444;p127"/>
              <p:cNvSpPr txBox="1"/>
              <p:nvPr/>
            </p:nvSpPr>
            <p:spPr>
              <a:xfrm>
                <a:off x="5943608" y="3242610"/>
                <a:ext cx="285892" cy="2527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45" name="Google Shape;2445;p127"/>
              <p:cNvSpPr txBox="1"/>
              <p:nvPr/>
            </p:nvSpPr>
            <p:spPr>
              <a:xfrm>
                <a:off x="8915100" y="5607164"/>
                <a:ext cx="285892" cy="2527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46" name="Google Shape;2446;p127"/>
              <p:cNvSpPr txBox="1"/>
              <p:nvPr/>
            </p:nvSpPr>
            <p:spPr>
              <a:xfrm>
                <a:off x="6928199" y="5795727"/>
                <a:ext cx="285892" cy="2527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47" name="Google Shape;2447;p127"/>
              <p:cNvSpPr txBox="1"/>
              <p:nvPr/>
            </p:nvSpPr>
            <p:spPr>
              <a:xfrm>
                <a:off x="5605667" y="5092788"/>
                <a:ext cx="285892" cy="2527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48" name="Google Shape;2448;p127"/>
              <p:cNvSpPr txBox="1"/>
              <p:nvPr/>
            </p:nvSpPr>
            <p:spPr>
              <a:xfrm>
                <a:off x="5605667" y="4292809"/>
                <a:ext cx="285892" cy="2527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449" name="Google Shape;2449;p127"/>
            <p:cNvSpPr/>
            <p:nvPr/>
          </p:nvSpPr>
          <p:spPr>
            <a:xfrm>
              <a:off x="5347919" y="3589027"/>
              <a:ext cx="3628441" cy="261365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2450" name="Google Shape;2450;p127"/>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12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457" name="Google Shape;2457;p128"/>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Khả năng lựa chọn</a:t>
            </a:r>
            <a:endParaRPr b="1" sz="2401">
              <a:solidFill>
                <a:srgbClr val="0C0C0C"/>
              </a:solidFill>
              <a:latin typeface="Arial"/>
              <a:ea typeface="Arial"/>
              <a:cs typeface="Arial"/>
              <a:sym typeface="Arial"/>
            </a:endParaRPr>
          </a:p>
        </p:txBody>
      </p:sp>
      <p:sp>
        <p:nvSpPr>
          <p:cNvPr id="2458" name="Google Shape;2458;p128"/>
          <p:cNvSpPr/>
          <p:nvPr/>
        </p:nvSpPr>
        <p:spPr>
          <a:xfrm>
            <a:off x="580400" y="1944544"/>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Đặc tính chỉ chọn các biến mong muốn giữa nhiều biến là giá trị đầu vào của cảm biến</a:t>
            </a:r>
            <a:endParaRPr sz="1401">
              <a:solidFill>
                <a:schemeClr val="dk1"/>
              </a:solidFill>
              <a:latin typeface="Arial"/>
              <a:ea typeface="Arial"/>
              <a:cs typeface="Arial"/>
              <a:sym typeface="Arial"/>
            </a:endParaRPr>
          </a:p>
        </p:txBody>
      </p:sp>
      <p:grpSp>
        <p:nvGrpSpPr>
          <p:cNvPr id="2459" name="Google Shape;2459;p128"/>
          <p:cNvGrpSpPr/>
          <p:nvPr/>
        </p:nvGrpSpPr>
        <p:grpSpPr>
          <a:xfrm>
            <a:off x="2357339" y="2440321"/>
            <a:ext cx="4613484" cy="1977362"/>
            <a:chOff x="2781408" y="2597402"/>
            <a:chExt cx="4613483" cy="1977364"/>
          </a:xfrm>
        </p:grpSpPr>
        <p:sp>
          <p:nvSpPr>
            <p:cNvPr id="2460" name="Google Shape;2460;p128"/>
            <p:cNvSpPr/>
            <p:nvPr/>
          </p:nvSpPr>
          <p:spPr>
            <a:xfrm>
              <a:off x="2781408" y="2597402"/>
              <a:ext cx="1978567" cy="1977364"/>
            </a:xfrm>
            <a:prstGeom prst="ellipse">
              <a:avLst/>
            </a:prstGeom>
            <a:solidFill>
              <a:srgbClr val="D5DBE5"/>
            </a:solid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2461" name="Google Shape;2461;p128"/>
            <p:cNvSpPr/>
            <p:nvPr/>
          </p:nvSpPr>
          <p:spPr>
            <a:xfrm>
              <a:off x="2932760" y="3390574"/>
              <a:ext cx="207896" cy="199961"/>
            </a:xfrm>
            <a:prstGeom prst="triangle">
              <a:avLst>
                <a:gd fmla="val 50000" name="adj"/>
              </a:avLst>
            </a:prstGeom>
            <a:solidFill>
              <a:srgbClr val="336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2462" name="Google Shape;2462;p128"/>
            <p:cNvSpPr/>
            <p:nvPr/>
          </p:nvSpPr>
          <p:spPr>
            <a:xfrm>
              <a:off x="3618340" y="3454054"/>
              <a:ext cx="196787" cy="212657"/>
            </a:xfrm>
            <a:prstGeom prst="plus">
              <a:avLst>
                <a:gd fmla="val 25000" name="adj"/>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2463" name="Google Shape;2463;p128"/>
            <p:cNvSpPr/>
            <p:nvPr/>
          </p:nvSpPr>
          <p:spPr>
            <a:xfrm>
              <a:off x="3275550" y="3822236"/>
              <a:ext cx="185678" cy="199961"/>
            </a:xfrm>
            <a:prstGeom prst="octagon">
              <a:avLst>
                <a:gd fmla="val 29287" name="adj"/>
              </a:avLst>
            </a:prstGeom>
            <a:solidFill>
              <a:srgbClr val="CC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2464" name="Google Shape;2464;p128"/>
            <p:cNvSpPr/>
            <p:nvPr/>
          </p:nvSpPr>
          <p:spPr>
            <a:xfrm>
              <a:off x="3770692" y="3847627"/>
              <a:ext cx="252332" cy="187265"/>
            </a:xfrm>
            <a:prstGeom prst="ellipse">
              <a:avLst/>
            </a:prstGeom>
            <a:solidFill>
              <a:srgbClr val="FF7C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2465" name="Google Shape;2465;p128"/>
            <p:cNvSpPr/>
            <p:nvPr/>
          </p:nvSpPr>
          <p:spPr>
            <a:xfrm>
              <a:off x="4037306" y="3314398"/>
              <a:ext cx="190439" cy="199961"/>
            </a:xfrm>
            <a:prstGeom prst="pentagon">
              <a:avLst>
                <a:gd fmla="val 105146" name="hf"/>
                <a:gd fmla="val 110557" name="vf"/>
              </a:avLst>
            </a:prstGeom>
            <a:solidFill>
              <a:srgbClr val="00B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2466" name="Google Shape;2466;p128"/>
            <p:cNvSpPr/>
            <p:nvPr/>
          </p:nvSpPr>
          <p:spPr>
            <a:xfrm>
              <a:off x="3516773" y="3104916"/>
              <a:ext cx="157113" cy="168221"/>
            </a:xfrm>
            <a:prstGeom prst="rect">
              <a:avLst/>
            </a:prstGeom>
            <a:solidFill>
              <a:srgbClr val="FF6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2467" name="Google Shape;2467;p128"/>
            <p:cNvSpPr/>
            <p:nvPr/>
          </p:nvSpPr>
          <p:spPr>
            <a:xfrm>
              <a:off x="4329312" y="3898411"/>
              <a:ext cx="196787" cy="199961"/>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2468" name="Google Shape;2468;p128"/>
            <p:cNvSpPr/>
            <p:nvPr/>
          </p:nvSpPr>
          <p:spPr>
            <a:xfrm>
              <a:off x="4885877" y="3487911"/>
              <a:ext cx="509759" cy="149177"/>
            </a:xfrm>
            <a:prstGeom prst="striped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469" name="Google Shape;2469;p128"/>
            <p:cNvSpPr/>
            <p:nvPr/>
          </p:nvSpPr>
          <p:spPr>
            <a:xfrm>
              <a:off x="7204452" y="3437581"/>
              <a:ext cx="190439" cy="199961"/>
            </a:xfrm>
            <a:prstGeom prst="pentagon">
              <a:avLst>
                <a:gd fmla="val 105146" name="hf"/>
                <a:gd fmla="val 110557" name="vf"/>
              </a:avLst>
            </a:prstGeom>
            <a:solidFill>
              <a:srgbClr val="00B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000000"/>
                </a:solidFill>
                <a:latin typeface="Arial"/>
                <a:ea typeface="Arial"/>
                <a:cs typeface="Arial"/>
                <a:sym typeface="Arial"/>
              </a:endParaRPr>
            </a:p>
          </p:txBody>
        </p:sp>
        <p:sp>
          <p:nvSpPr>
            <p:cNvPr id="2470" name="Google Shape;2470;p128"/>
            <p:cNvSpPr/>
            <p:nvPr/>
          </p:nvSpPr>
          <p:spPr>
            <a:xfrm>
              <a:off x="6568791" y="3476644"/>
              <a:ext cx="509759" cy="149177"/>
            </a:xfrm>
            <a:prstGeom prst="striped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471" name="Google Shape;2471;p128"/>
            <p:cNvSpPr/>
            <p:nvPr/>
          </p:nvSpPr>
          <p:spPr>
            <a:xfrm>
              <a:off x="5478100" y="3358606"/>
              <a:ext cx="1008227" cy="403551"/>
            </a:xfrm>
            <a:prstGeom prst="roundRect">
              <a:avLst>
                <a:gd fmla="val 50000" name="adj"/>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1">
                  <a:solidFill>
                    <a:schemeClr val="lt1"/>
                  </a:solidFill>
                  <a:latin typeface="Arial"/>
                  <a:ea typeface="Arial"/>
                  <a:cs typeface="Arial"/>
                  <a:sym typeface="Arial"/>
                </a:rPr>
                <a:t>Cảm biến</a:t>
              </a:r>
              <a:endParaRPr sz="1401">
                <a:solidFill>
                  <a:schemeClr val="lt1"/>
                </a:solidFill>
                <a:latin typeface="Arial"/>
                <a:ea typeface="Arial"/>
                <a:cs typeface="Arial"/>
                <a:sym typeface="Arial"/>
              </a:endParaRPr>
            </a:p>
          </p:txBody>
        </p:sp>
      </p:grpSp>
      <p:sp>
        <p:nvSpPr>
          <p:cNvPr id="2472" name="Google Shape;2472;p128"/>
          <p:cNvSpPr/>
          <p:nvPr/>
        </p:nvSpPr>
        <p:spPr>
          <a:xfrm>
            <a:off x="580400" y="4622538"/>
            <a:ext cx="8619172" cy="990528"/>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chỉ phát hiện ra những hiện tượng vật lý mong muốn và không bị ảnh hưởng bởi hiện tượng khác.</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Ví dụ, do hầu hết cảm biến thường bị ảnh hưởng bởi nhiệt độ và độ ẩm nên có thể cải thiện khả năng lựa chọn của cảm biến bằng cách thay cấu trúc cảm biến hoặc bù vào bằng mạch điện tử. Bên cạnh đó, khả  năng lựa chọn phụ thuộc vào một số hóa chất như trong cảm biến độ ẩm và cảm biến khí.</a:t>
            </a:r>
            <a:endParaRPr/>
          </a:p>
        </p:txBody>
      </p:sp>
      <p:sp>
        <p:nvSpPr>
          <p:cNvPr id="2473" name="Google Shape;2473;p128"/>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12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480" name="Google Shape;2480;p129"/>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Đặc tính động</a:t>
            </a:r>
            <a:endParaRPr b="1" sz="2401">
              <a:solidFill>
                <a:srgbClr val="0C0C0C"/>
              </a:solidFill>
              <a:latin typeface="Arial"/>
              <a:ea typeface="Arial"/>
              <a:cs typeface="Arial"/>
              <a:sym typeface="Arial"/>
            </a:endParaRPr>
          </a:p>
        </p:txBody>
      </p:sp>
      <p:sp>
        <p:nvSpPr>
          <p:cNvPr id="2481" name="Google Shape;2481;p129"/>
          <p:cNvSpPr/>
          <p:nvPr/>
        </p:nvSpPr>
        <p:spPr>
          <a:xfrm>
            <a:off x="580400" y="189120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rgbClr val="0033FF"/>
              </a:buClr>
              <a:buSzPts val="1681"/>
              <a:buFont typeface="Arial"/>
              <a:buChar char="•"/>
            </a:pPr>
            <a:r>
              <a:rPr b="1" lang="en-US" sz="1401">
                <a:solidFill>
                  <a:srgbClr val="0033FF"/>
                </a:solidFill>
                <a:latin typeface="Arial"/>
                <a:ea typeface="Arial"/>
                <a:cs typeface="Arial"/>
                <a:sym typeface="Arial"/>
              </a:rPr>
              <a:t> Đặc tính phản hồi theo thời gian của cảm biến</a:t>
            </a:r>
            <a:endParaRPr b="1" sz="1401">
              <a:solidFill>
                <a:srgbClr val="0033FF"/>
              </a:solidFill>
              <a:latin typeface="Arial"/>
              <a:ea typeface="Arial"/>
              <a:cs typeface="Arial"/>
              <a:sym typeface="Arial"/>
            </a:endParaRPr>
          </a:p>
        </p:txBody>
      </p:sp>
      <p:sp>
        <p:nvSpPr>
          <p:cNvPr id="2482" name="Google Shape;2482;p129"/>
          <p:cNvSpPr/>
          <p:nvPr/>
        </p:nvSpPr>
        <p:spPr>
          <a:xfrm>
            <a:off x="3612332" y="2174877"/>
            <a:ext cx="6035824" cy="2560266"/>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Đặc tính phản hồi theo thời gian trong trường hợp đột ngột thay đổi  kích thước</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Thời gian phản hồi</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Đo bằng cách áp dụng một hàm bậc thang cho giá trị đầu vào</a:t>
            </a:r>
            <a:endParaRPr/>
          </a:p>
          <a:p>
            <a:pPr indent="0" lvl="0" marL="0" marR="0" rtl="0" algn="l">
              <a:spcBef>
                <a:spcPts val="802"/>
              </a:spcBef>
              <a:spcAft>
                <a:spcPts val="0"/>
              </a:spcAft>
              <a:buNone/>
            </a:pPr>
            <a:r>
              <a:rPr lang="en-US" sz="1299">
                <a:solidFill>
                  <a:srgbClr val="262626"/>
                </a:solidFill>
                <a:latin typeface="Arial"/>
                <a:ea typeface="Arial"/>
                <a:cs typeface="Arial"/>
                <a:sym typeface="Arial"/>
              </a:rPr>
              <a:t>- Thời gian tăng</a:t>
            </a:r>
            <a:endParaRPr sz="1299">
              <a:solidFill>
                <a:srgbClr val="262626"/>
              </a:solidFill>
              <a:latin typeface="Arial"/>
              <a:ea typeface="Arial"/>
              <a:cs typeface="Arial"/>
              <a:sym typeface="Arial"/>
            </a:endParaRPr>
          </a:p>
          <a:p>
            <a:pPr indent="0" lvl="0" marL="0" marR="0" rtl="0" algn="l">
              <a:spcBef>
                <a:spcPts val="802"/>
              </a:spcBef>
              <a:spcAft>
                <a:spcPts val="0"/>
              </a:spcAft>
              <a:buNone/>
            </a:pPr>
            <a:r>
              <a:rPr lang="en-US" sz="1299">
                <a:solidFill>
                  <a:srgbClr val="262626"/>
                </a:solidFill>
                <a:latin typeface="Arial"/>
                <a:ea typeface="Arial"/>
                <a:cs typeface="Arial"/>
                <a:sym typeface="Arial"/>
              </a:rPr>
              <a:t>- Thời gian giảm</a:t>
            </a:r>
            <a:endParaRPr sz="1299">
              <a:solidFill>
                <a:srgbClr val="262626"/>
              </a:solidFill>
              <a:latin typeface="Arial"/>
              <a:ea typeface="Arial"/>
              <a:cs typeface="Arial"/>
              <a:sym typeface="Arial"/>
            </a:endParaRPr>
          </a:p>
          <a:p>
            <a:pPr indent="0" lvl="0" marL="0" marR="0" rtl="0" algn="l">
              <a:spcBef>
                <a:spcPts val="802"/>
              </a:spcBef>
              <a:spcAft>
                <a:spcPts val="0"/>
              </a:spcAft>
              <a:buNone/>
            </a:pPr>
            <a:r>
              <a:rPr lang="en-US" sz="1299">
                <a:solidFill>
                  <a:srgbClr val="262626"/>
                </a:solidFill>
                <a:latin typeface="Arial"/>
                <a:ea typeface="Arial"/>
                <a:cs typeface="Arial"/>
                <a:sym typeface="Arial"/>
              </a:rPr>
              <a:t>- Hằng số thời gian</a:t>
            </a:r>
            <a:endParaRPr sz="1299">
              <a:solidFill>
                <a:srgbClr val="262626"/>
              </a:solidFill>
              <a:latin typeface="Arial"/>
              <a:ea typeface="Arial"/>
              <a:cs typeface="Arial"/>
              <a:sym typeface="Arial"/>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Các cảm biến từ những nhà sản xuất khác nhau có thời gian phản hồi khác nhau và trong nhiều trường hợp, thời gian đạt 90% được định nghĩa là thời gian phản hồi (90% thời gian phản hồi).</a:t>
            </a:r>
            <a:endParaRPr/>
          </a:p>
        </p:txBody>
      </p:sp>
      <p:grpSp>
        <p:nvGrpSpPr>
          <p:cNvPr id="2483" name="Google Shape;2483;p129"/>
          <p:cNvGrpSpPr/>
          <p:nvPr/>
        </p:nvGrpSpPr>
        <p:grpSpPr>
          <a:xfrm>
            <a:off x="686512" y="2241723"/>
            <a:ext cx="2757728" cy="4183292"/>
            <a:chOff x="686512" y="2241723"/>
            <a:chExt cx="2932270" cy="4448061"/>
          </a:xfrm>
        </p:grpSpPr>
        <p:sp>
          <p:nvSpPr>
            <p:cNvPr id="2484" name="Google Shape;2484;p129"/>
            <p:cNvSpPr/>
            <p:nvPr/>
          </p:nvSpPr>
          <p:spPr>
            <a:xfrm>
              <a:off x="686512" y="2241723"/>
              <a:ext cx="2932270" cy="431307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nvGrpSpPr>
            <p:cNvPr id="2485" name="Google Shape;2485;p129"/>
            <p:cNvGrpSpPr/>
            <p:nvPr/>
          </p:nvGrpSpPr>
          <p:grpSpPr>
            <a:xfrm>
              <a:off x="815248" y="2299616"/>
              <a:ext cx="2680734" cy="4390168"/>
              <a:chOff x="815248" y="2299616"/>
              <a:chExt cx="2680734" cy="4390168"/>
            </a:xfrm>
          </p:grpSpPr>
          <p:grpSp>
            <p:nvGrpSpPr>
              <p:cNvPr id="2486" name="Google Shape;2486;p129"/>
              <p:cNvGrpSpPr/>
              <p:nvPr/>
            </p:nvGrpSpPr>
            <p:grpSpPr>
              <a:xfrm>
                <a:off x="839167" y="4403626"/>
                <a:ext cx="2656815" cy="2286158"/>
                <a:chOff x="839167" y="4403626"/>
                <a:chExt cx="2656815" cy="2286158"/>
              </a:xfrm>
            </p:grpSpPr>
            <p:grpSp>
              <p:nvGrpSpPr>
                <p:cNvPr id="2487" name="Google Shape;2487;p129"/>
                <p:cNvGrpSpPr/>
                <p:nvPr/>
              </p:nvGrpSpPr>
              <p:grpSpPr>
                <a:xfrm>
                  <a:off x="839167" y="4403626"/>
                  <a:ext cx="2656815" cy="2286158"/>
                  <a:chOff x="6108783" y="4051198"/>
                  <a:chExt cx="2713809" cy="2335202"/>
                </a:xfrm>
              </p:grpSpPr>
              <p:pic>
                <p:nvPicPr>
                  <p:cNvPr id="2488" name="Google Shape;2488;p129"/>
                  <p:cNvPicPr preferRelativeResize="0"/>
                  <p:nvPr/>
                </p:nvPicPr>
                <p:blipFill rotWithShape="1">
                  <a:blip r:embed="rId3">
                    <a:alphaModFix/>
                  </a:blip>
                  <a:srcRect b="0" l="0" r="4654" t="0"/>
                  <a:stretch/>
                </p:blipFill>
                <p:spPr>
                  <a:xfrm>
                    <a:off x="6154738" y="4051198"/>
                    <a:ext cx="2667854" cy="2059633"/>
                  </a:xfrm>
                  <a:prstGeom prst="rect">
                    <a:avLst/>
                  </a:prstGeom>
                  <a:noFill/>
                  <a:ln>
                    <a:noFill/>
                  </a:ln>
                </p:spPr>
              </p:pic>
              <p:sp>
                <p:nvSpPr>
                  <p:cNvPr id="2489" name="Google Shape;2489;p129"/>
                  <p:cNvSpPr/>
                  <p:nvPr/>
                </p:nvSpPr>
                <p:spPr>
                  <a:xfrm>
                    <a:off x="6820778" y="6018974"/>
                    <a:ext cx="780656" cy="36742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99">
                        <a:solidFill>
                          <a:srgbClr val="FF0000"/>
                        </a:solidFill>
                        <a:latin typeface="Arial"/>
                        <a:ea typeface="Arial"/>
                        <a:cs typeface="Arial"/>
                        <a:sym typeface="Arial"/>
                      </a:rPr>
                      <a:t>thời gian giảm</a:t>
                    </a:r>
                    <a:endParaRPr sz="1099">
                      <a:solidFill>
                        <a:srgbClr val="FF0000"/>
                      </a:solidFill>
                      <a:latin typeface="Arial"/>
                      <a:ea typeface="Arial"/>
                      <a:cs typeface="Arial"/>
                      <a:sym typeface="Arial"/>
                    </a:endParaRPr>
                  </a:p>
                </p:txBody>
              </p:sp>
              <p:sp>
                <p:nvSpPr>
                  <p:cNvPr id="2490" name="Google Shape;2490;p129"/>
                  <p:cNvSpPr txBox="1"/>
                  <p:nvPr/>
                </p:nvSpPr>
                <p:spPr>
                  <a:xfrm>
                    <a:off x="7504771" y="5886829"/>
                    <a:ext cx="512807" cy="36742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99">
                        <a:solidFill>
                          <a:schemeClr val="dk1"/>
                        </a:solidFill>
                        <a:latin typeface="Arial"/>
                        <a:ea typeface="Arial"/>
                        <a:cs typeface="Arial"/>
                        <a:sym typeface="Arial"/>
                      </a:rPr>
                      <a:t>Thời gian</a:t>
                    </a:r>
                    <a:endParaRPr sz="1099">
                      <a:solidFill>
                        <a:schemeClr val="dk1"/>
                      </a:solidFill>
                      <a:latin typeface="Arial"/>
                      <a:ea typeface="Arial"/>
                      <a:cs typeface="Arial"/>
                      <a:sym typeface="Arial"/>
                    </a:endParaRPr>
                  </a:p>
                </p:txBody>
              </p:sp>
              <p:sp>
                <p:nvSpPr>
                  <p:cNvPr id="2491" name="Google Shape;2491;p129"/>
                  <p:cNvSpPr txBox="1"/>
                  <p:nvPr/>
                </p:nvSpPr>
                <p:spPr>
                  <a:xfrm>
                    <a:off x="6108783" y="4579572"/>
                    <a:ext cx="512807" cy="17589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99">
                        <a:solidFill>
                          <a:schemeClr val="dk1"/>
                        </a:solidFill>
                        <a:latin typeface="Arial"/>
                        <a:ea typeface="Arial"/>
                        <a:cs typeface="Arial"/>
                        <a:sym typeface="Arial"/>
                      </a:rPr>
                      <a:t>100%</a:t>
                    </a:r>
                    <a:endParaRPr sz="1099">
                      <a:solidFill>
                        <a:schemeClr val="dk1"/>
                      </a:solidFill>
                      <a:latin typeface="Arial"/>
                      <a:ea typeface="Arial"/>
                      <a:cs typeface="Arial"/>
                      <a:sym typeface="Arial"/>
                    </a:endParaRPr>
                  </a:p>
                </p:txBody>
              </p:sp>
              <p:sp>
                <p:nvSpPr>
                  <p:cNvPr id="2492" name="Google Shape;2492;p129"/>
                  <p:cNvSpPr txBox="1"/>
                  <p:nvPr/>
                </p:nvSpPr>
                <p:spPr>
                  <a:xfrm>
                    <a:off x="6108783" y="4958079"/>
                    <a:ext cx="512807" cy="283381"/>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099">
                        <a:solidFill>
                          <a:schemeClr val="dk1"/>
                        </a:solidFill>
                        <a:latin typeface="Arial"/>
                        <a:ea typeface="Arial"/>
                        <a:cs typeface="Arial"/>
                        <a:sym typeface="Arial"/>
                      </a:rPr>
                      <a:t>Voltage</a:t>
                    </a:r>
                    <a:endParaRPr sz="1099">
                      <a:solidFill>
                        <a:schemeClr val="dk1"/>
                      </a:solidFill>
                      <a:latin typeface="Arial"/>
                      <a:ea typeface="Arial"/>
                      <a:cs typeface="Arial"/>
                      <a:sym typeface="Arial"/>
                    </a:endParaRPr>
                  </a:p>
                </p:txBody>
              </p:sp>
            </p:grpSp>
            <p:sp>
              <p:nvSpPr>
                <p:cNvPr id="2493" name="Google Shape;2493;p129"/>
                <p:cNvSpPr txBox="1"/>
                <p:nvPr/>
              </p:nvSpPr>
              <p:spPr>
                <a:xfrm>
                  <a:off x="1172365" y="4537032"/>
                  <a:ext cx="188231" cy="2042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94" name="Google Shape;2494;p129"/>
                <p:cNvSpPr txBox="1"/>
                <p:nvPr/>
              </p:nvSpPr>
              <p:spPr>
                <a:xfrm>
                  <a:off x="3280553" y="5996509"/>
                  <a:ext cx="188231" cy="2042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95" name="Google Shape;2495;p129"/>
                <p:cNvSpPr txBox="1"/>
                <p:nvPr/>
              </p:nvSpPr>
              <p:spPr>
                <a:xfrm>
                  <a:off x="2449350" y="4769180"/>
                  <a:ext cx="188231" cy="204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96" name="Google Shape;2496;p129"/>
                <p:cNvSpPr txBox="1"/>
                <p:nvPr/>
              </p:nvSpPr>
              <p:spPr>
                <a:xfrm>
                  <a:off x="1631296" y="6163252"/>
                  <a:ext cx="372794" cy="204200"/>
                </a:xfrm>
                <a:prstGeom prst="rect">
                  <a:avLst/>
                </a:prstGeom>
                <a:blipFill rotWithShape="1">
                  <a:blip r:embed="rId7">
                    <a:alphaModFix/>
                  </a:blip>
                  <a:stretch>
                    <a:fillRect b="0" l="0" r="-344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497" name="Google Shape;2497;p129"/>
              <p:cNvGrpSpPr/>
              <p:nvPr/>
            </p:nvGrpSpPr>
            <p:grpSpPr>
              <a:xfrm>
                <a:off x="815248" y="2299616"/>
                <a:ext cx="2653536" cy="2360357"/>
                <a:chOff x="815248" y="2299616"/>
                <a:chExt cx="2653536" cy="2360357"/>
              </a:xfrm>
            </p:grpSpPr>
            <p:grpSp>
              <p:nvGrpSpPr>
                <p:cNvPr id="2498" name="Google Shape;2498;p129"/>
                <p:cNvGrpSpPr/>
                <p:nvPr/>
              </p:nvGrpSpPr>
              <p:grpSpPr>
                <a:xfrm>
                  <a:off x="815248" y="2299616"/>
                  <a:ext cx="2595374" cy="2360357"/>
                  <a:chOff x="6085288" y="1932670"/>
                  <a:chExt cx="2651049" cy="2410992"/>
                </a:xfrm>
              </p:grpSpPr>
              <p:pic>
                <p:nvPicPr>
                  <p:cNvPr id="2499" name="Google Shape;2499;p129"/>
                  <p:cNvPicPr preferRelativeResize="0"/>
                  <p:nvPr/>
                </p:nvPicPr>
                <p:blipFill rotWithShape="1">
                  <a:blip r:embed="rId8">
                    <a:alphaModFix/>
                  </a:blip>
                  <a:srcRect b="0" l="0" r="6880" t="0"/>
                  <a:stretch/>
                </p:blipFill>
                <p:spPr>
                  <a:xfrm>
                    <a:off x="6085288" y="1932670"/>
                    <a:ext cx="2651049" cy="2162232"/>
                  </a:xfrm>
                  <a:prstGeom prst="rect">
                    <a:avLst/>
                  </a:prstGeom>
                  <a:noFill/>
                  <a:ln>
                    <a:noFill/>
                  </a:ln>
                </p:spPr>
              </p:pic>
              <p:sp>
                <p:nvSpPr>
                  <p:cNvPr id="2500" name="Google Shape;2500;p129"/>
                  <p:cNvSpPr/>
                  <p:nvPr/>
                </p:nvSpPr>
                <p:spPr>
                  <a:xfrm>
                    <a:off x="6645747" y="3976236"/>
                    <a:ext cx="653883" cy="367426"/>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99">
                        <a:solidFill>
                          <a:srgbClr val="FF0000"/>
                        </a:solidFill>
                        <a:latin typeface="Arial"/>
                        <a:ea typeface="Arial"/>
                        <a:cs typeface="Arial"/>
                        <a:sym typeface="Arial"/>
                      </a:rPr>
                      <a:t>thời gian tăng</a:t>
                    </a:r>
                    <a:endParaRPr sz="1099">
                      <a:solidFill>
                        <a:srgbClr val="FF0000"/>
                      </a:solidFill>
                      <a:latin typeface="Arial"/>
                      <a:ea typeface="Arial"/>
                      <a:cs typeface="Arial"/>
                      <a:sym typeface="Arial"/>
                    </a:endParaRPr>
                  </a:p>
                </p:txBody>
              </p:sp>
              <p:sp>
                <p:nvSpPr>
                  <p:cNvPr id="2501" name="Google Shape;2501;p129"/>
                  <p:cNvSpPr/>
                  <p:nvPr/>
                </p:nvSpPr>
                <p:spPr>
                  <a:xfrm>
                    <a:off x="6420527" y="2420148"/>
                    <a:ext cx="1196549" cy="1268342"/>
                  </a:xfrm>
                  <a:custGeom>
                    <a:rect b="b" l="l" r="r" t="t"/>
                    <a:pathLst>
                      <a:path extrusionOk="0" h="1346200" w="1270000">
                        <a:moveTo>
                          <a:pt x="0" y="8467"/>
                        </a:moveTo>
                        <a:lnTo>
                          <a:pt x="1270000" y="0"/>
                        </a:lnTo>
                        <a:lnTo>
                          <a:pt x="1270000" y="1346200"/>
                        </a:lnTo>
                      </a:path>
                    </a:pathLst>
                  </a:custGeom>
                  <a:noFill/>
                  <a:ln cap="flat" cmpd="sng" w="12700">
                    <a:solidFill>
                      <a:srgbClr val="FF33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2502" name="Google Shape;2502;p129"/>
                  <p:cNvSpPr txBox="1"/>
                  <p:nvPr/>
                </p:nvSpPr>
                <p:spPr>
                  <a:xfrm>
                    <a:off x="7571735" y="3430009"/>
                    <a:ext cx="493735" cy="320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03" name="Google Shape;2503;p129"/>
                  <p:cNvSpPr txBox="1"/>
                  <p:nvPr/>
                </p:nvSpPr>
                <p:spPr>
                  <a:xfrm>
                    <a:off x="6834158" y="2293039"/>
                    <a:ext cx="493735" cy="3200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04" name="Google Shape;2504;p129"/>
                  <p:cNvSpPr txBox="1"/>
                  <p:nvPr/>
                </p:nvSpPr>
                <p:spPr>
                  <a:xfrm>
                    <a:off x="7419215" y="3885041"/>
                    <a:ext cx="512809" cy="36742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99">
                        <a:solidFill>
                          <a:schemeClr val="dk1"/>
                        </a:solidFill>
                        <a:latin typeface="Arial"/>
                        <a:ea typeface="Arial"/>
                        <a:cs typeface="Arial"/>
                        <a:sym typeface="Arial"/>
                      </a:rPr>
                      <a:t>Thời gian</a:t>
                    </a:r>
                    <a:endParaRPr sz="1099">
                      <a:solidFill>
                        <a:schemeClr val="dk1"/>
                      </a:solidFill>
                      <a:latin typeface="Arial"/>
                      <a:ea typeface="Arial"/>
                      <a:cs typeface="Arial"/>
                      <a:sym typeface="Arial"/>
                    </a:endParaRPr>
                  </a:p>
                </p:txBody>
              </p:sp>
              <p:sp>
                <p:nvSpPr>
                  <p:cNvPr id="2505" name="Google Shape;2505;p129"/>
                  <p:cNvSpPr txBox="1"/>
                  <p:nvPr/>
                </p:nvSpPr>
                <p:spPr>
                  <a:xfrm>
                    <a:off x="6100528" y="2969677"/>
                    <a:ext cx="512809" cy="17589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99">
                        <a:solidFill>
                          <a:schemeClr val="dk1"/>
                        </a:solidFill>
                        <a:latin typeface="Arial"/>
                        <a:ea typeface="Arial"/>
                        <a:cs typeface="Arial"/>
                        <a:sym typeface="Arial"/>
                      </a:rPr>
                      <a:t>50%</a:t>
                    </a:r>
                    <a:endParaRPr sz="1099">
                      <a:solidFill>
                        <a:schemeClr val="dk1"/>
                      </a:solidFill>
                      <a:latin typeface="Arial"/>
                      <a:ea typeface="Arial"/>
                      <a:cs typeface="Arial"/>
                      <a:sym typeface="Arial"/>
                    </a:endParaRPr>
                  </a:p>
                </p:txBody>
              </p:sp>
              <p:sp>
                <p:nvSpPr>
                  <p:cNvPr id="2506" name="Google Shape;2506;p129"/>
                  <p:cNvSpPr txBox="1"/>
                  <p:nvPr/>
                </p:nvSpPr>
                <p:spPr>
                  <a:xfrm>
                    <a:off x="6100528" y="2723973"/>
                    <a:ext cx="512809" cy="17589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99">
                        <a:solidFill>
                          <a:schemeClr val="dk1"/>
                        </a:solidFill>
                        <a:latin typeface="Arial"/>
                        <a:ea typeface="Arial"/>
                        <a:cs typeface="Arial"/>
                        <a:sym typeface="Arial"/>
                      </a:rPr>
                      <a:t>63%</a:t>
                    </a:r>
                    <a:endParaRPr sz="1099">
                      <a:solidFill>
                        <a:schemeClr val="dk1"/>
                      </a:solidFill>
                      <a:latin typeface="Arial"/>
                      <a:ea typeface="Arial"/>
                      <a:cs typeface="Arial"/>
                      <a:sym typeface="Arial"/>
                    </a:endParaRPr>
                  </a:p>
                </p:txBody>
              </p:sp>
              <p:sp>
                <p:nvSpPr>
                  <p:cNvPr id="2507" name="Google Shape;2507;p129"/>
                  <p:cNvSpPr txBox="1"/>
                  <p:nvPr/>
                </p:nvSpPr>
                <p:spPr>
                  <a:xfrm>
                    <a:off x="6100528" y="2388498"/>
                    <a:ext cx="512809" cy="17589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99">
                        <a:solidFill>
                          <a:schemeClr val="dk1"/>
                        </a:solidFill>
                        <a:latin typeface="Arial"/>
                        <a:ea typeface="Arial"/>
                        <a:cs typeface="Arial"/>
                        <a:sym typeface="Arial"/>
                      </a:rPr>
                      <a:t>100%</a:t>
                    </a:r>
                    <a:endParaRPr sz="1099">
                      <a:solidFill>
                        <a:schemeClr val="dk1"/>
                      </a:solidFill>
                      <a:latin typeface="Arial"/>
                      <a:ea typeface="Arial"/>
                      <a:cs typeface="Arial"/>
                      <a:sym typeface="Arial"/>
                    </a:endParaRPr>
                  </a:p>
                </p:txBody>
              </p:sp>
            </p:grpSp>
            <p:sp>
              <p:nvSpPr>
                <p:cNvPr id="2508" name="Google Shape;2508;p129"/>
                <p:cNvSpPr txBox="1"/>
                <p:nvPr/>
              </p:nvSpPr>
              <p:spPr>
                <a:xfrm>
                  <a:off x="1208146" y="2383587"/>
                  <a:ext cx="248120" cy="21932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09" name="Google Shape;2509;p129"/>
                <p:cNvSpPr txBox="1"/>
                <p:nvPr/>
              </p:nvSpPr>
              <p:spPr>
                <a:xfrm>
                  <a:off x="3280553" y="3976413"/>
                  <a:ext cx="188231" cy="2042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10" name="Google Shape;2510;p129"/>
                <p:cNvSpPr txBox="1"/>
                <p:nvPr/>
              </p:nvSpPr>
              <p:spPr>
                <a:xfrm>
                  <a:off x="1691851" y="3385074"/>
                  <a:ext cx="188231" cy="204200"/>
                </a:xfrm>
                <a:prstGeom prst="rect">
                  <a:avLst/>
                </a:prstGeom>
                <a:blipFill rotWithShape="1">
                  <a:blip r:embed="rId10">
                    <a:alphaModFix/>
                  </a:blip>
                  <a:stretch>
                    <a:fillRect b="-15622" l="-3447" r="-1034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11" name="Google Shape;2511;p129"/>
                <p:cNvSpPr txBox="1"/>
                <p:nvPr/>
              </p:nvSpPr>
              <p:spPr>
                <a:xfrm>
                  <a:off x="1778997" y="2924428"/>
                  <a:ext cx="188231" cy="204200"/>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sp>
        <p:nvSpPr>
          <p:cNvPr id="2512" name="Google Shape;2512;p129"/>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13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519" name="Google Shape;2519;p130"/>
          <p:cNvSpPr/>
          <p:nvPr/>
        </p:nvSpPr>
        <p:spPr>
          <a:xfrm>
            <a:off x="580400" y="153035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rgbClr val="0033FF"/>
              </a:buClr>
              <a:buSzPts val="1681"/>
              <a:buFont typeface="Arial"/>
              <a:buChar char="•"/>
            </a:pPr>
            <a:r>
              <a:rPr b="1" lang="en-US" sz="1401">
                <a:solidFill>
                  <a:srgbClr val="0033FF"/>
                </a:solidFill>
                <a:latin typeface="Arial"/>
                <a:ea typeface="Arial"/>
                <a:cs typeface="Arial"/>
                <a:sym typeface="Arial"/>
              </a:rPr>
              <a:t> Đặc tính đáp ứng tần số</a:t>
            </a:r>
            <a:endParaRPr b="1" sz="1401">
              <a:solidFill>
                <a:srgbClr val="0033FF"/>
              </a:solidFill>
              <a:latin typeface="Arial"/>
              <a:ea typeface="Arial"/>
              <a:cs typeface="Arial"/>
              <a:sym typeface="Arial"/>
            </a:endParaRPr>
          </a:p>
        </p:txBody>
      </p:sp>
      <p:sp>
        <p:nvSpPr>
          <p:cNvPr id="2520" name="Google Shape;2520;p130"/>
          <p:cNvSpPr/>
          <p:nvPr/>
        </p:nvSpPr>
        <p:spPr>
          <a:xfrm>
            <a:off x="712189" y="1760688"/>
            <a:ext cx="8487381" cy="647819"/>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Đáp ứng tần số khi thay đổi giá trị đầu vào của cảm biến theo hình sin (sin hoặc cos)</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Tần số phản hồi: Là dải tần số khi đầu ra giảm -3 dB ở tần số đầu vào</a:t>
            </a:r>
            <a:endParaRPr sz="1299">
              <a:solidFill>
                <a:srgbClr val="262626"/>
              </a:solidFill>
              <a:latin typeface="Arial"/>
              <a:ea typeface="Arial"/>
              <a:cs typeface="Arial"/>
              <a:sym typeface="Arial"/>
            </a:endParaRPr>
          </a:p>
        </p:txBody>
      </p:sp>
      <p:grpSp>
        <p:nvGrpSpPr>
          <p:cNvPr id="2521" name="Google Shape;2521;p130"/>
          <p:cNvGrpSpPr/>
          <p:nvPr/>
        </p:nvGrpSpPr>
        <p:grpSpPr>
          <a:xfrm>
            <a:off x="862884" y="2528894"/>
            <a:ext cx="7811590" cy="3267660"/>
            <a:chOff x="1193460" y="2997091"/>
            <a:chExt cx="7082635" cy="2962733"/>
          </a:xfrm>
        </p:grpSpPr>
        <p:pic>
          <p:nvPicPr>
            <p:cNvPr id="2522" name="Google Shape;2522;p130"/>
            <p:cNvPicPr preferRelativeResize="0"/>
            <p:nvPr/>
          </p:nvPicPr>
          <p:blipFill rotWithShape="1">
            <a:blip r:embed="rId3">
              <a:alphaModFix/>
            </a:blip>
            <a:srcRect b="11319" l="6486" r="0" t="0"/>
            <a:stretch/>
          </p:blipFill>
          <p:spPr>
            <a:xfrm>
              <a:off x="1915654" y="2997091"/>
              <a:ext cx="6360441" cy="2735115"/>
            </a:xfrm>
            <a:prstGeom prst="rect">
              <a:avLst/>
            </a:prstGeom>
            <a:noFill/>
            <a:ln>
              <a:noFill/>
            </a:ln>
          </p:spPr>
        </p:pic>
        <p:sp>
          <p:nvSpPr>
            <p:cNvPr id="2523" name="Google Shape;2523;p130"/>
            <p:cNvSpPr/>
            <p:nvPr/>
          </p:nvSpPr>
          <p:spPr>
            <a:xfrm>
              <a:off x="1193460" y="3300017"/>
              <a:ext cx="986386" cy="359454"/>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Đầu ra [Db]</a:t>
              </a:r>
              <a:endParaRPr/>
            </a:p>
          </p:txBody>
        </p:sp>
        <p:sp>
          <p:nvSpPr>
            <p:cNvPr id="2524" name="Google Shape;2524;p130"/>
            <p:cNvSpPr/>
            <p:nvPr/>
          </p:nvSpPr>
          <p:spPr>
            <a:xfrm>
              <a:off x="4465774" y="5713941"/>
              <a:ext cx="1260201" cy="245883"/>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Tần số [Hz]</a:t>
              </a:r>
              <a:endParaRPr/>
            </a:p>
          </p:txBody>
        </p:sp>
        <p:sp>
          <p:nvSpPr>
            <p:cNvPr id="2525" name="Google Shape;2525;p130"/>
            <p:cNvSpPr/>
            <p:nvPr/>
          </p:nvSpPr>
          <p:spPr>
            <a:xfrm>
              <a:off x="3731701" y="5486323"/>
              <a:ext cx="1260201" cy="245883"/>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100</a:t>
              </a:r>
              <a:endParaRPr sz="1299">
                <a:solidFill>
                  <a:schemeClr val="dk1"/>
                </a:solidFill>
                <a:latin typeface="Arial"/>
                <a:ea typeface="Arial"/>
                <a:cs typeface="Arial"/>
                <a:sym typeface="Arial"/>
              </a:endParaRPr>
            </a:p>
          </p:txBody>
        </p:sp>
        <p:sp>
          <p:nvSpPr>
            <p:cNvPr id="2526" name="Google Shape;2526;p130"/>
            <p:cNvSpPr/>
            <p:nvPr/>
          </p:nvSpPr>
          <p:spPr>
            <a:xfrm>
              <a:off x="5714460" y="5452557"/>
              <a:ext cx="1260201" cy="245883"/>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99">
                  <a:solidFill>
                    <a:schemeClr val="dk1"/>
                  </a:solidFill>
                  <a:latin typeface="Arial"/>
                  <a:ea typeface="Arial"/>
                  <a:cs typeface="Arial"/>
                  <a:sym typeface="Arial"/>
                </a:rPr>
                <a:t>1K</a:t>
              </a:r>
              <a:endParaRPr sz="1299">
                <a:solidFill>
                  <a:schemeClr val="dk1"/>
                </a:solidFill>
                <a:latin typeface="Arial"/>
                <a:ea typeface="Arial"/>
                <a:cs typeface="Arial"/>
                <a:sym typeface="Arial"/>
              </a:endParaRPr>
            </a:p>
          </p:txBody>
        </p:sp>
        <p:sp>
          <p:nvSpPr>
            <p:cNvPr id="2527" name="Google Shape;2527;p130"/>
            <p:cNvSpPr/>
            <p:nvPr/>
          </p:nvSpPr>
          <p:spPr>
            <a:xfrm>
              <a:off x="1881108" y="5288799"/>
              <a:ext cx="438591" cy="245883"/>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299">
                  <a:solidFill>
                    <a:schemeClr val="dk1"/>
                  </a:solidFill>
                  <a:latin typeface="Arial"/>
                  <a:ea typeface="Arial"/>
                  <a:cs typeface="Arial"/>
                  <a:sym typeface="Arial"/>
                </a:rPr>
                <a:t>-30</a:t>
              </a:r>
              <a:endParaRPr b="1" sz="1299">
                <a:solidFill>
                  <a:schemeClr val="dk1"/>
                </a:solidFill>
                <a:latin typeface="Arial"/>
                <a:ea typeface="Arial"/>
                <a:cs typeface="Arial"/>
                <a:sym typeface="Arial"/>
              </a:endParaRPr>
            </a:p>
          </p:txBody>
        </p:sp>
        <p:sp>
          <p:nvSpPr>
            <p:cNvPr id="2528" name="Google Shape;2528;p130"/>
            <p:cNvSpPr/>
            <p:nvPr/>
          </p:nvSpPr>
          <p:spPr>
            <a:xfrm>
              <a:off x="1881108" y="4727449"/>
              <a:ext cx="438591" cy="245883"/>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299">
                  <a:solidFill>
                    <a:schemeClr val="dk1"/>
                  </a:solidFill>
                  <a:latin typeface="Arial"/>
                  <a:ea typeface="Arial"/>
                  <a:cs typeface="Arial"/>
                  <a:sym typeface="Arial"/>
                </a:rPr>
                <a:t>-20</a:t>
              </a:r>
              <a:endParaRPr b="1" sz="1299">
                <a:solidFill>
                  <a:schemeClr val="dk1"/>
                </a:solidFill>
                <a:latin typeface="Arial"/>
                <a:ea typeface="Arial"/>
                <a:cs typeface="Arial"/>
                <a:sym typeface="Arial"/>
              </a:endParaRPr>
            </a:p>
          </p:txBody>
        </p:sp>
        <p:sp>
          <p:nvSpPr>
            <p:cNvPr id="2529" name="Google Shape;2529;p130"/>
            <p:cNvSpPr/>
            <p:nvPr/>
          </p:nvSpPr>
          <p:spPr>
            <a:xfrm>
              <a:off x="1881108" y="4153309"/>
              <a:ext cx="438591" cy="245883"/>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299">
                  <a:solidFill>
                    <a:schemeClr val="dk1"/>
                  </a:solidFill>
                  <a:latin typeface="Arial"/>
                  <a:ea typeface="Arial"/>
                  <a:cs typeface="Arial"/>
                  <a:sym typeface="Arial"/>
                </a:rPr>
                <a:t>-10</a:t>
              </a:r>
              <a:endParaRPr b="1" sz="1299">
                <a:solidFill>
                  <a:schemeClr val="dk1"/>
                </a:solidFill>
                <a:latin typeface="Arial"/>
                <a:ea typeface="Arial"/>
                <a:cs typeface="Arial"/>
                <a:sym typeface="Arial"/>
              </a:endParaRPr>
            </a:p>
          </p:txBody>
        </p:sp>
        <p:sp>
          <p:nvSpPr>
            <p:cNvPr id="2530" name="Google Shape;2530;p130"/>
            <p:cNvSpPr/>
            <p:nvPr/>
          </p:nvSpPr>
          <p:spPr>
            <a:xfrm>
              <a:off x="1881108" y="3591411"/>
              <a:ext cx="438591" cy="245883"/>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299">
                  <a:solidFill>
                    <a:schemeClr val="dk1"/>
                  </a:solidFill>
                  <a:latin typeface="Arial"/>
                  <a:ea typeface="Arial"/>
                  <a:cs typeface="Arial"/>
                  <a:sym typeface="Arial"/>
                </a:rPr>
                <a:t>0</a:t>
              </a:r>
              <a:endParaRPr b="1" sz="1299">
                <a:solidFill>
                  <a:schemeClr val="dk1"/>
                </a:solidFill>
                <a:latin typeface="Arial"/>
                <a:ea typeface="Arial"/>
                <a:cs typeface="Arial"/>
                <a:sym typeface="Arial"/>
              </a:endParaRPr>
            </a:p>
          </p:txBody>
        </p:sp>
        <p:sp>
          <p:nvSpPr>
            <p:cNvPr id="2531" name="Google Shape;2531;p130"/>
            <p:cNvSpPr/>
            <p:nvPr/>
          </p:nvSpPr>
          <p:spPr>
            <a:xfrm>
              <a:off x="7665992" y="3695257"/>
              <a:ext cx="526293" cy="245883"/>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299">
                  <a:solidFill>
                    <a:schemeClr val="dk1"/>
                  </a:solidFill>
                  <a:latin typeface="Arial"/>
                  <a:ea typeface="Arial"/>
                  <a:cs typeface="Arial"/>
                  <a:sym typeface="Arial"/>
                </a:rPr>
                <a:t>3[dB]</a:t>
              </a:r>
              <a:endParaRPr b="1" sz="1299">
                <a:solidFill>
                  <a:schemeClr val="dk1"/>
                </a:solidFill>
                <a:latin typeface="Arial"/>
                <a:ea typeface="Arial"/>
                <a:cs typeface="Arial"/>
                <a:sym typeface="Arial"/>
              </a:endParaRPr>
            </a:p>
          </p:txBody>
        </p:sp>
      </p:grpSp>
      <p:sp>
        <p:nvSpPr>
          <p:cNvPr id="2532" name="Google Shape;2532;p130"/>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13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539" name="Google Shape;2539;p13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Tạp âm </a:t>
            </a:r>
            <a:endParaRPr/>
          </a:p>
        </p:txBody>
      </p:sp>
      <p:sp>
        <p:nvSpPr>
          <p:cNvPr id="2540" name="Google Shape;2540;p131"/>
          <p:cNvSpPr/>
          <p:nvPr/>
        </p:nvSpPr>
        <p:spPr>
          <a:xfrm>
            <a:off x="580391" y="1891205"/>
            <a:ext cx="8858081" cy="2581348"/>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Tạp âm là tín hiệu bất thường không mong muốn.</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Tạp âm dao động bất thường được tạo ra từ thiết bị cảm biến hoặc mạch chuyển đổi và trong một số trường hợp, không thể loại bỏ tạp âm.</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Do tạp âm xuất hiện ở đầu ra thông qua một số đường nên sẽ xảy ra sai số khi (Δy) phản hồi trước sự thay đổi đầu vào (Δx) của cảm biến giảm dưới mức tạp âm.</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Nếu tạp âm đi vào cảm biến tăng thì sẽ không thể phát hiện ra tín hiệu đầu vào cực nhỏ, ngay cả khi độ nhạy cao và giới hạn dưới của phép đo lớn.</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Do vậy, có thể giảm giới hạn phát hiện dưới bằng cách tăng tỷ số tín hiệu trên tạp âm (tỷ số S/N) của cảm biến.</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Sử dụng bộ lọc để tăng tỷ số tín hiệu trên tạp âm.</a:t>
            </a:r>
            <a:endParaRPr/>
          </a:p>
        </p:txBody>
      </p:sp>
      <p:sp>
        <p:nvSpPr>
          <p:cNvPr id="2541" name="Google Shape;2541;p131"/>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grpSp>
        <p:nvGrpSpPr>
          <p:cNvPr id="2547" name="Google Shape;2547;p132"/>
          <p:cNvGrpSpPr/>
          <p:nvPr/>
        </p:nvGrpSpPr>
        <p:grpSpPr>
          <a:xfrm>
            <a:off x="507542" y="2578553"/>
            <a:ext cx="2963563" cy="1707364"/>
            <a:chOff x="507533" y="2685230"/>
            <a:chExt cx="2963563" cy="1707362"/>
          </a:xfrm>
        </p:grpSpPr>
        <p:grpSp>
          <p:nvGrpSpPr>
            <p:cNvPr id="2548" name="Google Shape;2548;p132"/>
            <p:cNvGrpSpPr/>
            <p:nvPr/>
          </p:nvGrpSpPr>
          <p:grpSpPr>
            <a:xfrm>
              <a:off x="507533" y="2685230"/>
              <a:ext cx="2938986" cy="1707362"/>
              <a:chOff x="507533" y="2730950"/>
              <a:chExt cx="2938986" cy="1707362"/>
            </a:xfrm>
          </p:grpSpPr>
          <p:pic>
            <p:nvPicPr>
              <p:cNvPr id="2549" name="Google Shape;2549;p132"/>
              <p:cNvPicPr preferRelativeResize="0"/>
              <p:nvPr/>
            </p:nvPicPr>
            <p:blipFill rotWithShape="1">
              <a:blip r:embed="rId3">
                <a:alphaModFix/>
              </a:blip>
              <a:srcRect b="0" l="0" r="0" t="0"/>
              <a:stretch/>
            </p:blipFill>
            <p:spPr>
              <a:xfrm>
                <a:off x="507533" y="2730950"/>
                <a:ext cx="2781878" cy="1707362"/>
              </a:xfrm>
              <a:prstGeom prst="rect">
                <a:avLst/>
              </a:prstGeom>
              <a:noFill/>
              <a:ln>
                <a:noFill/>
              </a:ln>
            </p:spPr>
          </p:pic>
          <p:grpSp>
            <p:nvGrpSpPr>
              <p:cNvPr id="2550" name="Google Shape;2550;p132"/>
              <p:cNvGrpSpPr/>
              <p:nvPr/>
            </p:nvGrpSpPr>
            <p:grpSpPr>
              <a:xfrm>
                <a:off x="819060" y="2878229"/>
                <a:ext cx="2627459" cy="1159761"/>
                <a:chOff x="819060" y="2878229"/>
                <a:chExt cx="2627459" cy="1159761"/>
              </a:xfrm>
            </p:grpSpPr>
            <p:sp>
              <p:nvSpPr>
                <p:cNvPr id="2551" name="Google Shape;2551;p132"/>
                <p:cNvSpPr/>
                <p:nvPr/>
              </p:nvSpPr>
              <p:spPr>
                <a:xfrm>
                  <a:off x="819060" y="2881201"/>
                  <a:ext cx="739117"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Sensor</a:t>
                  </a:r>
                  <a:endParaRPr sz="1200">
                    <a:solidFill>
                      <a:schemeClr val="dk1"/>
                    </a:solidFill>
                    <a:latin typeface="Arial"/>
                    <a:ea typeface="Arial"/>
                    <a:cs typeface="Arial"/>
                    <a:sym typeface="Arial"/>
                  </a:endParaRPr>
                </a:p>
              </p:txBody>
            </p:sp>
            <p:sp>
              <p:nvSpPr>
                <p:cNvPr id="2552" name="Google Shape;2552;p132"/>
                <p:cNvSpPr/>
                <p:nvPr/>
              </p:nvSpPr>
              <p:spPr>
                <a:xfrm>
                  <a:off x="1939856" y="2878229"/>
                  <a:ext cx="150666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Interface circuit</a:t>
                  </a:r>
                  <a:endParaRPr sz="1200">
                    <a:solidFill>
                      <a:schemeClr val="dk1"/>
                    </a:solidFill>
                    <a:latin typeface="Arial"/>
                    <a:ea typeface="Arial"/>
                    <a:cs typeface="Arial"/>
                    <a:sym typeface="Arial"/>
                  </a:endParaRPr>
                </a:p>
              </p:txBody>
            </p:sp>
            <p:sp>
              <p:nvSpPr>
                <p:cNvPr id="2553" name="Google Shape;2553;p132"/>
                <p:cNvSpPr/>
                <p:nvPr/>
              </p:nvSpPr>
              <p:spPr>
                <a:xfrm>
                  <a:off x="840251" y="3387900"/>
                  <a:ext cx="208784" cy="15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54" name="Google Shape;2554;p132"/>
                <p:cNvSpPr/>
                <p:nvPr/>
              </p:nvSpPr>
              <p:spPr>
                <a:xfrm>
                  <a:off x="1025203" y="3847742"/>
                  <a:ext cx="208784" cy="190248"/>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55" name="Google Shape;2555;p132"/>
                <p:cNvSpPr/>
                <p:nvPr/>
              </p:nvSpPr>
              <p:spPr>
                <a:xfrm>
                  <a:off x="1825938" y="3632497"/>
                  <a:ext cx="208784" cy="211438"/>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56" name="Google Shape;2556;p132"/>
                <p:cNvSpPr/>
                <p:nvPr/>
              </p:nvSpPr>
              <p:spPr>
                <a:xfrm>
                  <a:off x="2882356" y="3632497"/>
                  <a:ext cx="208784" cy="15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2557" name="Google Shape;2557;p132"/>
            <p:cNvSpPr/>
            <p:nvPr/>
          </p:nvSpPr>
          <p:spPr>
            <a:xfrm>
              <a:off x="562862" y="2837630"/>
              <a:ext cx="2908234" cy="149635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2558" name="Google Shape;2558;p13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559" name="Google Shape;2559;p132"/>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Trở kháng đầu ra </a:t>
            </a:r>
            <a:endParaRPr/>
          </a:p>
        </p:txBody>
      </p:sp>
      <p:sp>
        <p:nvSpPr>
          <p:cNvPr id="2560" name="Google Shape;2560;p132"/>
          <p:cNvSpPr/>
          <p:nvPr/>
        </p:nvSpPr>
        <p:spPr>
          <a:xfrm>
            <a:off x="580400" y="1891205"/>
            <a:ext cx="8619172" cy="80060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Khi nối cảm biến với một mạch điện tử, sự phụ thuộc giữa trở kháng đầu ra của cảm biến và trở kháng đầu </a:t>
            </a:r>
            <a:endParaRPr/>
          </a:p>
          <a:p>
            <a:pPr indent="-115879" lvl="0" marL="115879" marR="0" rtl="0" algn="l">
              <a:spcBef>
                <a:spcPts val="600"/>
              </a:spcBef>
              <a:spcAft>
                <a:spcPts val="0"/>
              </a:spcAft>
              <a:buClr>
                <a:schemeClr val="dk1"/>
              </a:buClr>
              <a:buSzPts val="1681"/>
              <a:buFont typeface="Arial"/>
              <a:buChar char="•"/>
            </a:pPr>
            <a:r>
              <a:rPr lang="en-US" sz="1401">
                <a:solidFill>
                  <a:schemeClr val="dk1"/>
                </a:solidFill>
                <a:latin typeface="Arial"/>
                <a:ea typeface="Arial"/>
                <a:cs typeface="Arial"/>
                <a:sym typeface="Arial"/>
              </a:rPr>
              <a:t>vào của mạch rất quan trọng.</a:t>
            </a:r>
            <a:endParaRPr/>
          </a:p>
          <a:p>
            <a:pPr indent="-115879" lvl="0" marL="115879" marR="0" rtl="0" algn="l">
              <a:spcBef>
                <a:spcPts val="600"/>
              </a:spcBef>
              <a:spcAft>
                <a:spcPts val="0"/>
              </a:spcAft>
              <a:buClr>
                <a:schemeClr val="dk1"/>
              </a:buClr>
              <a:buSzPts val="1681"/>
              <a:buFont typeface="Arial"/>
              <a:buChar char="•"/>
            </a:pPr>
            <a:r>
              <a:rPr lang="en-US" sz="1401">
                <a:solidFill>
                  <a:schemeClr val="dk1"/>
                </a:solidFill>
                <a:latin typeface="Arial"/>
                <a:ea typeface="Arial"/>
                <a:cs typeface="Arial"/>
                <a:sym typeface="Arial"/>
              </a:rPr>
              <a:t>Đối với cảm biến có điện áp ra</a:t>
            </a:r>
            <a:endParaRPr sz="1401">
              <a:solidFill>
                <a:schemeClr val="dk1"/>
              </a:solidFill>
              <a:latin typeface="Arial"/>
              <a:ea typeface="Arial"/>
              <a:cs typeface="Arial"/>
              <a:sym typeface="Arial"/>
            </a:endParaRPr>
          </a:p>
        </p:txBody>
      </p:sp>
      <p:sp>
        <p:nvSpPr>
          <p:cNvPr id="2561" name="Google Shape;2561;p132"/>
          <p:cNvSpPr/>
          <p:nvPr/>
        </p:nvSpPr>
        <p:spPr>
          <a:xfrm>
            <a:off x="3600950" y="2637359"/>
            <a:ext cx="5598625" cy="1150264"/>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Trở kháng cảm biến Zo được mắc nối tiếp với trở kháng đầu vào Zi của mạch.</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Để giảm thiểu sự biến dạng của tín hiệu đầu ra, tức là V=Vs thì trở kháng đầu ra của cảm biến phải nhỏ (Zo&lt;&lt;Zi)</a:t>
            </a:r>
            <a:endParaRPr/>
          </a:p>
          <a:p>
            <a:pPr indent="0" lvl="0" marL="0" marR="0" rtl="0" algn="l">
              <a:spcBef>
                <a:spcPts val="802"/>
              </a:spcBef>
              <a:spcAft>
                <a:spcPts val="0"/>
              </a:spcAft>
              <a:buNone/>
            </a:pPr>
            <a:r>
              <a:t/>
            </a:r>
            <a:endParaRPr sz="1299">
              <a:solidFill>
                <a:srgbClr val="262626"/>
              </a:solidFill>
              <a:latin typeface="Arial"/>
              <a:ea typeface="Arial"/>
              <a:cs typeface="Arial"/>
              <a:sym typeface="Arial"/>
            </a:endParaRPr>
          </a:p>
        </p:txBody>
      </p:sp>
      <p:sp>
        <p:nvSpPr>
          <p:cNvPr id="2562" name="Google Shape;2562;p132"/>
          <p:cNvSpPr/>
          <p:nvPr/>
        </p:nvSpPr>
        <p:spPr>
          <a:xfrm>
            <a:off x="580395" y="4350484"/>
            <a:ext cx="2772411"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Đối với cảm biến có dòng điện ra</a:t>
            </a:r>
            <a:endParaRPr sz="1401">
              <a:solidFill>
                <a:schemeClr val="dk1"/>
              </a:solidFill>
              <a:latin typeface="Arial"/>
              <a:ea typeface="Arial"/>
              <a:cs typeface="Arial"/>
              <a:sym typeface="Arial"/>
            </a:endParaRPr>
          </a:p>
        </p:txBody>
      </p:sp>
      <p:sp>
        <p:nvSpPr>
          <p:cNvPr id="2563" name="Google Shape;2563;p132"/>
          <p:cNvSpPr/>
          <p:nvPr/>
        </p:nvSpPr>
        <p:spPr>
          <a:xfrm>
            <a:off x="3600950" y="4554315"/>
            <a:ext cx="5598625" cy="647819"/>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Trở kháng cảm biến Zo được mắc song song với trở kháng đầu vào Zi của mạch.</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Trở kháng đầu vào của mạch phải nhỏ sao cho I=Is. (Zo&gt;&gt;Zi)</a:t>
            </a:r>
            <a:endParaRPr/>
          </a:p>
        </p:txBody>
      </p:sp>
      <p:grpSp>
        <p:nvGrpSpPr>
          <p:cNvPr id="2564" name="Google Shape;2564;p132"/>
          <p:cNvGrpSpPr/>
          <p:nvPr/>
        </p:nvGrpSpPr>
        <p:grpSpPr>
          <a:xfrm>
            <a:off x="562865" y="4632641"/>
            <a:ext cx="2908236" cy="1621395"/>
            <a:chOff x="562862" y="4807892"/>
            <a:chExt cx="2908234" cy="1621396"/>
          </a:xfrm>
        </p:grpSpPr>
        <p:sp>
          <p:nvSpPr>
            <p:cNvPr id="2565" name="Google Shape;2565;p132"/>
            <p:cNvSpPr/>
            <p:nvPr/>
          </p:nvSpPr>
          <p:spPr>
            <a:xfrm>
              <a:off x="2951497" y="5653561"/>
              <a:ext cx="208781" cy="15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66" name="Google Shape;2566;p132"/>
            <p:cNvSpPr/>
            <p:nvPr/>
          </p:nvSpPr>
          <p:spPr>
            <a:xfrm>
              <a:off x="909392" y="5633328"/>
              <a:ext cx="208784" cy="15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67" name="Google Shape;2567;p132"/>
            <p:cNvSpPr/>
            <p:nvPr/>
          </p:nvSpPr>
          <p:spPr>
            <a:xfrm>
              <a:off x="909392" y="5660456"/>
              <a:ext cx="208784" cy="15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68" name="Google Shape;2568;p132"/>
            <p:cNvSpPr/>
            <p:nvPr/>
          </p:nvSpPr>
          <p:spPr>
            <a:xfrm>
              <a:off x="909392" y="5669141"/>
              <a:ext cx="208784" cy="15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2569" name="Google Shape;2569;p132"/>
            <p:cNvGrpSpPr/>
            <p:nvPr/>
          </p:nvGrpSpPr>
          <p:grpSpPr>
            <a:xfrm>
              <a:off x="661952" y="4838982"/>
              <a:ext cx="2809144" cy="1590306"/>
              <a:chOff x="5684600" y="4454531"/>
              <a:chExt cx="2809144" cy="1590306"/>
            </a:xfrm>
          </p:grpSpPr>
          <p:grpSp>
            <p:nvGrpSpPr>
              <p:cNvPr id="2570" name="Google Shape;2570;p132"/>
              <p:cNvGrpSpPr/>
              <p:nvPr/>
            </p:nvGrpSpPr>
            <p:grpSpPr>
              <a:xfrm>
                <a:off x="5684600" y="4454531"/>
                <a:ext cx="2809144" cy="1590306"/>
                <a:chOff x="6151955" y="4324179"/>
                <a:chExt cx="3188895" cy="1805290"/>
              </a:xfrm>
            </p:grpSpPr>
            <p:pic>
              <p:nvPicPr>
                <p:cNvPr id="2571" name="Google Shape;2571;p132"/>
                <p:cNvPicPr preferRelativeResize="0"/>
                <p:nvPr/>
              </p:nvPicPr>
              <p:blipFill rotWithShape="1">
                <a:blip r:embed="rId4">
                  <a:alphaModFix/>
                </a:blip>
                <a:srcRect b="0" l="0" r="0" t="0"/>
                <a:stretch/>
              </p:blipFill>
              <p:spPr>
                <a:xfrm>
                  <a:off x="6151955" y="4324179"/>
                  <a:ext cx="3069755" cy="1805290"/>
                </a:xfrm>
                <a:prstGeom prst="rect">
                  <a:avLst/>
                </a:prstGeom>
                <a:noFill/>
                <a:ln>
                  <a:noFill/>
                </a:ln>
              </p:spPr>
            </p:pic>
            <p:sp>
              <p:nvSpPr>
                <p:cNvPr id="2572" name="Google Shape;2572;p132"/>
                <p:cNvSpPr/>
                <p:nvPr/>
              </p:nvSpPr>
              <p:spPr>
                <a:xfrm>
                  <a:off x="6358200" y="4350963"/>
                  <a:ext cx="839037" cy="20963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Sensor</a:t>
                  </a:r>
                  <a:endParaRPr sz="1200">
                    <a:solidFill>
                      <a:schemeClr val="dk1"/>
                    </a:solidFill>
                    <a:latin typeface="Arial"/>
                    <a:ea typeface="Arial"/>
                    <a:cs typeface="Arial"/>
                    <a:sym typeface="Arial"/>
                  </a:endParaRPr>
                </a:p>
              </p:txBody>
            </p:sp>
            <p:sp>
              <p:nvSpPr>
                <p:cNvPr id="2573" name="Google Shape;2573;p132"/>
                <p:cNvSpPr/>
                <p:nvPr/>
              </p:nvSpPr>
              <p:spPr>
                <a:xfrm>
                  <a:off x="7630512" y="4347590"/>
                  <a:ext cx="1710338" cy="20963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Interface circuit</a:t>
                  </a:r>
                  <a:endParaRPr sz="1200">
                    <a:solidFill>
                      <a:schemeClr val="dk1"/>
                    </a:solidFill>
                    <a:latin typeface="Arial"/>
                    <a:ea typeface="Arial"/>
                    <a:cs typeface="Arial"/>
                    <a:sym typeface="Arial"/>
                  </a:endParaRPr>
                </a:p>
              </p:txBody>
            </p:sp>
          </p:grpSp>
          <p:cxnSp>
            <p:nvCxnSpPr>
              <p:cNvPr id="2574" name="Google Shape;2574;p132"/>
              <p:cNvCxnSpPr/>
              <p:nvPr/>
            </p:nvCxnSpPr>
            <p:spPr>
              <a:xfrm>
                <a:off x="8182929" y="4703026"/>
                <a:ext cx="0" cy="1249566"/>
              </a:xfrm>
              <a:prstGeom prst="straightConnector1">
                <a:avLst/>
              </a:prstGeom>
              <a:noFill/>
              <a:ln cap="flat" cmpd="sng" w="12700">
                <a:solidFill>
                  <a:srgbClr val="757272"/>
                </a:solidFill>
                <a:prstDash val="solid"/>
                <a:miter lim="800000"/>
                <a:headEnd len="sm" w="sm" type="none"/>
                <a:tailEnd len="sm" w="sm" type="none"/>
              </a:ln>
            </p:spPr>
          </p:cxnSp>
        </p:grpSp>
        <p:sp>
          <p:nvSpPr>
            <p:cNvPr id="2575" name="Google Shape;2575;p132"/>
            <p:cNvSpPr/>
            <p:nvPr/>
          </p:nvSpPr>
          <p:spPr>
            <a:xfrm>
              <a:off x="909392" y="5660456"/>
              <a:ext cx="208784" cy="15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76" name="Google Shape;2576;p132"/>
            <p:cNvSpPr/>
            <p:nvPr/>
          </p:nvSpPr>
          <p:spPr>
            <a:xfrm>
              <a:off x="1547698" y="5390876"/>
              <a:ext cx="164826" cy="15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77" name="Google Shape;2577;p132"/>
            <p:cNvSpPr/>
            <p:nvPr/>
          </p:nvSpPr>
          <p:spPr>
            <a:xfrm>
              <a:off x="2928637" y="5645941"/>
              <a:ext cx="208784" cy="15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78" name="Google Shape;2578;p132"/>
            <p:cNvSpPr/>
            <p:nvPr/>
          </p:nvSpPr>
          <p:spPr>
            <a:xfrm>
              <a:off x="1895079" y="5253664"/>
              <a:ext cx="208784" cy="211438"/>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79" name="Google Shape;2579;p132"/>
            <p:cNvSpPr/>
            <p:nvPr/>
          </p:nvSpPr>
          <p:spPr>
            <a:xfrm>
              <a:off x="562862" y="4807892"/>
              <a:ext cx="2908234" cy="159030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2580" name="Google Shape;2580;p132"/>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13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587" name="Google Shape;2587;p133"/>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Ảnh hưởng môi trường</a:t>
            </a:r>
            <a:endParaRPr/>
          </a:p>
        </p:txBody>
      </p:sp>
      <p:sp>
        <p:nvSpPr>
          <p:cNvPr id="2588" name="Google Shape;2588;p133"/>
          <p:cNvSpPr/>
          <p:nvPr/>
        </p:nvSpPr>
        <p:spPr>
          <a:xfrm>
            <a:off x="580400" y="1944542"/>
            <a:ext cx="8619172" cy="723660"/>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Các biến bên ngoài ảnh hưởng tới hiệu suất của cảm biến như nhiệt độ và độ ẩm được gọi là các tham số môi trường.</a:t>
            </a:r>
            <a:endParaRPr/>
          </a:p>
          <a:p>
            <a:pPr indent="-115879" lvl="0" marL="115879" marR="0" rtl="0" algn="l">
              <a:spcBef>
                <a:spcPts val="600"/>
              </a:spcBef>
              <a:spcAft>
                <a:spcPts val="0"/>
              </a:spcAft>
              <a:buClr>
                <a:schemeClr val="dk1"/>
              </a:buClr>
              <a:buSzPts val="1681"/>
              <a:buFont typeface="Arial"/>
              <a:buChar char="•"/>
            </a:pPr>
            <a:r>
              <a:rPr lang="en-US" sz="1401">
                <a:solidFill>
                  <a:schemeClr val="dk1"/>
                </a:solidFill>
                <a:latin typeface="Arial"/>
                <a:ea typeface="Arial"/>
                <a:cs typeface="Arial"/>
                <a:sym typeface="Arial"/>
              </a:rPr>
              <a:t>Những thay đổi về độ nhạy hoặc mức đầu ra do thời gian, nhiệt độ hoặc các yếu tố khác được gọi là độ mất ổn định của các đặc tính của cảm biến hay độ lệch.</a:t>
            </a:r>
            <a:endParaRPr/>
          </a:p>
        </p:txBody>
      </p:sp>
      <p:grpSp>
        <p:nvGrpSpPr>
          <p:cNvPr id="2589" name="Google Shape;2589;p133"/>
          <p:cNvGrpSpPr/>
          <p:nvPr/>
        </p:nvGrpSpPr>
        <p:grpSpPr>
          <a:xfrm>
            <a:off x="703276" y="2830368"/>
            <a:ext cx="4248136" cy="199927"/>
            <a:chOff x="712182" y="1757635"/>
            <a:chExt cx="4248136" cy="199926"/>
          </a:xfrm>
        </p:grpSpPr>
        <p:sp>
          <p:nvSpPr>
            <p:cNvPr id="2590" name="Google Shape;2590;p133"/>
            <p:cNvSpPr/>
            <p:nvPr/>
          </p:nvSpPr>
          <p:spPr>
            <a:xfrm>
              <a:off x="1095268" y="1757635"/>
              <a:ext cx="3865050" cy="199926"/>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None/>
              </a:pPr>
              <a:r>
                <a:rPr b="0" i="0" lang="en-US" sz="1299" u="none" cap="none" strike="noStrike">
                  <a:solidFill>
                    <a:srgbClr val="262626"/>
                  </a:solidFill>
                  <a:latin typeface="Arial"/>
                  <a:ea typeface="Arial"/>
                  <a:cs typeface="Arial"/>
                  <a:sym typeface="Arial"/>
                </a:rPr>
                <a:t>nhiệt độ ảnh hưởng đến hầu hết tất cả các cảm biến.</a:t>
              </a:r>
              <a:endParaRPr b="0" i="0" sz="1299" u="none" cap="none" strike="noStrike">
                <a:solidFill>
                  <a:srgbClr val="262626"/>
                </a:solidFill>
                <a:latin typeface="Arial"/>
                <a:ea typeface="Arial"/>
                <a:cs typeface="Arial"/>
                <a:sym typeface="Arial"/>
              </a:endParaRPr>
            </a:p>
          </p:txBody>
        </p:sp>
        <p:sp>
          <p:nvSpPr>
            <p:cNvPr id="2591" name="Google Shape;2591;p133"/>
            <p:cNvSpPr/>
            <p:nvPr/>
          </p:nvSpPr>
          <p:spPr>
            <a:xfrm>
              <a:off x="712182" y="1770345"/>
              <a:ext cx="324899" cy="175953"/>
            </a:xfrm>
            <a:prstGeom prst="roundRect">
              <a:avLst>
                <a:gd fmla="val 16667" name="adj"/>
              </a:avLst>
            </a:prstGeom>
            <a:solidFill>
              <a:srgbClr val="193EB0"/>
            </a:solidFill>
            <a:ln>
              <a:noFill/>
            </a:ln>
          </p:spPr>
          <p:txBody>
            <a:bodyPr anchorCtr="0" anchor="b" bIns="0" lIns="72000" spcFirstLastPara="1" rIns="72000" wrap="square" tIns="0">
              <a:noAutofit/>
            </a:bodyPr>
            <a:lstStyle/>
            <a:p>
              <a:pPr indent="0" lvl="0" marL="0" marR="0" rtl="0" algn="ctr">
                <a:lnSpc>
                  <a:spcPct val="100000"/>
                </a:lnSpc>
                <a:spcBef>
                  <a:spcPts val="0"/>
                </a:spcBef>
                <a:spcAft>
                  <a:spcPts val="0"/>
                </a:spcAft>
                <a:buNone/>
              </a:pPr>
              <a:r>
                <a:rPr b="1" lang="en-US" sz="1000">
                  <a:solidFill>
                    <a:schemeClr val="lt1"/>
                  </a:solidFill>
                  <a:latin typeface="Arial"/>
                  <a:ea typeface="Arial"/>
                  <a:cs typeface="Arial"/>
                  <a:sym typeface="Arial"/>
                </a:rPr>
                <a:t>VD</a:t>
              </a:r>
              <a:endParaRPr/>
            </a:p>
          </p:txBody>
        </p:sp>
      </p:grpSp>
      <p:sp>
        <p:nvSpPr>
          <p:cNvPr id="2592" name="Google Shape;2592;p133"/>
          <p:cNvSpPr/>
          <p:nvPr/>
        </p:nvSpPr>
        <p:spPr>
          <a:xfrm>
            <a:off x="703268" y="3260727"/>
            <a:ext cx="3960813" cy="692113"/>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99">
                <a:solidFill>
                  <a:srgbClr val="262626"/>
                </a:solidFill>
                <a:latin typeface="Arial"/>
                <a:ea typeface="Arial"/>
                <a:cs typeface="Arial"/>
                <a:sym typeface="Arial"/>
              </a:rPr>
              <a:t>Hình (a): Sai số độ nhạy hay trôi độ nhạy</a:t>
            </a:r>
            <a:endParaRPr sz="1299">
              <a:solidFill>
                <a:srgbClr val="262626"/>
              </a:solidFill>
              <a:latin typeface="Arial"/>
              <a:ea typeface="Arial"/>
              <a:cs typeface="Arial"/>
              <a:sym typeface="Arial"/>
            </a:endParaRPr>
          </a:p>
          <a:p>
            <a:pPr indent="0" lvl="0" marL="0" marR="0" rtl="0" algn="l">
              <a:spcBef>
                <a:spcPts val="0"/>
              </a:spcBef>
              <a:spcAft>
                <a:spcPts val="0"/>
              </a:spcAft>
              <a:buNone/>
            </a:pPr>
            <a:r>
              <a:rPr lang="en-US" sz="1299">
                <a:solidFill>
                  <a:srgbClr val="262626"/>
                </a:solidFill>
                <a:latin typeface="Arial"/>
                <a:ea typeface="Arial"/>
                <a:cs typeface="Arial"/>
                <a:sym typeface="Arial"/>
              </a:rPr>
              <a:t>Hình (b): Cân đối hoặc dời về không</a:t>
            </a:r>
            <a:endParaRPr sz="1299">
              <a:solidFill>
                <a:srgbClr val="262626"/>
              </a:solidFill>
              <a:latin typeface="Arial"/>
              <a:ea typeface="Arial"/>
              <a:cs typeface="Arial"/>
              <a:sym typeface="Arial"/>
            </a:endParaRPr>
          </a:p>
          <a:p>
            <a:pPr indent="0" lvl="0" marL="0" marR="0" rtl="0" algn="l">
              <a:spcBef>
                <a:spcPts val="0"/>
              </a:spcBef>
              <a:spcAft>
                <a:spcPts val="0"/>
              </a:spcAft>
              <a:buNone/>
            </a:pPr>
            <a:r>
              <a:rPr lang="en-US" sz="1299">
                <a:solidFill>
                  <a:srgbClr val="262626"/>
                </a:solidFill>
                <a:latin typeface="Arial"/>
                <a:ea typeface="Arial"/>
                <a:cs typeface="Arial"/>
                <a:sym typeface="Arial"/>
              </a:rPr>
              <a:t>Hình (c): Dời về không và trôi độ nhạy đồng thời</a:t>
            </a:r>
            <a:endParaRPr sz="1299">
              <a:solidFill>
                <a:srgbClr val="262626"/>
              </a:solidFill>
              <a:latin typeface="Arial"/>
              <a:ea typeface="Arial"/>
              <a:cs typeface="Arial"/>
              <a:sym typeface="Arial"/>
            </a:endParaRPr>
          </a:p>
        </p:txBody>
      </p:sp>
      <p:grpSp>
        <p:nvGrpSpPr>
          <p:cNvPr id="2593" name="Google Shape;2593;p133"/>
          <p:cNvGrpSpPr/>
          <p:nvPr/>
        </p:nvGrpSpPr>
        <p:grpSpPr>
          <a:xfrm>
            <a:off x="833150" y="4134288"/>
            <a:ext cx="8236541" cy="2160040"/>
            <a:chOff x="833142" y="4172378"/>
            <a:chExt cx="8236542" cy="2160040"/>
          </a:xfrm>
        </p:grpSpPr>
        <p:grpSp>
          <p:nvGrpSpPr>
            <p:cNvPr id="2594" name="Google Shape;2594;p133"/>
            <p:cNvGrpSpPr/>
            <p:nvPr/>
          </p:nvGrpSpPr>
          <p:grpSpPr>
            <a:xfrm>
              <a:off x="833142" y="4172378"/>
              <a:ext cx="8236542" cy="2160040"/>
              <a:chOff x="833142" y="4172378"/>
              <a:chExt cx="8236542" cy="2160040"/>
            </a:xfrm>
          </p:grpSpPr>
          <p:pic>
            <p:nvPicPr>
              <p:cNvPr id="2595" name="Google Shape;2595;p133"/>
              <p:cNvPicPr preferRelativeResize="0"/>
              <p:nvPr/>
            </p:nvPicPr>
            <p:blipFill rotWithShape="1">
              <a:blip r:embed="rId3">
                <a:alphaModFix/>
              </a:blip>
              <a:srcRect b="20967" l="0" r="0" t="7334"/>
              <a:stretch/>
            </p:blipFill>
            <p:spPr>
              <a:xfrm>
                <a:off x="1087231" y="4172378"/>
                <a:ext cx="7982453" cy="1870353"/>
              </a:xfrm>
              <a:prstGeom prst="rect">
                <a:avLst/>
              </a:prstGeom>
              <a:noFill/>
              <a:ln>
                <a:noFill/>
              </a:ln>
            </p:spPr>
          </p:pic>
          <p:sp>
            <p:nvSpPr>
              <p:cNvPr id="2596" name="Google Shape;2596;p133"/>
              <p:cNvSpPr txBox="1"/>
              <p:nvPr/>
            </p:nvSpPr>
            <p:spPr>
              <a:xfrm>
                <a:off x="2322251" y="5885378"/>
                <a:ext cx="41167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(a)</a:t>
                </a:r>
                <a:endParaRPr sz="1200">
                  <a:solidFill>
                    <a:srgbClr val="FF0000"/>
                  </a:solidFill>
                  <a:latin typeface="Arial"/>
                  <a:ea typeface="Arial"/>
                  <a:cs typeface="Arial"/>
                  <a:sym typeface="Arial"/>
                </a:endParaRPr>
              </a:p>
            </p:txBody>
          </p:sp>
          <p:sp>
            <p:nvSpPr>
              <p:cNvPr id="2597" name="Google Shape;2597;p133"/>
              <p:cNvSpPr txBox="1"/>
              <p:nvPr/>
            </p:nvSpPr>
            <p:spPr>
              <a:xfrm>
                <a:off x="5017792" y="5885378"/>
                <a:ext cx="41167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(b)</a:t>
                </a:r>
                <a:endParaRPr sz="1200">
                  <a:solidFill>
                    <a:srgbClr val="FF0000"/>
                  </a:solidFill>
                  <a:latin typeface="Arial"/>
                  <a:ea typeface="Arial"/>
                  <a:cs typeface="Arial"/>
                  <a:sym typeface="Arial"/>
                </a:endParaRPr>
              </a:p>
            </p:txBody>
          </p:sp>
          <p:sp>
            <p:nvSpPr>
              <p:cNvPr id="2598" name="Google Shape;2598;p133"/>
              <p:cNvSpPr/>
              <p:nvPr/>
            </p:nvSpPr>
            <p:spPr>
              <a:xfrm>
                <a:off x="3073835" y="4451787"/>
                <a:ext cx="112175" cy="329067"/>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cxnSp>
            <p:nvCxnSpPr>
              <p:cNvPr id="2599" name="Google Shape;2599;p133"/>
              <p:cNvCxnSpPr/>
              <p:nvPr/>
            </p:nvCxnSpPr>
            <p:spPr>
              <a:xfrm>
                <a:off x="3073834" y="4451787"/>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2600" name="Google Shape;2600;p133"/>
              <p:cNvCxnSpPr/>
              <p:nvPr/>
            </p:nvCxnSpPr>
            <p:spPr>
              <a:xfrm>
                <a:off x="3025428" y="4451788"/>
                <a:ext cx="0" cy="1234298"/>
              </a:xfrm>
              <a:prstGeom prst="straightConnector1">
                <a:avLst/>
              </a:prstGeom>
              <a:noFill/>
              <a:ln cap="flat" cmpd="sng" w="9525">
                <a:solidFill>
                  <a:srgbClr val="0000FF"/>
                </a:solidFill>
                <a:prstDash val="dash"/>
                <a:miter lim="800000"/>
                <a:headEnd len="sm" w="sm" type="none"/>
                <a:tailEnd len="sm" w="sm" type="none"/>
              </a:ln>
            </p:spPr>
          </p:cxnSp>
          <p:sp>
            <p:nvSpPr>
              <p:cNvPr id="2601" name="Google Shape;2601;p133"/>
              <p:cNvSpPr/>
              <p:nvPr/>
            </p:nvSpPr>
            <p:spPr>
              <a:xfrm>
                <a:off x="2802535" y="5686087"/>
                <a:ext cx="110647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000000"/>
                    </a:solidFill>
                    <a:latin typeface="Arial"/>
                    <a:ea typeface="Arial"/>
                    <a:cs typeface="Arial"/>
                    <a:sym typeface="Arial"/>
                  </a:rPr>
                  <a:t>Đầu vào định mức </a:t>
                </a:r>
                <a:endParaRPr/>
              </a:p>
              <a:p>
                <a:pPr indent="0" lvl="0" marL="0" marR="0" rtl="0" algn="ctr">
                  <a:spcBef>
                    <a:spcPts val="0"/>
                  </a:spcBef>
                  <a:spcAft>
                    <a:spcPts val="0"/>
                  </a:spcAft>
                  <a:buNone/>
                </a:pPr>
                <a:r>
                  <a:rPr b="1" lang="en-US" sz="1200">
                    <a:solidFill>
                      <a:srgbClr val="000000"/>
                    </a:solidFill>
                    <a:latin typeface="Arial"/>
                    <a:ea typeface="Arial"/>
                    <a:cs typeface="Arial"/>
                    <a:sym typeface="Arial"/>
                  </a:rPr>
                  <a:t>(100%fs)</a:t>
                </a:r>
                <a:endParaRPr/>
              </a:p>
            </p:txBody>
          </p:sp>
          <p:sp>
            <p:nvSpPr>
              <p:cNvPr id="2602" name="Google Shape;2602;p133"/>
              <p:cNvSpPr/>
              <p:nvPr/>
            </p:nvSpPr>
            <p:spPr>
              <a:xfrm>
                <a:off x="833142" y="4483028"/>
                <a:ext cx="686545" cy="4728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Tín hiệu đầu ra</a:t>
                </a:r>
                <a:endParaRPr sz="1200">
                  <a:solidFill>
                    <a:srgbClr val="000000"/>
                  </a:solidFill>
                  <a:latin typeface="Arial"/>
                  <a:ea typeface="Arial"/>
                  <a:cs typeface="Arial"/>
                  <a:sym typeface="Arial"/>
                </a:endParaRPr>
              </a:p>
            </p:txBody>
          </p:sp>
          <p:sp>
            <p:nvSpPr>
              <p:cNvPr id="2603" name="Google Shape;2603;p133"/>
              <p:cNvSpPr/>
              <p:nvPr/>
            </p:nvSpPr>
            <p:spPr>
              <a:xfrm>
                <a:off x="1993072" y="5720983"/>
                <a:ext cx="686541" cy="22855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Tín hiệu đầu vào</a:t>
                </a:r>
                <a:endParaRPr sz="1200">
                  <a:solidFill>
                    <a:srgbClr val="000000"/>
                  </a:solidFill>
                  <a:latin typeface="Arial"/>
                  <a:ea typeface="Arial"/>
                  <a:cs typeface="Arial"/>
                  <a:sym typeface="Arial"/>
                </a:endParaRPr>
              </a:p>
            </p:txBody>
          </p:sp>
          <p:sp>
            <p:nvSpPr>
              <p:cNvPr id="2604" name="Google Shape;2604;p133"/>
              <p:cNvSpPr/>
              <p:nvPr/>
            </p:nvSpPr>
            <p:spPr>
              <a:xfrm>
                <a:off x="4855065" y="5726418"/>
                <a:ext cx="686541" cy="1911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Tín hiệu đầu vào</a:t>
                </a:r>
                <a:endParaRPr sz="1200">
                  <a:solidFill>
                    <a:srgbClr val="000000"/>
                  </a:solidFill>
                  <a:latin typeface="Arial"/>
                  <a:ea typeface="Arial"/>
                  <a:cs typeface="Arial"/>
                  <a:sym typeface="Arial"/>
                </a:endParaRPr>
              </a:p>
            </p:txBody>
          </p:sp>
          <p:sp>
            <p:nvSpPr>
              <p:cNvPr id="2605" name="Google Shape;2605;p133"/>
              <p:cNvSpPr/>
              <p:nvPr/>
            </p:nvSpPr>
            <p:spPr>
              <a:xfrm>
                <a:off x="3485999" y="4483028"/>
                <a:ext cx="686545" cy="4728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Output</a:t>
                </a:r>
                <a:endParaRPr sz="1200">
                  <a:solidFill>
                    <a:srgbClr val="000000"/>
                  </a:solidFill>
                  <a:latin typeface="Arial"/>
                  <a:ea typeface="Arial"/>
                  <a:cs typeface="Arial"/>
                  <a:sym typeface="Arial"/>
                </a:endParaRPr>
              </a:p>
            </p:txBody>
          </p:sp>
          <p:sp>
            <p:nvSpPr>
              <p:cNvPr id="2606" name="Google Shape;2606;p133"/>
              <p:cNvSpPr/>
              <p:nvPr/>
            </p:nvSpPr>
            <p:spPr>
              <a:xfrm>
                <a:off x="3088236" y="4401799"/>
                <a:ext cx="918345" cy="15361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Sai số khoảng đo</a:t>
                </a:r>
                <a:endParaRPr sz="1200">
                  <a:solidFill>
                    <a:srgbClr val="000000"/>
                  </a:solidFill>
                  <a:latin typeface="Arial"/>
                  <a:ea typeface="Arial"/>
                  <a:cs typeface="Arial"/>
                  <a:sym typeface="Arial"/>
                </a:endParaRPr>
              </a:p>
            </p:txBody>
          </p:sp>
          <p:sp>
            <p:nvSpPr>
              <p:cNvPr id="2607" name="Google Shape;2607;p133"/>
              <p:cNvSpPr txBox="1"/>
              <p:nvPr/>
            </p:nvSpPr>
            <p:spPr>
              <a:xfrm>
                <a:off x="7634887" y="5865741"/>
                <a:ext cx="41167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(c)</a:t>
                </a:r>
                <a:endParaRPr sz="1200">
                  <a:solidFill>
                    <a:srgbClr val="FF0000"/>
                  </a:solidFill>
                  <a:latin typeface="Arial"/>
                  <a:ea typeface="Arial"/>
                  <a:cs typeface="Arial"/>
                  <a:sym typeface="Arial"/>
                </a:endParaRPr>
              </a:p>
            </p:txBody>
          </p:sp>
          <p:sp>
            <p:nvSpPr>
              <p:cNvPr id="2608" name="Google Shape;2608;p133"/>
              <p:cNvSpPr/>
              <p:nvPr/>
            </p:nvSpPr>
            <p:spPr>
              <a:xfrm>
                <a:off x="7467959" y="5746815"/>
                <a:ext cx="686541" cy="175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Tín hiệu đầu vào</a:t>
                </a:r>
                <a:endParaRPr sz="1200">
                  <a:solidFill>
                    <a:srgbClr val="000000"/>
                  </a:solidFill>
                  <a:latin typeface="Arial"/>
                  <a:ea typeface="Arial"/>
                  <a:cs typeface="Arial"/>
                  <a:sym typeface="Arial"/>
                </a:endParaRPr>
              </a:p>
            </p:txBody>
          </p:sp>
          <p:sp>
            <p:nvSpPr>
              <p:cNvPr id="2609" name="Google Shape;2609;p133"/>
              <p:cNvSpPr/>
              <p:nvPr/>
            </p:nvSpPr>
            <p:spPr>
              <a:xfrm>
                <a:off x="6905644" y="4642414"/>
                <a:ext cx="817145" cy="1708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Tổng sai số</a:t>
                </a:r>
                <a:endParaRPr sz="1200">
                  <a:solidFill>
                    <a:srgbClr val="000000"/>
                  </a:solidFill>
                  <a:latin typeface="Arial"/>
                  <a:ea typeface="Arial"/>
                  <a:cs typeface="Arial"/>
                  <a:sym typeface="Arial"/>
                </a:endParaRPr>
              </a:p>
            </p:txBody>
          </p:sp>
          <p:sp>
            <p:nvSpPr>
              <p:cNvPr id="2610" name="Google Shape;2610;p133"/>
              <p:cNvSpPr/>
              <p:nvPr/>
            </p:nvSpPr>
            <p:spPr>
              <a:xfrm>
                <a:off x="6129539" y="4483028"/>
                <a:ext cx="686545" cy="4728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Tín hiệu đầu ra</a:t>
                </a:r>
                <a:endParaRPr sz="1200">
                  <a:solidFill>
                    <a:srgbClr val="000000"/>
                  </a:solidFill>
                  <a:latin typeface="Arial"/>
                  <a:ea typeface="Arial"/>
                  <a:cs typeface="Arial"/>
                  <a:sym typeface="Arial"/>
                </a:endParaRPr>
              </a:p>
            </p:txBody>
          </p:sp>
          <p:grpSp>
            <p:nvGrpSpPr>
              <p:cNvPr id="2611" name="Google Shape;2611;p133"/>
              <p:cNvGrpSpPr/>
              <p:nvPr/>
            </p:nvGrpSpPr>
            <p:grpSpPr>
              <a:xfrm>
                <a:off x="4957216" y="5119667"/>
                <a:ext cx="944499" cy="366733"/>
                <a:chOff x="4950333" y="5131859"/>
                <a:chExt cx="944499" cy="366733"/>
              </a:xfrm>
            </p:grpSpPr>
            <p:sp>
              <p:nvSpPr>
                <p:cNvPr id="2612" name="Google Shape;2612;p133"/>
                <p:cNvSpPr/>
                <p:nvPr/>
              </p:nvSpPr>
              <p:spPr>
                <a:xfrm>
                  <a:off x="4950333" y="5178161"/>
                  <a:ext cx="926211" cy="3204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sp>
              <p:nvSpPr>
                <p:cNvPr id="2613" name="Google Shape;2613;p133"/>
                <p:cNvSpPr/>
                <p:nvPr/>
              </p:nvSpPr>
              <p:spPr>
                <a:xfrm>
                  <a:off x="5078457" y="5131859"/>
                  <a:ext cx="816375" cy="3204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grpSp>
          <p:grpSp>
            <p:nvGrpSpPr>
              <p:cNvPr id="2614" name="Google Shape;2614;p133"/>
              <p:cNvGrpSpPr/>
              <p:nvPr/>
            </p:nvGrpSpPr>
            <p:grpSpPr>
              <a:xfrm>
                <a:off x="7650480" y="5175190"/>
                <a:ext cx="854227" cy="366733"/>
                <a:chOff x="5040605" y="5131859"/>
                <a:chExt cx="854227" cy="366733"/>
              </a:xfrm>
            </p:grpSpPr>
            <p:sp>
              <p:nvSpPr>
                <p:cNvPr id="2615" name="Google Shape;2615;p133"/>
                <p:cNvSpPr/>
                <p:nvPr/>
              </p:nvSpPr>
              <p:spPr>
                <a:xfrm>
                  <a:off x="5040605" y="5178161"/>
                  <a:ext cx="835939" cy="3204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sp>
              <p:nvSpPr>
                <p:cNvPr id="2616" name="Google Shape;2616;p133"/>
                <p:cNvSpPr/>
                <p:nvPr/>
              </p:nvSpPr>
              <p:spPr>
                <a:xfrm>
                  <a:off x="5078457" y="5131859"/>
                  <a:ext cx="816375" cy="3204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grpSp>
          <p:sp>
            <p:nvSpPr>
              <p:cNvPr id="2617" name="Google Shape;2617;p133"/>
              <p:cNvSpPr/>
              <p:nvPr/>
            </p:nvSpPr>
            <p:spPr>
              <a:xfrm>
                <a:off x="4956048" y="5141533"/>
                <a:ext cx="1167681" cy="38758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α : Đường cong lý tưởng</a:t>
                </a:r>
                <a:endParaRPr sz="1200">
                  <a:solidFill>
                    <a:srgbClr val="000000"/>
                  </a:solidFill>
                  <a:latin typeface="Arial"/>
                  <a:ea typeface="Arial"/>
                  <a:cs typeface="Arial"/>
                  <a:sym typeface="Arial"/>
                </a:endParaRPr>
              </a:p>
            </p:txBody>
          </p:sp>
          <p:sp>
            <p:nvSpPr>
              <p:cNvPr id="2618" name="Google Shape;2618;p133"/>
              <p:cNvSpPr/>
              <p:nvPr/>
            </p:nvSpPr>
            <p:spPr>
              <a:xfrm>
                <a:off x="7590589" y="5153446"/>
                <a:ext cx="1246718" cy="363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α : Đường cong lý tưởng</a:t>
                </a:r>
                <a:endParaRPr sz="1200">
                  <a:solidFill>
                    <a:srgbClr val="000000"/>
                  </a:solidFill>
                  <a:latin typeface="Arial"/>
                  <a:ea typeface="Arial"/>
                  <a:cs typeface="Arial"/>
                  <a:sym typeface="Arial"/>
                </a:endParaRPr>
              </a:p>
            </p:txBody>
          </p:sp>
          <p:sp>
            <p:nvSpPr>
              <p:cNvPr id="2619" name="Google Shape;2619;p133"/>
              <p:cNvSpPr/>
              <p:nvPr/>
            </p:nvSpPr>
            <p:spPr>
              <a:xfrm>
                <a:off x="2413000" y="5176520"/>
                <a:ext cx="609600" cy="3962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sp>
            <p:nvSpPr>
              <p:cNvPr id="2620" name="Google Shape;2620;p133"/>
              <p:cNvSpPr/>
              <p:nvPr/>
            </p:nvSpPr>
            <p:spPr>
              <a:xfrm>
                <a:off x="3042920" y="5176520"/>
                <a:ext cx="609600" cy="3962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sp>
            <p:nvSpPr>
              <p:cNvPr id="2621" name="Google Shape;2621;p133"/>
              <p:cNvSpPr/>
              <p:nvPr/>
            </p:nvSpPr>
            <p:spPr>
              <a:xfrm>
                <a:off x="2135308" y="5196824"/>
                <a:ext cx="1710726" cy="276999"/>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α : Đường cong lý tưởng</a:t>
                </a:r>
                <a:endParaRPr sz="1200">
                  <a:solidFill>
                    <a:srgbClr val="000000"/>
                  </a:solidFill>
                  <a:latin typeface="Arial"/>
                  <a:ea typeface="Arial"/>
                  <a:cs typeface="Arial"/>
                  <a:sym typeface="Arial"/>
                </a:endParaRPr>
              </a:p>
            </p:txBody>
          </p:sp>
        </p:grpSp>
        <p:sp>
          <p:nvSpPr>
            <p:cNvPr id="2622" name="Google Shape;2622;p133"/>
            <p:cNvSpPr/>
            <p:nvPr/>
          </p:nvSpPr>
          <p:spPr>
            <a:xfrm>
              <a:off x="1301365" y="4234189"/>
              <a:ext cx="208784"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3" name="Google Shape;2623;p133"/>
            <p:cNvSpPr/>
            <p:nvPr/>
          </p:nvSpPr>
          <p:spPr>
            <a:xfrm>
              <a:off x="4006581" y="4234189"/>
              <a:ext cx="208784"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4" name="Google Shape;2624;p133"/>
            <p:cNvSpPr/>
            <p:nvPr/>
          </p:nvSpPr>
          <p:spPr>
            <a:xfrm>
              <a:off x="6607405" y="4234189"/>
              <a:ext cx="208784"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5" name="Google Shape;2625;p133"/>
            <p:cNvSpPr/>
            <p:nvPr/>
          </p:nvSpPr>
          <p:spPr>
            <a:xfrm>
              <a:off x="8679855" y="5569818"/>
              <a:ext cx="258213"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6" name="Google Shape;2626;p133"/>
            <p:cNvSpPr/>
            <p:nvPr/>
          </p:nvSpPr>
          <p:spPr>
            <a:xfrm>
              <a:off x="6035363" y="5569818"/>
              <a:ext cx="258213"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7" name="Google Shape;2627;p133"/>
            <p:cNvSpPr/>
            <p:nvPr/>
          </p:nvSpPr>
          <p:spPr>
            <a:xfrm>
              <a:off x="3384576" y="5569818"/>
              <a:ext cx="258213"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8" name="Google Shape;2628;p133"/>
            <p:cNvSpPr/>
            <p:nvPr/>
          </p:nvSpPr>
          <p:spPr>
            <a:xfrm>
              <a:off x="2322251" y="4677049"/>
              <a:ext cx="181472"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29" name="Google Shape;2629;p133"/>
            <p:cNvSpPr/>
            <p:nvPr/>
          </p:nvSpPr>
          <p:spPr>
            <a:xfrm>
              <a:off x="7811229" y="4383784"/>
              <a:ext cx="197124"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30" name="Google Shape;2630;p133"/>
            <p:cNvSpPr/>
            <p:nvPr/>
          </p:nvSpPr>
          <p:spPr>
            <a:xfrm>
              <a:off x="4873850" y="4663765"/>
              <a:ext cx="197124"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31" name="Google Shape;2631;p133"/>
            <p:cNvSpPr/>
            <p:nvPr/>
          </p:nvSpPr>
          <p:spPr>
            <a:xfrm>
              <a:off x="4012411" y="5374640"/>
              <a:ext cx="197124" cy="232536"/>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2632" name="Google Shape;2632;p133"/>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2"/>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Raspberry Pi 4 B</a:t>
            </a:r>
            <a:endParaRPr/>
          </a:p>
        </p:txBody>
      </p:sp>
      <p:sp>
        <p:nvSpPr>
          <p:cNvPr id="333" name="Google Shape;333;p1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334" name="Google Shape;334;p12"/>
          <p:cNvSpPr/>
          <p:nvPr/>
        </p:nvSpPr>
        <p:spPr>
          <a:xfrm>
            <a:off x="580401" y="1944543"/>
            <a:ext cx="408368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Các cổng mở rộng</a:t>
            </a:r>
            <a:endParaRPr sz="1401">
              <a:solidFill>
                <a:schemeClr val="dk1"/>
              </a:solidFill>
              <a:latin typeface="Arial"/>
              <a:ea typeface="Arial"/>
              <a:cs typeface="Arial"/>
              <a:sym typeface="Arial"/>
            </a:endParaRPr>
          </a:p>
        </p:txBody>
      </p:sp>
      <p:sp>
        <p:nvSpPr>
          <p:cNvPr id="335" name="Google Shape;335;p12"/>
          <p:cNvSpPr/>
          <p:nvPr/>
        </p:nvSpPr>
        <p:spPr>
          <a:xfrm>
            <a:off x="712190" y="2259143"/>
            <a:ext cx="3951893" cy="2283395"/>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2 USB 3.0 ports; 2 USB 2.0 ports</a:t>
            </a:r>
            <a:endParaRPr/>
          </a:p>
          <a:p>
            <a:pPr indent="-182548" lvl="0" marL="182548"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Gigabit Ethernet port</a:t>
            </a:r>
            <a:endParaRPr/>
          </a:p>
          <a:p>
            <a:pPr indent="-182548" lvl="0" marL="182548"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2 × micro-HDMI ports (up to 4kp60 supported)</a:t>
            </a:r>
            <a:endParaRPr/>
          </a:p>
          <a:p>
            <a:pPr indent="-182548" lvl="0" marL="182548"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2-lane MIPI DSI display port</a:t>
            </a:r>
            <a:endParaRPr/>
          </a:p>
          <a:p>
            <a:pPr indent="-182548" lvl="0" marL="182548"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2-lane MIPI CSI camera port</a:t>
            </a:r>
            <a:endParaRPr/>
          </a:p>
          <a:p>
            <a:pPr indent="-182548" lvl="0" marL="182548"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4-pole stereo audio and composite video port</a:t>
            </a:r>
            <a:endParaRPr/>
          </a:p>
          <a:p>
            <a:pPr indent="-182548" lvl="0" marL="182548"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Micro SD card slot</a:t>
            </a:r>
            <a:endParaRPr/>
          </a:p>
          <a:p>
            <a:pPr indent="-182548" lvl="0" marL="182548" marR="0" rtl="0" algn="l">
              <a:spcBef>
                <a:spcPts val="600"/>
              </a:spcBef>
              <a:spcAft>
                <a:spcPts val="0"/>
              </a:spcAft>
              <a:buClr>
                <a:srgbClr val="193EB0"/>
              </a:buClr>
              <a:buSzPts val="1299"/>
              <a:buFont typeface="Arial"/>
              <a:buChar char="‣"/>
            </a:pPr>
            <a:r>
              <a:rPr lang="en-US" sz="1299">
                <a:solidFill>
                  <a:srgbClr val="FF0000"/>
                </a:solidFill>
                <a:latin typeface="Arial"/>
                <a:ea typeface="Arial"/>
                <a:cs typeface="Arial"/>
                <a:sym typeface="Arial"/>
              </a:rPr>
              <a:t>40 GPIO pins</a:t>
            </a:r>
            <a:endParaRPr/>
          </a:p>
        </p:txBody>
      </p:sp>
      <p:sp>
        <p:nvSpPr>
          <p:cNvPr id="336" name="Google Shape;336;p12"/>
          <p:cNvSpPr/>
          <p:nvPr/>
        </p:nvSpPr>
        <p:spPr>
          <a:xfrm>
            <a:off x="864490" y="4257682"/>
            <a:ext cx="1041465" cy="187011"/>
          </a:xfrm>
          <a:prstGeom prst="roundRect">
            <a:avLst>
              <a:gd fmla="val 0"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dk1"/>
              </a:solidFill>
              <a:latin typeface="Arial"/>
              <a:ea typeface="Arial"/>
              <a:cs typeface="Arial"/>
              <a:sym typeface="Arial"/>
            </a:endParaRPr>
          </a:p>
        </p:txBody>
      </p:sp>
      <p:grpSp>
        <p:nvGrpSpPr>
          <p:cNvPr id="337" name="Google Shape;337;p12"/>
          <p:cNvGrpSpPr/>
          <p:nvPr/>
        </p:nvGrpSpPr>
        <p:grpSpPr>
          <a:xfrm>
            <a:off x="864490" y="4542538"/>
            <a:ext cx="4261440" cy="1178695"/>
            <a:chOff x="843216" y="5143215"/>
            <a:chExt cx="4261440" cy="1178696"/>
          </a:xfrm>
        </p:grpSpPr>
        <p:pic>
          <p:nvPicPr>
            <p:cNvPr descr="D:\!_Anna Thesis\images1\gpio.png" id="338" name="Google Shape;338;p12"/>
            <p:cNvPicPr preferRelativeResize="0"/>
            <p:nvPr/>
          </p:nvPicPr>
          <p:blipFill rotWithShape="1">
            <a:blip r:embed="rId3">
              <a:alphaModFix/>
            </a:blip>
            <a:srcRect b="0" l="0" r="0" t="0"/>
            <a:stretch/>
          </p:blipFill>
          <p:spPr>
            <a:xfrm>
              <a:off x="843216" y="5143215"/>
              <a:ext cx="4261440" cy="1178696"/>
            </a:xfrm>
            <a:prstGeom prst="rect">
              <a:avLst/>
            </a:prstGeom>
            <a:noFill/>
            <a:ln>
              <a:noFill/>
            </a:ln>
          </p:spPr>
        </p:pic>
        <p:grpSp>
          <p:nvGrpSpPr>
            <p:cNvPr id="339" name="Google Shape;339;p12"/>
            <p:cNvGrpSpPr/>
            <p:nvPr/>
          </p:nvGrpSpPr>
          <p:grpSpPr>
            <a:xfrm>
              <a:off x="1493971" y="5855560"/>
              <a:ext cx="2554154" cy="311555"/>
              <a:chOff x="1493971" y="5855560"/>
              <a:chExt cx="2554154" cy="311555"/>
            </a:xfrm>
          </p:grpSpPr>
          <p:sp>
            <p:nvSpPr>
              <p:cNvPr id="340" name="Google Shape;340;p12"/>
              <p:cNvSpPr/>
              <p:nvPr/>
            </p:nvSpPr>
            <p:spPr>
              <a:xfrm>
                <a:off x="3578222" y="6018356"/>
                <a:ext cx="469903" cy="148759"/>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400">
                    <a:solidFill>
                      <a:srgbClr val="000000"/>
                    </a:solidFill>
                    <a:latin typeface="Arial"/>
                    <a:ea typeface="Arial"/>
                    <a:cs typeface="Arial"/>
                    <a:sym typeface="Arial"/>
                  </a:rPr>
                  <a:t>ID EEPROM</a:t>
                </a:r>
                <a:endParaRPr/>
              </a:p>
              <a:p>
                <a:pPr indent="0" lvl="0" marL="0" marR="0" rtl="0" algn="l">
                  <a:spcBef>
                    <a:spcPts val="199"/>
                  </a:spcBef>
                  <a:spcAft>
                    <a:spcPts val="0"/>
                  </a:spcAft>
                  <a:buNone/>
                </a:pPr>
                <a:r>
                  <a:rPr b="1" lang="en-US" sz="400">
                    <a:solidFill>
                      <a:srgbClr val="000000"/>
                    </a:solidFill>
                    <a:latin typeface="Arial"/>
                    <a:ea typeface="Arial"/>
                    <a:cs typeface="Arial"/>
                    <a:sym typeface="Arial"/>
                  </a:rPr>
                  <a:t>Advanced use olny</a:t>
                </a:r>
                <a:endParaRPr b="1" sz="400">
                  <a:solidFill>
                    <a:srgbClr val="000000"/>
                  </a:solidFill>
                  <a:latin typeface="Arial"/>
                  <a:ea typeface="Arial"/>
                  <a:cs typeface="Arial"/>
                  <a:sym typeface="Arial"/>
                </a:endParaRPr>
              </a:p>
            </p:txBody>
          </p:sp>
          <p:sp>
            <p:nvSpPr>
              <p:cNvPr id="341" name="Google Shape;341;p12"/>
              <p:cNvSpPr/>
              <p:nvPr/>
            </p:nvSpPr>
            <p:spPr>
              <a:xfrm>
                <a:off x="3211512" y="6036919"/>
                <a:ext cx="160339" cy="123432"/>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802">
                    <a:solidFill>
                      <a:srgbClr val="000000"/>
                    </a:solidFill>
                    <a:latin typeface="Arial"/>
                    <a:ea typeface="Arial"/>
                    <a:cs typeface="Arial"/>
                    <a:sym typeface="Arial"/>
                  </a:rPr>
                  <a:t>5v</a:t>
                </a:r>
                <a:endParaRPr/>
              </a:p>
            </p:txBody>
          </p:sp>
          <p:sp>
            <p:nvSpPr>
              <p:cNvPr id="342" name="Google Shape;342;p12"/>
              <p:cNvSpPr/>
              <p:nvPr/>
            </p:nvSpPr>
            <p:spPr>
              <a:xfrm>
                <a:off x="2737396" y="6031014"/>
                <a:ext cx="236539" cy="123432"/>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802">
                    <a:solidFill>
                      <a:srgbClr val="000000"/>
                    </a:solidFill>
                    <a:latin typeface="Arial"/>
                    <a:ea typeface="Arial"/>
                    <a:cs typeface="Arial"/>
                    <a:sym typeface="Arial"/>
                  </a:rPr>
                  <a:t>3.3v</a:t>
                </a:r>
                <a:endParaRPr/>
              </a:p>
            </p:txBody>
          </p:sp>
          <p:sp>
            <p:nvSpPr>
              <p:cNvPr id="343" name="Google Shape;343;p12"/>
              <p:cNvSpPr/>
              <p:nvPr/>
            </p:nvSpPr>
            <p:spPr>
              <a:xfrm>
                <a:off x="2154996" y="6031014"/>
                <a:ext cx="366698" cy="123432"/>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802">
                    <a:solidFill>
                      <a:srgbClr val="000000"/>
                    </a:solidFill>
                    <a:latin typeface="Arial"/>
                    <a:ea typeface="Arial"/>
                    <a:cs typeface="Arial"/>
                    <a:sym typeface="Arial"/>
                  </a:rPr>
                  <a:t>Ground</a:t>
                </a:r>
                <a:endParaRPr/>
              </a:p>
            </p:txBody>
          </p:sp>
          <p:sp>
            <p:nvSpPr>
              <p:cNvPr id="344" name="Google Shape;344;p12"/>
              <p:cNvSpPr/>
              <p:nvPr/>
            </p:nvSpPr>
            <p:spPr>
              <a:xfrm>
                <a:off x="1675289" y="6031014"/>
                <a:ext cx="247903" cy="123432"/>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802">
                    <a:solidFill>
                      <a:srgbClr val="000000"/>
                    </a:solidFill>
                    <a:latin typeface="Arial"/>
                    <a:ea typeface="Arial"/>
                    <a:cs typeface="Arial"/>
                    <a:sym typeface="Arial"/>
                  </a:rPr>
                  <a:t>GPIO</a:t>
                </a:r>
                <a:endParaRPr b="1" sz="802">
                  <a:solidFill>
                    <a:srgbClr val="000000"/>
                  </a:solidFill>
                  <a:latin typeface="Arial"/>
                  <a:ea typeface="Arial"/>
                  <a:cs typeface="Arial"/>
                  <a:sym typeface="Arial"/>
                </a:endParaRPr>
              </a:p>
            </p:txBody>
          </p:sp>
          <p:sp>
            <p:nvSpPr>
              <p:cNvPr id="345" name="Google Shape;345;p12"/>
              <p:cNvSpPr/>
              <p:nvPr/>
            </p:nvSpPr>
            <p:spPr>
              <a:xfrm>
                <a:off x="1493971" y="5855560"/>
                <a:ext cx="2554154" cy="107594"/>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699">
                    <a:solidFill>
                      <a:srgbClr val="000000"/>
                    </a:solidFill>
                    <a:latin typeface="Arial"/>
                    <a:ea typeface="Arial"/>
                    <a:cs typeface="Arial"/>
                    <a:sym typeface="Arial"/>
                  </a:rPr>
                  <a:t>Raspberry Pi A+ / B+ and Raspberry Pi 4 B physical pin numbers</a:t>
                </a:r>
                <a:endParaRPr/>
              </a:p>
            </p:txBody>
          </p:sp>
        </p:grpSp>
      </p:grpSp>
      <p:cxnSp>
        <p:nvCxnSpPr>
          <p:cNvPr id="346" name="Google Shape;346;p12"/>
          <p:cNvCxnSpPr>
            <a:stCxn id="336" idx="3"/>
            <a:endCxn id="338" idx="0"/>
          </p:cNvCxnSpPr>
          <p:nvPr/>
        </p:nvCxnSpPr>
        <p:spPr>
          <a:xfrm>
            <a:off x="1905955" y="4351188"/>
            <a:ext cx="1089300" cy="191400"/>
          </a:xfrm>
          <a:prstGeom prst="bentConnector2">
            <a:avLst/>
          </a:prstGeom>
          <a:noFill/>
          <a:ln cap="flat" cmpd="sng" w="19050">
            <a:solidFill>
              <a:srgbClr val="FF0000"/>
            </a:solidFill>
            <a:prstDash val="solid"/>
            <a:miter lim="800000"/>
            <a:headEnd len="sm" w="sm" type="none"/>
            <a:tailEnd len="med" w="med" type="triangle"/>
          </a:ln>
        </p:spPr>
      </p:cxnSp>
      <p:sp>
        <p:nvSpPr>
          <p:cNvPr id="347" name="Google Shape;347;p12"/>
          <p:cNvSpPr/>
          <p:nvPr/>
        </p:nvSpPr>
        <p:spPr>
          <a:xfrm>
            <a:off x="7126091" y="5310487"/>
            <a:ext cx="2334035" cy="99463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200">
                <a:solidFill>
                  <a:srgbClr val="34339A"/>
                </a:solidFill>
                <a:latin typeface="Arial"/>
                <a:ea typeface="Arial"/>
                <a:cs typeface="Arial"/>
                <a:sym typeface="Arial"/>
              </a:rPr>
              <a:t>I/O toàn diện:</a:t>
            </a:r>
            <a:endParaRPr/>
          </a:p>
          <a:p>
            <a:pPr indent="-173023" lvl="0" marL="265091" marR="0" rtl="0" algn="l">
              <a:spcBef>
                <a:spcPts val="0"/>
              </a:spcBef>
              <a:spcAft>
                <a:spcPts val="0"/>
              </a:spcAft>
              <a:buClr>
                <a:srgbClr val="3A3838"/>
              </a:buClr>
              <a:buSzPts val="1200"/>
              <a:buFont typeface="Arial"/>
              <a:buChar char="•"/>
            </a:pPr>
            <a:r>
              <a:rPr lang="en-US" sz="1200">
                <a:solidFill>
                  <a:schemeClr val="dk1"/>
                </a:solidFill>
                <a:latin typeface="Arial"/>
                <a:ea typeface="Arial"/>
                <a:cs typeface="Arial"/>
                <a:sym typeface="Arial"/>
              </a:rPr>
              <a:t>26 chân digital</a:t>
            </a:r>
            <a:endParaRPr/>
          </a:p>
          <a:p>
            <a:pPr indent="-173023" lvl="0" marL="265091" marR="0" rtl="0" algn="l">
              <a:spcBef>
                <a:spcPts val="0"/>
              </a:spcBef>
              <a:spcAft>
                <a:spcPts val="0"/>
              </a:spcAft>
              <a:buClr>
                <a:srgbClr val="3A3838"/>
              </a:buClr>
              <a:buSzPts val="1200"/>
              <a:buFont typeface="Arial"/>
              <a:buChar char="•"/>
            </a:pPr>
            <a:r>
              <a:rPr lang="en-US" sz="1200">
                <a:solidFill>
                  <a:schemeClr val="dk1"/>
                </a:solidFill>
                <a:latin typeface="Arial"/>
                <a:ea typeface="Arial"/>
                <a:cs typeface="Arial"/>
                <a:sym typeface="Arial"/>
              </a:rPr>
              <a:t> 4 nguồn điện (5 V và 3,3 A)</a:t>
            </a:r>
            <a:endParaRPr/>
          </a:p>
          <a:p>
            <a:pPr indent="-173023" lvl="0" marL="265091" marR="0" rtl="0" algn="l">
              <a:spcBef>
                <a:spcPts val="0"/>
              </a:spcBef>
              <a:spcAft>
                <a:spcPts val="0"/>
              </a:spcAft>
              <a:buClr>
                <a:srgbClr val="3A3838"/>
              </a:buClr>
              <a:buSzPts val="1200"/>
              <a:buFont typeface="Arial"/>
              <a:buChar char="•"/>
            </a:pPr>
            <a:r>
              <a:rPr lang="en-US" sz="1200">
                <a:solidFill>
                  <a:schemeClr val="dk1"/>
                </a:solidFill>
                <a:latin typeface="Arial"/>
                <a:ea typeface="Arial"/>
                <a:cs typeface="Arial"/>
                <a:sym typeface="Arial"/>
              </a:rPr>
              <a:t> 8 chân nối đất</a:t>
            </a:r>
            <a:endParaRPr sz="1200">
              <a:solidFill>
                <a:schemeClr val="dk1"/>
              </a:solidFill>
              <a:latin typeface="Arial"/>
              <a:ea typeface="Arial"/>
              <a:cs typeface="Arial"/>
              <a:sym typeface="Arial"/>
            </a:endParaRPr>
          </a:p>
          <a:p>
            <a:pPr indent="-173023" lvl="0" marL="265091" marR="0" rtl="0" algn="l">
              <a:spcBef>
                <a:spcPts val="0"/>
              </a:spcBef>
              <a:spcAft>
                <a:spcPts val="0"/>
              </a:spcAft>
              <a:buClr>
                <a:srgbClr val="3A3838"/>
              </a:buClr>
              <a:buSzPts val="1200"/>
              <a:buFont typeface="Arial"/>
              <a:buChar char="•"/>
            </a:pPr>
            <a:r>
              <a:rPr lang="en-US" sz="1200">
                <a:solidFill>
                  <a:schemeClr val="dk1"/>
                </a:solidFill>
                <a:latin typeface="Arial"/>
                <a:ea typeface="Arial"/>
                <a:cs typeface="Arial"/>
                <a:sym typeface="Arial"/>
              </a:rPr>
              <a:t> 2 ID EEPROM</a:t>
            </a:r>
            <a:endParaRPr/>
          </a:p>
        </p:txBody>
      </p:sp>
      <p:pic>
        <p:nvPicPr>
          <p:cNvPr descr="Raspberry Pi Python Tutorials – Setting Up Raspberry Pi Desktop" id="348" name="Google Shape;348;p12"/>
          <p:cNvPicPr preferRelativeResize="0"/>
          <p:nvPr/>
        </p:nvPicPr>
        <p:blipFill rotWithShape="1">
          <a:blip r:embed="rId4">
            <a:alphaModFix/>
          </a:blip>
          <a:srcRect b="13391" l="48520" r="1409" t="0"/>
          <a:stretch/>
        </p:blipFill>
        <p:spPr>
          <a:xfrm>
            <a:off x="4951412" y="775649"/>
            <a:ext cx="4446361" cy="4475555"/>
          </a:xfrm>
          <a:prstGeom prst="rect">
            <a:avLst/>
          </a:prstGeom>
          <a:noFill/>
          <a:ln>
            <a:noFill/>
          </a:ln>
        </p:spPr>
      </p:pic>
      <p:sp>
        <p:nvSpPr>
          <p:cNvPr id="349" name="Google Shape;349;p12"/>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134"/>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cảm biến</a:t>
            </a:r>
            <a:endParaRPr b="1" sz="3600">
              <a:solidFill>
                <a:schemeClr val="dk1"/>
              </a:solidFill>
              <a:latin typeface="Arial"/>
              <a:ea typeface="Arial"/>
              <a:cs typeface="Arial"/>
              <a:sym typeface="Arial"/>
            </a:endParaRPr>
          </a:p>
        </p:txBody>
      </p:sp>
      <p:sp>
        <p:nvSpPr>
          <p:cNvPr id="2639" name="Google Shape;2639;p134"/>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a:t>
            </a:r>
            <a:endParaRPr/>
          </a:p>
        </p:txBody>
      </p:sp>
      <p:sp>
        <p:nvSpPr>
          <p:cNvPr id="2640" name="Google Shape;2640;p134"/>
          <p:cNvSpPr/>
          <p:nvPr/>
        </p:nvSpPr>
        <p:spPr>
          <a:xfrm>
            <a:off x="1054120" y="4003783"/>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3.1. Định nghĩa cảm biến</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3.2. Đặc điểm cơ bản của cảm biến</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3.3. Phân loại cảm biến</a:t>
            </a:r>
            <a:endParaRPr sz="1799">
              <a:solidFill>
                <a:srgbClr val="3F3F3F"/>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3.4. Ứng dụng và vai trò của cảm biến</a:t>
            </a:r>
            <a:endParaRPr sz="1799">
              <a:solidFill>
                <a:srgbClr val="A6A6A6"/>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135"/>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3.3. Phân loại cảm biến</a:t>
            </a:r>
            <a:endParaRPr b="1" sz="1799">
              <a:solidFill>
                <a:schemeClr val="lt1"/>
              </a:solidFill>
              <a:latin typeface="Arial"/>
              <a:ea typeface="Arial"/>
              <a:cs typeface="Arial"/>
              <a:sym typeface="Arial"/>
            </a:endParaRPr>
          </a:p>
        </p:txBody>
      </p:sp>
      <p:sp>
        <p:nvSpPr>
          <p:cNvPr id="2647" name="Google Shape;2647;p13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648" name="Google Shape;2648;p135"/>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dựa theo nguồn cấp</a:t>
            </a:r>
            <a:endParaRPr b="1" sz="2401">
              <a:solidFill>
                <a:srgbClr val="0C0C0C"/>
              </a:solidFill>
              <a:latin typeface="Arial"/>
              <a:ea typeface="Arial"/>
              <a:cs typeface="Arial"/>
              <a:sym typeface="Arial"/>
            </a:endParaRPr>
          </a:p>
        </p:txBody>
      </p:sp>
      <p:sp>
        <p:nvSpPr>
          <p:cNvPr id="2649" name="Google Shape;2649;p135"/>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điều biến</a:t>
            </a:r>
            <a:endParaRPr sz="1401">
              <a:solidFill>
                <a:schemeClr val="dk1"/>
              </a:solidFill>
              <a:latin typeface="Arial"/>
              <a:ea typeface="Arial"/>
              <a:cs typeface="Arial"/>
              <a:sym typeface="Arial"/>
            </a:endParaRPr>
          </a:p>
        </p:txBody>
      </p:sp>
      <p:sp>
        <p:nvSpPr>
          <p:cNvPr id="2650" name="Google Shape;2650;p135"/>
          <p:cNvSpPr/>
          <p:nvPr/>
        </p:nvSpPr>
        <p:spPr>
          <a:xfrm>
            <a:off x="712189" y="2197742"/>
            <a:ext cx="8487381" cy="2462931"/>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Nguồn cấp bên ngoài để chuyển đổi.</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Hầu hết công suất tín hiệu đầu ra đến từ nguồn cấp bên ngoài.</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Đầu vào chỉ kiểm soát đầu ra.</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Ưu điểm là điện áp nguồn có thể thay đổi toàn bộ độ nhạy.</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Ví dụ về cảm biến: transistor quang, nhiệt điện trở</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Các cảm biến điều biến cần nhiều dây hơn các cảm biến tự cấp nguồn và có thể tăng nguy cơ cháy nổ khi sử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dụng nguồn cấp phụ trong môi trường dễ cháy nổ.</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điều biến còn được gọi là cảm biến thụ động.</a:t>
            </a:r>
            <a:endParaRPr/>
          </a:p>
        </p:txBody>
      </p:sp>
      <p:grpSp>
        <p:nvGrpSpPr>
          <p:cNvPr id="2651" name="Google Shape;2651;p135"/>
          <p:cNvGrpSpPr/>
          <p:nvPr/>
        </p:nvGrpSpPr>
        <p:grpSpPr>
          <a:xfrm>
            <a:off x="5433731" y="4551143"/>
            <a:ext cx="3053049" cy="1493481"/>
            <a:chOff x="6086947" y="4518772"/>
            <a:chExt cx="2661008" cy="1301701"/>
          </a:xfrm>
        </p:grpSpPr>
        <p:sp>
          <p:nvSpPr>
            <p:cNvPr id="2652" name="Google Shape;2652;p135"/>
            <p:cNvSpPr/>
            <p:nvPr/>
          </p:nvSpPr>
          <p:spPr>
            <a:xfrm>
              <a:off x="6350990" y="4738012"/>
              <a:ext cx="509759" cy="149177"/>
            </a:xfrm>
            <a:prstGeom prst="striped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1">
                <a:solidFill>
                  <a:srgbClr val="FFFFFF"/>
                </a:solidFill>
                <a:latin typeface="Arial"/>
                <a:ea typeface="Arial"/>
                <a:cs typeface="Arial"/>
                <a:sym typeface="Arial"/>
              </a:endParaRPr>
            </a:p>
          </p:txBody>
        </p:sp>
        <p:sp>
          <p:nvSpPr>
            <p:cNvPr id="2653" name="Google Shape;2653;p135"/>
            <p:cNvSpPr/>
            <p:nvPr/>
          </p:nvSpPr>
          <p:spPr>
            <a:xfrm>
              <a:off x="8033904" y="4726745"/>
              <a:ext cx="509759" cy="149177"/>
            </a:xfrm>
            <a:prstGeom prst="stripedRightArrow">
              <a:avLst>
                <a:gd fmla="val 50000" name="adj1"/>
                <a:gd fmla="val 50000" name="adj2"/>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1">
                <a:solidFill>
                  <a:srgbClr val="FFFFFF"/>
                </a:solidFill>
                <a:latin typeface="Arial"/>
                <a:ea typeface="Arial"/>
                <a:cs typeface="Arial"/>
                <a:sym typeface="Arial"/>
              </a:endParaRPr>
            </a:p>
          </p:txBody>
        </p:sp>
        <p:sp>
          <p:nvSpPr>
            <p:cNvPr id="2654" name="Google Shape;2654;p135"/>
            <p:cNvSpPr/>
            <p:nvPr/>
          </p:nvSpPr>
          <p:spPr>
            <a:xfrm>
              <a:off x="6943213" y="4608707"/>
              <a:ext cx="1008227" cy="403551"/>
            </a:xfrm>
            <a:prstGeom prst="roundRect">
              <a:avLst>
                <a:gd fmla="val 50000" name="adj"/>
              </a:avLst>
            </a:prstGeom>
            <a:solidFill>
              <a:schemeClr val="lt1"/>
            </a:solidFill>
            <a:ln cap="flat"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Cảm biến</a:t>
              </a:r>
              <a:endParaRPr sz="1401">
                <a:solidFill>
                  <a:srgbClr val="262626"/>
                </a:solidFill>
                <a:latin typeface="Arial"/>
                <a:ea typeface="Arial"/>
                <a:cs typeface="Arial"/>
                <a:sym typeface="Arial"/>
              </a:endParaRPr>
            </a:p>
          </p:txBody>
        </p:sp>
        <p:sp>
          <p:nvSpPr>
            <p:cNvPr id="2655" name="Google Shape;2655;p135"/>
            <p:cNvSpPr/>
            <p:nvPr/>
          </p:nvSpPr>
          <p:spPr>
            <a:xfrm>
              <a:off x="6086947" y="4518772"/>
              <a:ext cx="918345" cy="15361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1">
                  <a:solidFill>
                    <a:srgbClr val="000000"/>
                  </a:solidFill>
                  <a:latin typeface="Arial"/>
                  <a:ea typeface="Arial"/>
                  <a:cs typeface="Arial"/>
                  <a:sym typeface="Arial"/>
                </a:rPr>
                <a:t>Tín hiệu đầu vào</a:t>
              </a:r>
              <a:endParaRPr sz="1401">
                <a:solidFill>
                  <a:srgbClr val="000000"/>
                </a:solidFill>
                <a:latin typeface="Arial"/>
                <a:ea typeface="Arial"/>
                <a:cs typeface="Arial"/>
                <a:sym typeface="Arial"/>
              </a:endParaRPr>
            </a:p>
          </p:txBody>
        </p:sp>
        <p:sp>
          <p:nvSpPr>
            <p:cNvPr id="2656" name="Google Shape;2656;p135"/>
            <p:cNvSpPr/>
            <p:nvPr/>
          </p:nvSpPr>
          <p:spPr>
            <a:xfrm>
              <a:off x="7829610" y="4550579"/>
              <a:ext cx="918345" cy="12180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1">
                  <a:solidFill>
                    <a:srgbClr val="000000"/>
                  </a:solidFill>
                  <a:latin typeface="Arial"/>
                  <a:ea typeface="Arial"/>
                  <a:cs typeface="Arial"/>
                  <a:sym typeface="Arial"/>
                </a:rPr>
                <a:t>Tín hiệu đầu ra</a:t>
              </a:r>
              <a:endParaRPr sz="1401">
                <a:solidFill>
                  <a:srgbClr val="000000"/>
                </a:solidFill>
                <a:latin typeface="Arial"/>
                <a:ea typeface="Arial"/>
                <a:cs typeface="Arial"/>
                <a:sym typeface="Arial"/>
              </a:endParaRPr>
            </a:p>
          </p:txBody>
        </p:sp>
        <p:sp>
          <p:nvSpPr>
            <p:cNvPr id="2657" name="Google Shape;2657;p135"/>
            <p:cNvSpPr/>
            <p:nvPr/>
          </p:nvSpPr>
          <p:spPr>
            <a:xfrm rot="-5400000">
              <a:off x="7290647" y="5108278"/>
              <a:ext cx="295619" cy="131439"/>
            </a:xfrm>
            <a:prstGeom prst="stripedRightArrow">
              <a:avLst>
                <a:gd fmla="val 50000" name="adj1"/>
                <a:gd fmla="val 50000" name="adj2"/>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1">
                <a:solidFill>
                  <a:srgbClr val="FFFFFF"/>
                </a:solidFill>
                <a:latin typeface="Arial"/>
                <a:ea typeface="Arial"/>
                <a:cs typeface="Arial"/>
                <a:sym typeface="Arial"/>
              </a:endParaRPr>
            </a:p>
          </p:txBody>
        </p:sp>
        <p:sp>
          <p:nvSpPr>
            <p:cNvPr id="2658" name="Google Shape;2658;p135"/>
            <p:cNvSpPr/>
            <p:nvPr/>
          </p:nvSpPr>
          <p:spPr>
            <a:xfrm>
              <a:off x="6979282" y="5364217"/>
              <a:ext cx="918346" cy="45625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1">
                  <a:solidFill>
                    <a:srgbClr val="000000"/>
                  </a:solidFill>
                  <a:latin typeface="Arial"/>
                  <a:ea typeface="Arial"/>
                  <a:cs typeface="Arial"/>
                  <a:sym typeface="Arial"/>
                </a:rPr>
                <a:t>Nguồn cấp phụ</a:t>
              </a:r>
              <a:endParaRPr sz="1401">
                <a:solidFill>
                  <a:srgbClr val="000000"/>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13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665" name="Google Shape;2665;p136"/>
          <p:cNvSpPr/>
          <p:nvPr/>
        </p:nvSpPr>
        <p:spPr>
          <a:xfrm>
            <a:off x="580400" y="15208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 Cảm biến tự sinh</a:t>
            </a:r>
            <a:endParaRPr sz="1401">
              <a:solidFill>
                <a:schemeClr val="dk1"/>
              </a:solidFill>
              <a:latin typeface="Arial"/>
              <a:ea typeface="Arial"/>
              <a:cs typeface="Arial"/>
              <a:sym typeface="Arial"/>
            </a:endParaRPr>
          </a:p>
        </p:txBody>
      </p:sp>
      <p:sp>
        <p:nvSpPr>
          <p:cNvPr id="2666" name="Google Shape;2666;p136"/>
          <p:cNvSpPr/>
          <p:nvPr/>
        </p:nvSpPr>
        <p:spPr>
          <a:xfrm>
            <a:off x="712189" y="1774032"/>
            <a:ext cx="8487381" cy="1252857"/>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Không cần nguồn cấp bên ngoài và công suất đầu ra được lấy từ đầu vào. Tức là công suất cần để chuyển đổi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được lấy từ đối tượng cần đo (đầu vào).</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Ví dụ về cảm biến: pin mặt trời, cặp nhiệt điện</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tự cấp nguồn còn được gọi là cảm biến chủ động.</a:t>
            </a:r>
            <a:endParaRPr/>
          </a:p>
        </p:txBody>
      </p:sp>
      <p:grpSp>
        <p:nvGrpSpPr>
          <p:cNvPr id="2667" name="Google Shape;2667;p136"/>
          <p:cNvGrpSpPr/>
          <p:nvPr/>
        </p:nvGrpSpPr>
        <p:grpSpPr>
          <a:xfrm>
            <a:off x="2815262" y="3295655"/>
            <a:ext cx="3629581" cy="673107"/>
            <a:chOff x="3591033" y="3686602"/>
            <a:chExt cx="2661008" cy="493486"/>
          </a:xfrm>
        </p:grpSpPr>
        <p:sp>
          <p:nvSpPr>
            <p:cNvPr id="2668" name="Google Shape;2668;p136"/>
            <p:cNvSpPr/>
            <p:nvPr/>
          </p:nvSpPr>
          <p:spPr>
            <a:xfrm>
              <a:off x="3855076" y="3905842"/>
              <a:ext cx="509759" cy="149177"/>
            </a:xfrm>
            <a:prstGeom prst="striped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1">
                <a:solidFill>
                  <a:srgbClr val="FFFFFF"/>
                </a:solidFill>
                <a:latin typeface="Arial"/>
                <a:ea typeface="Arial"/>
                <a:cs typeface="Arial"/>
                <a:sym typeface="Arial"/>
              </a:endParaRPr>
            </a:p>
          </p:txBody>
        </p:sp>
        <p:sp>
          <p:nvSpPr>
            <p:cNvPr id="2669" name="Google Shape;2669;p136"/>
            <p:cNvSpPr/>
            <p:nvPr/>
          </p:nvSpPr>
          <p:spPr>
            <a:xfrm>
              <a:off x="5537990" y="3894575"/>
              <a:ext cx="509759" cy="149177"/>
            </a:xfrm>
            <a:prstGeom prst="stripedRightArrow">
              <a:avLst>
                <a:gd fmla="val 50000" name="adj1"/>
                <a:gd fmla="val 50000" name="adj2"/>
              </a:avLst>
            </a:prstGeom>
            <a:solidFill>
              <a:srgbClr val="0077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1">
                <a:solidFill>
                  <a:srgbClr val="FFFFFF"/>
                </a:solidFill>
                <a:latin typeface="Arial"/>
                <a:ea typeface="Arial"/>
                <a:cs typeface="Arial"/>
                <a:sym typeface="Arial"/>
              </a:endParaRPr>
            </a:p>
          </p:txBody>
        </p:sp>
        <p:sp>
          <p:nvSpPr>
            <p:cNvPr id="2670" name="Google Shape;2670;p136"/>
            <p:cNvSpPr/>
            <p:nvPr/>
          </p:nvSpPr>
          <p:spPr>
            <a:xfrm>
              <a:off x="4447299" y="3776537"/>
              <a:ext cx="1008227" cy="403551"/>
            </a:xfrm>
            <a:prstGeom prst="roundRect">
              <a:avLst>
                <a:gd fmla="val 50000" name="adj"/>
              </a:avLst>
            </a:prstGeom>
            <a:solidFill>
              <a:schemeClr val="lt1"/>
            </a:solidFill>
            <a:ln cap="flat" cmpd="sng" w="9525">
              <a:solidFill>
                <a:srgbClr val="A5A5A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Cảm biến</a:t>
              </a:r>
              <a:endParaRPr sz="1401">
                <a:solidFill>
                  <a:srgbClr val="262626"/>
                </a:solidFill>
                <a:latin typeface="Arial"/>
                <a:ea typeface="Arial"/>
                <a:cs typeface="Arial"/>
                <a:sym typeface="Arial"/>
              </a:endParaRPr>
            </a:p>
          </p:txBody>
        </p:sp>
        <p:sp>
          <p:nvSpPr>
            <p:cNvPr id="2671" name="Google Shape;2671;p136"/>
            <p:cNvSpPr/>
            <p:nvPr/>
          </p:nvSpPr>
          <p:spPr>
            <a:xfrm>
              <a:off x="3591033" y="3686602"/>
              <a:ext cx="918345" cy="15361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1">
                  <a:solidFill>
                    <a:srgbClr val="000000"/>
                  </a:solidFill>
                  <a:latin typeface="Arial"/>
                  <a:ea typeface="Arial"/>
                  <a:cs typeface="Arial"/>
                  <a:sym typeface="Arial"/>
                </a:rPr>
                <a:t>Tín hiệu đầu vào</a:t>
              </a:r>
              <a:endParaRPr sz="1401">
                <a:solidFill>
                  <a:srgbClr val="000000"/>
                </a:solidFill>
                <a:latin typeface="Arial"/>
                <a:ea typeface="Arial"/>
                <a:cs typeface="Arial"/>
                <a:sym typeface="Arial"/>
              </a:endParaRPr>
            </a:p>
          </p:txBody>
        </p:sp>
        <p:sp>
          <p:nvSpPr>
            <p:cNvPr id="2672" name="Google Shape;2672;p136"/>
            <p:cNvSpPr/>
            <p:nvPr/>
          </p:nvSpPr>
          <p:spPr>
            <a:xfrm>
              <a:off x="5333696" y="3718409"/>
              <a:ext cx="918345" cy="12180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1">
                  <a:solidFill>
                    <a:srgbClr val="000000"/>
                  </a:solidFill>
                  <a:latin typeface="Arial"/>
                  <a:ea typeface="Arial"/>
                  <a:cs typeface="Arial"/>
                  <a:sym typeface="Arial"/>
                </a:rPr>
                <a:t>Tín hiệu đầu ra</a:t>
              </a:r>
              <a:endParaRPr sz="1401">
                <a:solidFill>
                  <a:srgbClr val="000000"/>
                </a:solidFill>
                <a:latin typeface="Arial"/>
                <a:ea typeface="Arial"/>
                <a:cs typeface="Arial"/>
                <a:sym typeface="Arial"/>
              </a:endParaRPr>
            </a:p>
          </p:txBody>
        </p:sp>
      </p:grpSp>
      <p:sp>
        <p:nvSpPr>
          <p:cNvPr id="2673" name="Google Shape;2673;p136"/>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3.3. Phân loại cảm biến</a:t>
            </a:r>
            <a:endParaRPr b="1" sz="1799">
              <a:solidFill>
                <a:schemeClr val="lt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13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680" name="Google Shape;2680;p137"/>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theo loại tín hiệu đầu ra</a:t>
            </a:r>
            <a:endParaRPr b="1" sz="2401">
              <a:solidFill>
                <a:srgbClr val="0C0C0C"/>
              </a:solidFill>
              <a:latin typeface="Arial"/>
              <a:ea typeface="Arial"/>
              <a:cs typeface="Arial"/>
              <a:sym typeface="Arial"/>
            </a:endParaRPr>
          </a:p>
        </p:txBody>
      </p:sp>
      <p:sp>
        <p:nvSpPr>
          <p:cNvPr id="2681" name="Google Shape;2681;p137"/>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analog</a:t>
            </a:r>
            <a:endParaRPr/>
          </a:p>
        </p:txBody>
      </p:sp>
      <p:sp>
        <p:nvSpPr>
          <p:cNvPr id="2682" name="Google Shape;2682;p137"/>
          <p:cNvSpPr/>
          <p:nvPr/>
        </p:nvSpPr>
        <p:spPr>
          <a:xfrm>
            <a:off x="712189" y="2174875"/>
            <a:ext cx="8487381" cy="1452783"/>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Tín hiệu analog có đầu ra thay đổi liên tục</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Thông tin thu được từ biên độ tín hiệu đầu ra.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có tín hiệu đầu ra biến thiên được phân loại là cảm biến analog. Tuy nhiên, có lúc tín hiệu tuần hoàn được gọi là cảm biến chuẩn số hóa do dễ dàng chuyển đổi thành tín hiệu số.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Hầu hết các cảm biến đều là cảm biến analog. </a:t>
            </a:r>
            <a:endParaRPr/>
          </a:p>
        </p:txBody>
      </p:sp>
      <p:sp>
        <p:nvSpPr>
          <p:cNvPr id="2683" name="Google Shape;2683;p137"/>
          <p:cNvSpPr/>
          <p:nvPr/>
        </p:nvSpPr>
        <p:spPr>
          <a:xfrm>
            <a:off x="580400" y="3827720"/>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 Cảm biến số</a:t>
            </a:r>
            <a:endParaRPr sz="1401">
              <a:solidFill>
                <a:schemeClr val="dk1"/>
              </a:solidFill>
              <a:latin typeface="Arial"/>
              <a:ea typeface="Arial"/>
              <a:cs typeface="Arial"/>
              <a:sym typeface="Arial"/>
            </a:endParaRPr>
          </a:p>
        </p:txBody>
      </p:sp>
      <p:sp>
        <p:nvSpPr>
          <p:cNvPr id="2684" name="Google Shape;2684;p137"/>
          <p:cNvSpPr/>
          <p:nvPr/>
        </p:nvSpPr>
        <p:spPr>
          <a:xfrm>
            <a:off x="712189" y="4058057"/>
            <a:ext cx="8487381" cy="1452783"/>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Đầu ra cảm biến là tín hiệu số.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Tín hiệu số thường dễ truyền hơn, tái lập tốt hơn, ổn định hơn và chính xác hơn tín hiệu analog.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Bộ mã hóa vòng quay cũng là một cảm biến số.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Đầu ra của một thành phần cảm biến thường không phải sạng số. Nhìn chung, sự kết hợp của các bộ chuyển đổi tín hiệu analog sang digital sẽ cho ra tín hiệu số.</a:t>
            </a:r>
            <a:endParaRPr/>
          </a:p>
        </p:txBody>
      </p:sp>
      <p:sp>
        <p:nvSpPr>
          <p:cNvPr id="2685" name="Google Shape;2685;p137"/>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3.3. Phân loại cảm biến</a:t>
            </a:r>
            <a:endParaRPr b="1" sz="1799">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13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692" name="Google Shape;2692;p138"/>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theo đối tượng cần phát hiện</a:t>
            </a:r>
            <a:endParaRPr/>
          </a:p>
        </p:txBody>
      </p:sp>
      <p:sp>
        <p:nvSpPr>
          <p:cNvPr id="2693" name="Google Shape;2693;p138"/>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được phân loại theo đối tượng cần phát hiện.</a:t>
            </a:r>
            <a:endParaRPr/>
          </a:p>
        </p:txBody>
      </p:sp>
      <p:sp>
        <p:nvSpPr>
          <p:cNvPr id="2694" name="Google Shape;2694;p138"/>
          <p:cNvSpPr/>
          <p:nvPr/>
        </p:nvSpPr>
        <p:spPr>
          <a:xfrm>
            <a:off x="712189" y="2174885"/>
            <a:ext cx="8487381" cy="899042"/>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áp suất, cảm biến tốc độ, cảm biến nhiệt độ, cảm biến dịch chuyển</a:t>
            </a:r>
            <a:endParaRPr/>
          </a:p>
          <a:p>
            <a:pPr indent="-182513" lvl="0" marL="182513"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khí, Cảm biến độ ẩm</a:t>
            </a:r>
            <a:endParaRPr/>
          </a:p>
          <a:p>
            <a:pPr indent="-182513" lvl="0" marL="182513"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Đường huyết</a:t>
            </a:r>
            <a:endParaRPr/>
          </a:p>
        </p:txBody>
      </p:sp>
      <p:sp>
        <p:nvSpPr>
          <p:cNvPr id="2695" name="Google Shape;2695;p138"/>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3.3. Phân loại cảm biến</a:t>
            </a:r>
            <a:endParaRPr b="1" sz="1799">
              <a:solidFill>
                <a:schemeClr val="lt1"/>
              </a:solidFill>
              <a:latin typeface="Arial"/>
              <a:ea typeface="Arial"/>
              <a:cs typeface="Arial"/>
              <a:sym typeface="Arial"/>
            </a:endParaRPr>
          </a:p>
        </p:txBody>
      </p:sp>
      <p:graphicFrame>
        <p:nvGraphicFramePr>
          <p:cNvPr id="2696" name="Google Shape;2696;p138"/>
          <p:cNvGraphicFramePr/>
          <p:nvPr/>
        </p:nvGraphicFramePr>
        <p:xfrm>
          <a:off x="625961" y="3332872"/>
          <a:ext cx="3000000" cy="3000000"/>
        </p:xfrm>
        <a:graphic>
          <a:graphicData uri="http://schemas.openxmlformats.org/drawingml/2006/table">
            <a:tbl>
              <a:tblPr>
                <a:noFill/>
                <a:tableStyleId>{1012287A-DC5D-4DCD-A668-7C7213A124C2}</a:tableStyleId>
              </a:tblPr>
              <a:tblGrid>
                <a:gridCol w="734150"/>
                <a:gridCol w="1268500"/>
                <a:gridCol w="1111700"/>
                <a:gridCol w="1071025"/>
                <a:gridCol w="1075325"/>
                <a:gridCol w="1210250"/>
                <a:gridCol w="1017075"/>
                <a:gridCol w="1040025"/>
              </a:tblGrid>
              <a:tr h="463725">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Số</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Vị trí</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Sửa đổi</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Lưu lượng</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Thành phần</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Hạt</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Năng lượng tỏa nhiệt</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Khí nguy hại, độc</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849800">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Độ dài</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Mức độ</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Áp suất</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Gia tốc</a:t>
                      </a:r>
                      <a:endParaRPr/>
                    </a:p>
                    <a:p>
                      <a:pPr indent="0" lvl="0" marL="0" marR="0" rtl="0" algn="ctr">
                        <a:lnSpc>
                          <a:spcPct val="100000"/>
                        </a:lnSpc>
                        <a:spcBef>
                          <a:spcPts val="24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tốc độ</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Độ ẩm</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Trọng lượng riêng, khối lượng riêng</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Nhiệt độ</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Hương vị</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627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Mặt </a:t>
                      </a:r>
                      <a:endParaRPr b="0" sz="1300" u="none" cap="none" strike="noStrike">
                        <a:solidFill>
                          <a:srgbClr val="262626"/>
                        </a:solidFill>
                        <a:latin typeface="Arial"/>
                        <a:ea typeface="Arial"/>
                        <a:cs typeface="Arial"/>
                        <a:sym typeface="Arial"/>
                      </a:endParaRPr>
                    </a:p>
                    <a:p>
                      <a:pPr indent="0" lvl="0" marL="0" marR="0" rtl="0" algn="ctr">
                        <a:lnSpc>
                          <a:spcPct val="100000"/>
                        </a:lnSpc>
                        <a:spcBef>
                          <a:spcPts val="26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phẳng</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Dịch chuyển tuyến tính</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Mô-men xoắn</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Sóng âm</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Nồng độ ion</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Khiếm khuyết</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Lửa</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Khứu giác</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637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Chất </a:t>
                      </a:r>
                      <a:endParaRPr b="0" sz="1300" u="none" cap="none" strike="noStrike">
                        <a:solidFill>
                          <a:srgbClr val="262626"/>
                        </a:solidFill>
                        <a:latin typeface="Arial"/>
                        <a:ea typeface="Arial"/>
                        <a:cs typeface="Arial"/>
                        <a:sym typeface="Arial"/>
                      </a:endParaRPr>
                    </a:p>
                    <a:p>
                      <a:pPr indent="0" lvl="0" marL="0" marR="0" rtl="0" algn="ctr">
                        <a:lnSpc>
                          <a:spcPct val="100000"/>
                        </a:lnSpc>
                        <a:spcBef>
                          <a:spcPts val="26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rắn</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Dịch chuyển quay</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Thông lượng</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Rung động</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Độ đục</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Độ ẩm</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Khói</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Đường huyết</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13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703" name="Google Shape;2703;p139"/>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theo vật liệu cần cảm biến</a:t>
            </a:r>
            <a:endParaRPr/>
          </a:p>
        </p:txBody>
      </p:sp>
      <p:sp>
        <p:nvSpPr>
          <p:cNvPr id="2704" name="Google Shape;2704;p139"/>
          <p:cNvSpPr/>
          <p:nvPr/>
        </p:nvSpPr>
        <p:spPr>
          <a:xfrm>
            <a:off x="580400" y="1944540"/>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được phân loại theo vật liệu chuyển đổi</a:t>
            </a:r>
            <a:endParaRPr/>
          </a:p>
        </p:txBody>
      </p:sp>
      <p:sp>
        <p:nvSpPr>
          <p:cNvPr id="2705" name="Google Shape;2705;p139"/>
          <p:cNvSpPr/>
          <p:nvPr/>
        </p:nvSpPr>
        <p:spPr>
          <a:xfrm>
            <a:off x="712189" y="2174885"/>
            <a:ext cx="8487381" cy="899042"/>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Vật liệu vô cơ: Cảm biến kim loại, Cảm biến gốm, Cảm biến sợi quang</a:t>
            </a:r>
            <a:endParaRPr/>
          </a:p>
          <a:p>
            <a:pPr indent="-182513" lvl="0" marL="182513"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Vật liệu hữu cơ: Cảm biến polyme, Cảm biến sinh học</a:t>
            </a:r>
            <a:endParaRPr/>
          </a:p>
          <a:p>
            <a:pPr indent="-182513" lvl="0" marL="182513"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Vật liệu tổng hợp: Cảm biến áp điện PZT</a:t>
            </a:r>
            <a:endParaRPr/>
          </a:p>
        </p:txBody>
      </p:sp>
      <p:sp>
        <p:nvSpPr>
          <p:cNvPr id="2706" name="Google Shape;2706;p139"/>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3.3. Phân loại cảm biến</a:t>
            </a:r>
            <a:endParaRPr b="1" sz="1799">
              <a:solidFill>
                <a:schemeClr val="lt1"/>
              </a:solidFill>
              <a:latin typeface="Arial"/>
              <a:ea typeface="Arial"/>
              <a:cs typeface="Arial"/>
              <a:sym typeface="Arial"/>
            </a:endParaRPr>
          </a:p>
        </p:txBody>
      </p:sp>
      <p:graphicFrame>
        <p:nvGraphicFramePr>
          <p:cNvPr id="2707" name="Google Shape;2707;p139"/>
          <p:cNvGraphicFramePr/>
          <p:nvPr/>
        </p:nvGraphicFramePr>
        <p:xfrm>
          <a:off x="625961" y="3417807"/>
          <a:ext cx="3000000" cy="3000000"/>
        </p:xfrm>
        <a:graphic>
          <a:graphicData uri="http://schemas.openxmlformats.org/drawingml/2006/table">
            <a:tbl>
              <a:tblPr>
                <a:noFill/>
                <a:tableStyleId>{1012287A-DC5D-4DCD-A668-7C7213A124C2}</a:tableStyleId>
              </a:tblPr>
              <a:tblGrid>
                <a:gridCol w="1993800"/>
                <a:gridCol w="6534250"/>
              </a:tblGrid>
              <a:tr h="271125">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Vật liệu</a:t>
                      </a:r>
                      <a:endParaRPr/>
                    </a:p>
                  </a:txBody>
                  <a:tcPr marT="12750" marB="12750" marR="46125" marL="46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Ví dụ</a:t>
                      </a:r>
                      <a:endParaRPr/>
                    </a:p>
                  </a:txBody>
                  <a:tcPr marT="12750" marB="12750" marR="46125" marL="46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E5E5E5"/>
                    </a:solidFill>
                  </a:tcPr>
                </a:tc>
              </a:tr>
              <a:tr h="2711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Kim loại</a:t>
                      </a:r>
                      <a:endParaRPr/>
                    </a:p>
                  </a:txBody>
                  <a:tcPr marT="12750" marB="12750" marR="46125" marL="46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RTD, cảm biến kiểu điện trở, cảm biến tải trọng, cặp nhiệt điện</a:t>
                      </a:r>
                      <a:endParaRPr/>
                    </a:p>
                  </a:txBody>
                  <a:tcPr marT="12750" marB="12750" marR="46125" marL="46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1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Chất bán dẫn</a:t>
                      </a:r>
                      <a:endParaRPr/>
                    </a:p>
                  </a:txBody>
                  <a:tcPr marT="12750" marB="12750" marR="46125" marL="46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hall, Mạch tích hợp hall, Cảm biến áp suất bán dẫn, Điốt quang</a:t>
                      </a:r>
                      <a:endParaRPr/>
                    </a:p>
                  </a:txBody>
                  <a:tcPr marT="12750" marB="12750" marR="46125" marL="46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1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Gốm</a:t>
                      </a:r>
                      <a:endParaRPr/>
                    </a:p>
                  </a:txBody>
                  <a:tcPr marT="12750" marB="12750" marR="46125" marL="46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độ ẩm, Cảm biến gắn trên nhiệt điện trở, Cảm biến khí, Cảm biến áp điện, Cảm biến oxy</a:t>
                      </a:r>
                      <a:endParaRPr/>
                    </a:p>
                  </a:txBody>
                  <a:tcPr marT="12750" marB="12750" marR="46125" marL="46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1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Sợi quang học</a:t>
                      </a:r>
                      <a:endParaRPr/>
                    </a:p>
                  </a:txBody>
                  <a:tcPr marT="12750" marB="12750" marR="46125" marL="46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nhiệt độ, Cảm biến mức, Cảm biến áp suất</a:t>
                      </a:r>
                      <a:endParaRPr/>
                    </a:p>
                  </a:txBody>
                  <a:tcPr marT="12750" marB="12750" marR="46125" marL="46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1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Vật liệu điện môi</a:t>
                      </a:r>
                      <a:endParaRPr/>
                    </a:p>
                  </a:txBody>
                  <a:tcPr marT="12750" marB="12750" marR="46125" marL="46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hỏa điện, Cảm biến nhiệt độ</a:t>
                      </a:r>
                      <a:endParaRPr/>
                    </a:p>
                  </a:txBody>
                  <a:tcPr marT="12750" marB="12750" marR="46125" marL="46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1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Đại phân tử</a:t>
                      </a:r>
                      <a:endParaRPr/>
                    </a:p>
                  </a:txBody>
                  <a:tcPr marT="12750" marB="12750" marR="46125" marL="46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độ ẩm, Cảm biến áp điện</a:t>
                      </a:r>
                      <a:endParaRPr/>
                    </a:p>
                  </a:txBody>
                  <a:tcPr marT="12750" marB="12750" marR="46125" marL="46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1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Vật liệu sinh học</a:t>
                      </a:r>
                      <a:endParaRPr/>
                    </a:p>
                  </a:txBody>
                  <a:tcPr marT="12750" marB="12750" marR="46125" marL="46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sinh học</a:t>
                      </a:r>
                      <a:endParaRPr/>
                    </a:p>
                  </a:txBody>
                  <a:tcPr marT="12750" marB="12750" marR="46125" marL="46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11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Vật liệu tổng hợp</a:t>
                      </a:r>
                      <a:endParaRPr/>
                    </a:p>
                  </a:txBody>
                  <a:tcPr marT="12750" marB="12750" marR="46125" marL="46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áp điện PZT</a:t>
                      </a:r>
                      <a:endParaRPr/>
                    </a:p>
                  </a:txBody>
                  <a:tcPr marT="12750" marB="12750" marR="46125" marL="46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14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714" name="Google Shape;2714;p140"/>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theo vật liệu cần cảm biến</a:t>
            </a:r>
            <a:endParaRPr b="1" sz="2401">
              <a:solidFill>
                <a:srgbClr val="0C0C0C"/>
              </a:solidFill>
              <a:latin typeface="Arial"/>
              <a:ea typeface="Arial"/>
              <a:cs typeface="Arial"/>
              <a:sym typeface="Arial"/>
            </a:endParaRPr>
          </a:p>
        </p:txBody>
      </p:sp>
      <p:sp>
        <p:nvSpPr>
          <p:cNvPr id="2715" name="Google Shape;2715;p140"/>
          <p:cNvSpPr/>
          <p:nvPr/>
        </p:nvSpPr>
        <p:spPr>
          <a:xfrm>
            <a:off x="580400" y="1944540"/>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được phân loại theo nguyên lý và hiệu quả sử dụng trong quá trình chuyển đổi</a:t>
            </a:r>
            <a:endParaRPr/>
          </a:p>
        </p:txBody>
      </p:sp>
      <p:sp>
        <p:nvSpPr>
          <p:cNvPr id="2716" name="Google Shape;2716;p140"/>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3.3. Phân loại cảm biến</a:t>
            </a:r>
            <a:endParaRPr b="1" sz="1799">
              <a:solidFill>
                <a:schemeClr val="lt1"/>
              </a:solidFill>
              <a:latin typeface="Arial"/>
              <a:ea typeface="Arial"/>
              <a:cs typeface="Arial"/>
              <a:sym typeface="Arial"/>
            </a:endParaRPr>
          </a:p>
        </p:txBody>
      </p:sp>
      <p:graphicFrame>
        <p:nvGraphicFramePr>
          <p:cNvPr id="2717" name="Google Shape;2717;p140"/>
          <p:cNvGraphicFramePr/>
          <p:nvPr/>
        </p:nvGraphicFramePr>
        <p:xfrm>
          <a:off x="687387" y="2565586"/>
          <a:ext cx="3000000" cy="3000000"/>
        </p:xfrm>
        <a:graphic>
          <a:graphicData uri="http://schemas.openxmlformats.org/drawingml/2006/table">
            <a:tbl>
              <a:tblPr>
                <a:noFill/>
                <a:tableStyleId>{1012287A-DC5D-4DCD-A668-7C7213A124C2}</a:tableStyleId>
              </a:tblPr>
              <a:tblGrid>
                <a:gridCol w="1620750"/>
                <a:gridCol w="6907275"/>
              </a:tblGrid>
              <a:tr h="369800">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Phân loại</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E5E5E5"/>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đại diện</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E5E5E5"/>
                    </a:solidFill>
                  </a:tcPr>
                </a:tc>
              </a:tr>
              <a:tr h="819650">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Động lực học</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mức, Cảm biến tốc độ, Cảm biến gia tốc, Cảm biến rung động, Cảm biến tải trọng, Cảm biến áp suất, Cảm biến lưu lượng</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89500">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Điện từ</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hall, Mạch tích hợp hall, cảm biến điện trở từ (MR)</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819650">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Ánh sáng</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Điốt quang, transistor quang, Cảm biến hồng ngoại, Cảm biến tia cực tím, Ống quang điện, Cảm biến hình ảnh (CCD và CMOS)</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133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Nhiệt độ</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Cặp nhiệt điện, RTD, Điện trở nhiệt NTC/PTC, Cảm biến nhiệt độ IC</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133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Hóa học</a:t>
                      </a:r>
                      <a:endParaRPr/>
                    </a:p>
                  </a:txBody>
                  <a:tcPr marT="17900" marB="17900" marR="64750" marL="647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khí, Cảm biến độ ẩm, Cảm biến ion, Cảm biến sinh học</a:t>
                      </a:r>
                      <a:endParaRPr/>
                    </a:p>
                  </a:txBody>
                  <a:tcPr marT="17900" marB="17900" marR="64750" marL="647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14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724" name="Google Shape;2724;p14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theo cách sử dụng</a:t>
            </a:r>
            <a:endParaRPr b="1" sz="2401">
              <a:solidFill>
                <a:srgbClr val="0C0C0C"/>
              </a:solidFill>
              <a:latin typeface="Arial"/>
              <a:ea typeface="Arial"/>
              <a:cs typeface="Arial"/>
              <a:sym typeface="Arial"/>
            </a:endParaRPr>
          </a:p>
        </p:txBody>
      </p:sp>
      <p:sp>
        <p:nvSpPr>
          <p:cNvPr id="2725" name="Google Shape;2725;p141"/>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Phân loại theo ứng dụng trong công nghiệp của cảm biến</a:t>
            </a:r>
            <a:endParaRPr sz="1401">
              <a:solidFill>
                <a:schemeClr val="dk1"/>
              </a:solidFill>
              <a:latin typeface="Arial"/>
              <a:ea typeface="Arial"/>
              <a:cs typeface="Arial"/>
              <a:sym typeface="Arial"/>
            </a:endParaRPr>
          </a:p>
        </p:txBody>
      </p:sp>
      <p:sp>
        <p:nvSpPr>
          <p:cNvPr id="2726" name="Google Shape;2726;p141"/>
          <p:cNvSpPr/>
          <p:nvPr/>
        </p:nvSpPr>
        <p:spPr>
          <a:xfrm>
            <a:off x="712189" y="2197738"/>
            <a:ext cx="8487381" cy="622171"/>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Công nghiệp, Công cộng, Nghiên cứu, Y tế, Quân sự, v.v.</a:t>
            </a:r>
            <a:endParaRPr/>
          </a:p>
          <a:p>
            <a:pPr indent="-182513" lvl="0" marL="182513" marR="0" rtl="0" algn="l">
              <a:spcBef>
                <a:spcPts val="600"/>
              </a:spcBef>
              <a:spcAft>
                <a:spcPts val="0"/>
              </a:spcAft>
              <a:buClr>
                <a:srgbClr val="193EB0"/>
              </a:buClr>
              <a:buSzPts val="1299"/>
              <a:buFont typeface="Arial"/>
              <a:buChar char="‣"/>
            </a:pPr>
            <a:r>
              <a:rPr lang="en-US" sz="1299">
                <a:solidFill>
                  <a:srgbClr val="262626"/>
                </a:solidFill>
                <a:latin typeface="Arial"/>
                <a:ea typeface="Arial"/>
                <a:cs typeface="Arial"/>
                <a:sym typeface="Arial"/>
              </a:rPr>
              <a:t>Phương tiện di chuyển, Robot, Phòng chống thiên tai, v.v.</a:t>
            </a:r>
            <a:endParaRPr/>
          </a:p>
        </p:txBody>
      </p:sp>
      <p:sp>
        <p:nvSpPr>
          <p:cNvPr id="2727" name="Google Shape;2727;p141"/>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3.3. Phân loại cảm biến</a:t>
            </a:r>
            <a:endParaRPr b="1" sz="1799">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42"/>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cảm biến</a:t>
            </a:r>
            <a:endParaRPr b="1" sz="3600">
              <a:solidFill>
                <a:schemeClr val="dk1"/>
              </a:solidFill>
              <a:latin typeface="Arial"/>
              <a:ea typeface="Arial"/>
              <a:cs typeface="Arial"/>
              <a:sym typeface="Arial"/>
            </a:endParaRPr>
          </a:p>
        </p:txBody>
      </p:sp>
      <p:sp>
        <p:nvSpPr>
          <p:cNvPr id="2734" name="Google Shape;2734;p142"/>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a:t>
            </a:r>
            <a:endParaRPr/>
          </a:p>
        </p:txBody>
      </p:sp>
      <p:sp>
        <p:nvSpPr>
          <p:cNvPr id="2735" name="Google Shape;2735;p142"/>
          <p:cNvSpPr/>
          <p:nvPr/>
        </p:nvSpPr>
        <p:spPr>
          <a:xfrm>
            <a:off x="1054120" y="4003783"/>
            <a:ext cx="437894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3.1. Định nghĩa cảm biến</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3.2. Đặc điểm cơ bản của cảm biến</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3.3. Phân loại cảm biến</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3.4. Ứng dụng và vai trò của cảm biến</a:t>
            </a:r>
            <a:endParaRPr sz="1799">
              <a:solidFill>
                <a:srgbClr val="3F3F3F"/>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143"/>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3.4. Ứng dụng và vai trò của cảm biến</a:t>
            </a:r>
            <a:endParaRPr b="1" sz="1799">
              <a:solidFill>
                <a:schemeClr val="lt1"/>
              </a:solidFill>
              <a:latin typeface="Arial"/>
              <a:ea typeface="Arial"/>
              <a:cs typeface="Arial"/>
              <a:sym typeface="Arial"/>
            </a:endParaRPr>
          </a:p>
        </p:txBody>
      </p:sp>
      <p:sp>
        <p:nvSpPr>
          <p:cNvPr id="2742" name="Google Shape;2742;p14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743" name="Google Shape;2743;p143"/>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Vai trò của cảm biến</a:t>
            </a:r>
            <a:endParaRPr b="1" sz="2401">
              <a:solidFill>
                <a:srgbClr val="0C0C0C"/>
              </a:solidFill>
              <a:latin typeface="Arial"/>
              <a:ea typeface="Arial"/>
              <a:cs typeface="Arial"/>
              <a:sym typeface="Arial"/>
            </a:endParaRPr>
          </a:p>
        </p:txBody>
      </p:sp>
      <p:sp>
        <p:nvSpPr>
          <p:cNvPr id="2744" name="Google Shape;2744;p143"/>
          <p:cNvSpPr/>
          <p:nvPr/>
        </p:nvSpPr>
        <p:spPr>
          <a:xfrm>
            <a:off x="580400" y="1868347"/>
            <a:ext cx="8619172" cy="939231"/>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Trong xã hội thông tin, cảm biến đóng vai trò vô cùng quan trọng, góp phần xây dựng phúc lợi và thịnh vượng của con người thông qua tự động hóa, giám sát ô nhiễm, phòng ngừa thiên tai, quản lý an toàn và chăm sóc sức khỏe.</a:t>
            </a:r>
            <a:endParaRPr/>
          </a:p>
          <a:p>
            <a:pPr indent="-115879" lvl="0" marL="115879" marR="0" rtl="0" algn="l">
              <a:spcBef>
                <a:spcPts val="600"/>
              </a:spcBef>
              <a:spcAft>
                <a:spcPts val="0"/>
              </a:spcAft>
              <a:buClr>
                <a:schemeClr val="dk1"/>
              </a:buClr>
              <a:buSzPts val="1681"/>
              <a:buFont typeface="Arial"/>
              <a:buChar char="•"/>
            </a:pPr>
            <a:r>
              <a:rPr lang="en-US" sz="1401">
                <a:solidFill>
                  <a:schemeClr val="dk1"/>
                </a:solidFill>
                <a:latin typeface="Arial"/>
                <a:ea typeface="Arial"/>
                <a:cs typeface="Arial"/>
                <a:sym typeface="Arial"/>
              </a:rPr>
              <a:t>Đồng thời, những nhà nghiên cứu và kỹ thuật viên về cảm biến cũng phải phát triển các cảm biến tối ưu để đáp ứng những nhu cầu này.</a:t>
            </a:r>
            <a:endParaRPr/>
          </a:p>
        </p:txBody>
      </p:sp>
      <p:graphicFrame>
        <p:nvGraphicFramePr>
          <p:cNvPr id="2745" name="Google Shape;2745;p143"/>
          <p:cNvGraphicFramePr/>
          <p:nvPr/>
        </p:nvGraphicFramePr>
        <p:xfrm>
          <a:off x="635999" y="3157344"/>
          <a:ext cx="3000000" cy="3000000"/>
        </p:xfrm>
        <a:graphic>
          <a:graphicData uri="http://schemas.openxmlformats.org/drawingml/2006/table">
            <a:tbl>
              <a:tblPr bandRow="1" firstRow="1">
                <a:noFill/>
                <a:tableStyleId>{DB34CB96-FE34-4A95-9F48-C0D800567EA9}</a:tableStyleId>
              </a:tblPr>
              <a:tblGrid>
                <a:gridCol w="2170325"/>
                <a:gridCol w="3248850"/>
                <a:gridCol w="3211650"/>
              </a:tblGrid>
              <a:tr h="294900">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Lĩnh vực</a:t>
                      </a:r>
                      <a:endParaRPr/>
                    </a:p>
                  </a:txBody>
                  <a:tcPr marT="45700" marB="45700" marR="91400" marL="91400" anchor="ctr">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Vai trò</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chính</a:t>
                      </a:r>
                      <a:endParaRPr/>
                    </a:p>
                  </a:txBody>
                  <a:tcPr marT="45700" marB="45700" marR="91400" marL="91400" anchor="ctr">
                    <a:lnL cap="flat" cmpd="sng" w="9525">
                      <a:solidFill>
                        <a:srgbClr val="BFBFBF"/>
                      </a:solidFill>
                      <a:prstDash val="solid"/>
                      <a:round/>
                      <a:headEnd len="sm" w="sm" type="none"/>
                      <a:tailEnd len="sm" w="sm" type="none"/>
                    </a:lnL>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71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Thiết bị gia dụng</a:t>
                      </a:r>
                      <a:endParaRPr/>
                    </a:p>
                  </a:txBody>
                  <a:tcPr marT="45700" marB="45700" marR="91400" marL="9140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thoải mái, tiện lợi, ổn định</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nhiệt độ, độ ẩm, áp suất, khí, ánh sáng</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915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An toàn, phòng ngừa thiên tai</a:t>
                      </a:r>
                      <a:endParaRPr/>
                    </a:p>
                  </a:txBody>
                  <a:tcPr marT="45700" marB="45700" marR="91400" marL="9140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báo động khói, báo động mức khí, dự báo động đất</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siêu âm, ánh sáng</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24300">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Công nghệ phát triển tài nguyên, năng lượng</a:t>
                      </a:r>
                      <a:endParaRPr/>
                    </a:p>
                  </a:txBody>
                  <a:tcPr marT="45700" marB="45700" marR="91400" marL="9140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tài nguyên khoáng sản, thăm dò vật chất, khảo sát địa nhiệt</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nhiệt độ, độ ẩm, từ tính, siêu âm</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7197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Công nghệ về thực phẩm</a:t>
                      </a:r>
                      <a:endParaRPr/>
                    </a:p>
                  </a:txBody>
                  <a:tcPr marT="45700" marB="45700" marR="91400" marL="9140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chế biến thực phẩm đông lạnh, Dò cá</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khí, nhiệt độ, hóa học</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91525">
                <a:tc>
                  <a:txBody>
                    <a:bodyPr/>
                    <a:lstStyle/>
                    <a:p>
                      <a:pPr indent="0" lvl="0" marL="0" marR="0" rtl="0" algn="ctr">
                        <a:lnSpc>
                          <a:spcPct val="10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Phòng ngừa ô nhiễm</a:t>
                      </a:r>
                      <a:endParaRPr/>
                    </a:p>
                  </a:txBody>
                  <a:tcPr marT="45700" marB="45700" marR="91400" marL="9140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phát hiện các chất độc hại trong không khí, sông ngòi, v.v.</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cảm biến ánh sáng, cảm biến từ trường</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13"/>
          <p:cNvPicPr preferRelativeResize="0"/>
          <p:nvPr/>
        </p:nvPicPr>
        <p:blipFill rotWithShape="1">
          <a:blip r:embed="rId3">
            <a:alphaModFix/>
          </a:blip>
          <a:srcRect b="0" l="0" r="0" t="0"/>
          <a:stretch/>
        </p:blipFill>
        <p:spPr>
          <a:xfrm>
            <a:off x="6488832" y="1453726"/>
            <a:ext cx="2710740" cy="4917281"/>
          </a:xfrm>
          <a:prstGeom prst="rect">
            <a:avLst/>
          </a:prstGeom>
          <a:noFill/>
          <a:ln>
            <a:noFill/>
          </a:ln>
        </p:spPr>
      </p:pic>
      <p:sp>
        <p:nvSpPr>
          <p:cNvPr id="356" name="Google Shape;356;p1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357" name="Google Shape;357;p13"/>
          <p:cNvSpPr/>
          <p:nvPr/>
        </p:nvSpPr>
        <p:spPr>
          <a:xfrm>
            <a:off x="580400" y="152174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Đánh số chân</a:t>
            </a:r>
            <a:endParaRPr sz="1401">
              <a:solidFill>
                <a:schemeClr val="dk1"/>
              </a:solidFill>
              <a:latin typeface="Arial"/>
              <a:ea typeface="Arial"/>
              <a:cs typeface="Arial"/>
              <a:sym typeface="Arial"/>
            </a:endParaRPr>
          </a:p>
        </p:txBody>
      </p:sp>
      <p:sp>
        <p:nvSpPr>
          <p:cNvPr id="358" name="Google Shape;358;p13"/>
          <p:cNvSpPr/>
          <p:nvPr/>
        </p:nvSpPr>
        <p:spPr>
          <a:xfrm>
            <a:off x="712188" y="1737192"/>
            <a:ext cx="5715608" cy="1047672"/>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Đầu cắm mở rộng</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Bo mạch Raspberry Pi 3B+ có một đầu cắm mở rộng đơn 40 chân, gắn nhãn “J8” để kết nối với 28 chân GPIO.</a:t>
            </a:r>
            <a:br>
              <a:rPr lang="en-US" sz="1299">
                <a:solidFill>
                  <a:srgbClr val="262626"/>
                </a:solidFill>
                <a:latin typeface="Arial"/>
                <a:ea typeface="Arial"/>
                <a:cs typeface="Arial"/>
                <a:sym typeface="Arial"/>
              </a:rPr>
            </a:br>
            <a:r>
              <a:rPr lang="en-US" sz="1299">
                <a:solidFill>
                  <a:srgbClr val="262626"/>
                </a:solidFill>
                <a:latin typeface="Arial"/>
                <a:ea typeface="Arial"/>
                <a:cs typeface="Arial"/>
                <a:sym typeface="Arial"/>
              </a:rPr>
              <a:t>(Các chân 1, 2, 39 và 40 cũng được dán nhãn như hình dưới.)</a:t>
            </a:r>
            <a:endParaRPr/>
          </a:p>
        </p:txBody>
      </p:sp>
      <p:pic>
        <p:nvPicPr>
          <p:cNvPr id="359" name="Google Shape;359;p13"/>
          <p:cNvPicPr preferRelativeResize="0"/>
          <p:nvPr/>
        </p:nvPicPr>
        <p:blipFill rotWithShape="1">
          <a:blip r:embed="rId4">
            <a:alphaModFix/>
          </a:blip>
          <a:srcRect b="56132" l="2309" r="5785" t="4824"/>
          <a:stretch/>
        </p:blipFill>
        <p:spPr>
          <a:xfrm>
            <a:off x="703274" y="3304047"/>
            <a:ext cx="5715645" cy="1816783"/>
          </a:xfrm>
          <a:prstGeom prst="rect">
            <a:avLst/>
          </a:prstGeom>
          <a:noFill/>
          <a:ln>
            <a:noFill/>
          </a:ln>
        </p:spPr>
      </p:pic>
      <p:sp>
        <p:nvSpPr>
          <p:cNvPr id="360" name="Google Shape;360;p13"/>
          <p:cNvSpPr/>
          <p:nvPr/>
        </p:nvSpPr>
        <p:spPr>
          <a:xfrm>
            <a:off x="-155364" y="1176854"/>
            <a:ext cx="5824200" cy="276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grpSp>
        <p:nvGrpSpPr>
          <p:cNvPr id="2751" name="Google Shape;2751;p144"/>
          <p:cNvGrpSpPr/>
          <p:nvPr/>
        </p:nvGrpSpPr>
        <p:grpSpPr>
          <a:xfrm>
            <a:off x="990000" y="2748477"/>
            <a:ext cx="8344500" cy="2322355"/>
            <a:chOff x="990000" y="2748477"/>
            <a:chExt cx="8344500" cy="2322355"/>
          </a:xfrm>
        </p:grpSpPr>
        <p:sp>
          <p:nvSpPr>
            <p:cNvPr id="2752" name="Google Shape;2752;p14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Mạch &amp; Linh kiện cơ bản</a:t>
              </a:r>
              <a:endParaRPr b="1" sz="3600">
                <a:solidFill>
                  <a:schemeClr val="dk1"/>
                </a:solidFill>
                <a:latin typeface="Arial"/>
                <a:ea typeface="Arial"/>
                <a:cs typeface="Arial"/>
                <a:sym typeface="Arial"/>
              </a:endParaRPr>
            </a:p>
          </p:txBody>
        </p:sp>
        <p:sp>
          <p:nvSpPr>
            <p:cNvPr id="2753" name="Google Shape;2753;p14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4.</a:t>
              </a:r>
              <a:endParaRPr/>
            </a:p>
          </p:txBody>
        </p:sp>
        <p:sp>
          <p:nvSpPr>
            <p:cNvPr id="2754" name="Google Shape;2754;p144"/>
            <p:cNvSpPr/>
            <p:nvPr/>
          </p:nvSpPr>
          <p:spPr>
            <a:xfrm>
              <a:off x="1054112" y="3983355"/>
              <a:ext cx="5373676"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4.1. Nội dung cơ bản về điện tử học</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4.2. Các loại linh kiện điện tử</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4.3. Diễn giải sơ đồ mạch điện </a:t>
              </a:r>
              <a:endParaRPr sz="1800">
                <a:solidFill>
                  <a:srgbClr val="A6A6A6"/>
                </a:solidFill>
                <a:latin typeface="Arial"/>
                <a:ea typeface="Arial"/>
                <a:cs typeface="Arial"/>
                <a:sym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1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Điện áp, Cường độ dòng điện, Điện trở</a:t>
            </a:r>
            <a:endParaRPr/>
          </a:p>
        </p:txBody>
      </p:sp>
      <p:sp>
        <p:nvSpPr>
          <p:cNvPr id="2761" name="Google Shape;2761;p14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Nội dung cơ bản về điện tử học</a:t>
            </a:r>
            <a:endParaRPr b="1" sz="1800">
              <a:solidFill>
                <a:schemeClr val="lt1"/>
              </a:solidFill>
              <a:latin typeface="Arial"/>
              <a:ea typeface="Arial"/>
              <a:cs typeface="Arial"/>
              <a:sym typeface="Arial"/>
            </a:endParaRPr>
          </a:p>
        </p:txBody>
      </p:sp>
      <p:sp>
        <p:nvSpPr>
          <p:cNvPr id="2762" name="Google Shape;2762;p1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763" name="Google Shape;2763;p14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 Điện áp</a:t>
            </a:r>
            <a:endParaRPr sz="1400">
              <a:solidFill>
                <a:schemeClr val="dk1"/>
              </a:solidFill>
              <a:latin typeface="Arial"/>
              <a:ea typeface="Arial"/>
              <a:cs typeface="Arial"/>
              <a:sym typeface="Arial"/>
            </a:endParaRPr>
          </a:p>
        </p:txBody>
      </p:sp>
      <p:sp>
        <p:nvSpPr>
          <p:cNvPr id="2764" name="Google Shape;2764;p145"/>
          <p:cNvSpPr/>
          <p:nvPr/>
        </p:nvSpPr>
        <p:spPr>
          <a:xfrm>
            <a:off x="712182" y="217487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Năng lượng khiến dòng điện chạy qua (Đơn vị: Vôn [V]) </a:t>
            </a:r>
            <a:endParaRPr/>
          </a:p>
        </p:txBody>
      </p:sp>
      <p:sp>
        <p:nvSpPr>
          <p:cNvPr id="2765" name="Google Shape;2765;p145"/>
          <p:cNvSpPr/>
          <p:nvPr/>
        </p:nvSpPr>
        <p:spPr>
          <a:xfrm>
            <a:off x="580388" y="258850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Cường độ dòng điện</a:t>
            </a:r>
            <a:endParaRPr/>
          </a:p>
        </p:txBody>
      </p:sp>
      <p:sp>
        <p:nvSpPr>
          <p:cNvPr id="2766" name="Google Shape;2766;p145"/>
          <p:cNvSpPr/>
          <p:nvPr/>
        </p:nvSpPr>
        <p:spPr>
          <a:xfrm>
            <a:off x="712182" y="2818845"/>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Lượng điện chạy qua (Đơn vị: Ampe [A])</a:t>
            </a:r>
            <a:endParaRPr/>
          </a:p>
        </p:txBody>
      </p:sp>
      <p:sp>
        <p:nvSpPr>
          <p:cNvPr id="2767" name="Google Shape;2767;p145"/>
          <p:cNvSpPr/>
          <p:nvPr/>
        </p:nvSpPr>
        <p:spPr>
          <a:xfrm>
            <a:off x="580388" y="324505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Điện trở</a:t>
            </a:r>
            <a:endParaRPr sz="1400">
              <a:solidFill>
                <a:schemeClr val="dk1"/>
              </a:solidFill>
              <a:latin typeface="Arial"/>
              <a:ea typeface="Arial"/>
              <a:cs typeface="Arial"/>
              <a:sym typeface="Arial"/>
            </a:endParaRPr>
          </a:p>
        </p:txBody>
      </p:sp>
      <p:sp>
        <p:nvSpPr>
          <p:cNvPr id="2768" name="Google Shape;2768;p145"/>
          <p:cNvSpPr/>
          <p:nvPr/>
        </p:nvSpPr>
        <p:spPr>
          <a:xfrm>
            <a:off x="712182" y="3475394"/>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tử hoặc linh kiện cản trở dòng điện chạy qua (Đơn vị: Ôm [Ω])</a:t>
            </a:r>
            <a:endParaRPr/>
          </a:p>
        </p:txBody>
      </p:sp>
      <p:grpSp>
        <p:nvGrpSpPr>
          <p:cNvPr id="2769" name="Google Shape;2769;p145"/>
          <p:cNvGrpSpPr/>
          <p:nvPr/>
        </p:nvGrpSpPr>
        <p:grpSpPr>
          <a:xfrm>
            <a:off x="2185864" y="3901607"/>
            <a:ext cx="6310494" cy="2461092"/>
            <a:chOff x="2185864" y="3901607"/>
            <a:chExt cx="6310494" cy="2461092"/>
          </a:xfrm>
        </p:grpSpPr>
        <p:pic>
          <p:nvPicPr>
            <p:cNvPr id="2770" name="Google Shape;2770;p145"/>
            <p:cNvPicPr preferRelativeResize="0"/>
            <p:nvPr/>
          </p:nvPicPr>
          <p:blipFill rotWithShape="1">
            <a:blip r:embed="rId3">
              <a:alphaModFix/>
            </a:blip>
            <a:srcRect b="0" l="0" r="0" t="0"/>
            <a:stretch/>
          </p:blipFill>
          <p:spPr>
            <a:xfrm>
              <a:off x="2185864" y="3901607"/>
              <a:ext cx="6310494" cy="2461092"/>
            </a:xfrm>
            <a:prstGeom prst="rect">
              <a:avLst/>
            </a:prstGeom>
            <a:noFill/>
            <a:ln>
              <a:noFill/>
            </a:ln>
          </p:spPr>
        </p:pic>
        <p:sp>
          <p:nvSpPr>
            <p:cNvPr id="2771" name="Google Shape;2771;p145"/>
            <p:cNvSpPr txBox="1"/>
            <p:nvPr/>
          </p:nvSpPr>
          <p:spPr>
            <a:xfrm>
              <a:off x="2437685" y="4854614"/>
              <a:ext cx="670560" cy="47176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Dòng</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nước</a:t>
              </a:r>
              <a:endParaRPr/>
            </a:p>
          </p:txBody>
        </p:sp>
        <p:grpSp>
          <p:nvGrpSpPr>
            <p:cNvPr id="2772" name="Google Shape;2772;p145"/>
            <p:cNvGrpSpPr/>
            <p:nvPr/>
          </p:nvGrpSpPr>
          <p:grpSpPr>
            <a:xfrm>
              <a:off x="4207791" y="4657833"/>
              <a:ext cx="1074420" cy="878013"/>
              <a:chOff x="3783330" y="4657999"/>
              <a:chExt cx="1074420" cy="878013"/>
            </a:xfrm>
          </p:grpSpPr>
          <p:sp>
            <p:nvSpPr>
              <p:cNvPr id="2773" name="Google Shape;2773;p145"/>
              <p:cNvSpPr/>
              <p:nvPr/>
            </p:nvSpPr>
            <p:spPr>
              <a:xfrm>
                <a:off x="3783330" y="4657999"/>
                <a:ext cx="1074420" cy="61520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4" name="Google Shape;2774;p145"/>
              <p:cNvSpPr/>
              <p:nvPr/>
            </p:nvSpPr>
            <p:spPr>
              <a:xfrm>
                <a:off x="4137660" y="5231046"/>
                <a:ext cx="514350" cy="3049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75" name="Google Shape;2775;p145"/>
            <p:cNvSpPr/>
            <p:nvPr/>
          </p:nvSpPr>
          <p:spPr>
            <a:xfrm>
              <a:off x="4097301" y="4563173"/>
              <a:ext cx="1127760" cy="675327"/>
            </a:xfrm>
            <a:prstGeom prst="wedgeRoundRectCallout">
              <a:avLst>
                <a:gd fmla="val 19708" name="adj1"/>
                <a:gd fmla="val 80553" name="adj2"/>
                <a:gd fmla="val 16667" name="adj3"/>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Điện trở</a:t>
              </a:r>
              <a:endParaRPr b="1" sz="1400">
                <a:solidFill>
                  <a:schemeClr val="lt1"/>
                </a:solidFill>
                <a:latin typeface="Arial"/>
                <a:ea typeface="Arial"/>
                <a:cs typeface="Arial"/>
                <a:sym typeface="Arial"/>
              </a:endParaRPr>
            </a:p>
          </p:txBody>
        </p:sp>
        <p:sp>
          <p:nvSpPr>
            <p:cNvPr id="2776" name="Google Shape;2776;p145"/>
            <p:cNvSpPr txBox="1"/>
            <p:nvPr/>
          </p:nvSpPr>
          <p:spPr>
            <a:xfrm>
              <a:off x="3360066" y="4854614"/>
              <a:ext cx="670560" cy="47176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Dòng điện</a:t>
              </a:r>
              <a:endParaRPr sz="1400">
                <a:solidFill>
                  <a:schemeClr val="dk1"/>
                </a:solidFill>
                <a:latin typeface="Arial"/>
                <a:ea typeface="Arial"/>
                <a:cs typeface="Arial"/>
                <a:sym typeface="Arial"/>
              </a:endParaRPr>
            </a:p>
          </p:txBody>
        </p:sp>
        <p:sp>
          <p:nvSpPr>
            <p:cNvPr id="2777" name="Google Shape;2777;p145"/>
            <p:cNvSpPr txBox="1"/>
            <p:nvPr/>
          </p:nvSpPr>
          <p:spPr>
            <a:xfrm>
              <a:off x="6631550" y="5200820"/>
              <a:ext cx="670560" cy="47176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Dòng</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nước</a:t>
              </a:r>
              <a:endParaRPr/>
            </a:p>
          </p:txBody>
        </p:sp>
        <p:sp>
          <p:nvSpPr>
            <p:cNvPr id="2778" name="Google Shape;2778;p145"/>
            <p:cNvSpPr txBox="1"/>
            <p:nvPr/>
          </p:nvSpPr>
          <p:spPr>
            <a:xfrm>
              <a:off x="7616429" y="5185580"/>
              <a:ext cx="670560" cy="47176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Dòng điện</a:t>
              </a:r>
              <a:endParaRPr sz="1400">
                <a:solidFill>
                  <a:schemeClr val="dk1"/>
                </a:solidFill>
                <a:latin typeface="Arial"/>
                <a:ea typeface="Arial"/>
                <a:cs typeface="Arial"/>
                <a:sym typeface="Arial"/>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1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Dòng một chiều và Dòng xoay chiều</a:t>
            </a:r>
            <a:endParaRPr b="1" sz="2400">
              <a:solidFill>
                <a:srgbClr val="0C0C0C"/>
              </a:solidFill>
              <a:latin typeface="Arial"/>
              <a:ea typeface="Arial"/>
              <a:cs typeface="Arial"/>
              <a:sym typeface="Arial"/>
            </a:endParaRPr>
          </a:p>
        </p:txBody>
      </p:sp>
      <p:sp>
        <p:nvSpPr>
          <p:cNvPr id="2785" name="Google Shape;2785;p1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786" name="Google Shape;2786;p146"/>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b="1" lang="en-US" sz="1400">
                <a:solidFill>
                  <a:schemeClr val="dk1"/>
                </a:solidFill>
                <a:latin typeface="Arial"/>
                <a:ea typeface="Arial"/>
                <a:cs typeface="Arial"/>
                <a:sym typeface="Arial"/>
              </a:rPr>
              <a:t>DC: </a:t>
            </a:r>
            <a:r>
              <a:rPr lang="en-US" sz="1400">
                <a:solidFill>
                  <a:schemeClr val="dk1"/>
                </a:solidFill>
                <a:latin typeface="Arial"/>
                <a:ea typeface="Arial"/>
                <a:cs typeface="Arial"/>
                <a:sym typeface="Arial"/>
              </a:rPr>
              <a:t>Dòng một chiều</a:t>
            </a:r>
            <a:endParaRPr sz="1400">
              <a:solidFill>
                <a:schemeClr val="dk1"/>
              </a:solidFill>
              <a:latin typeface="Arial"/>
              <a:ea typeface="Arial"/>
              <a:cs typeface="Arial"/>
              <a:sym typeface="Arial"/>
            </a:endParaRPr>
          </a:p>
        </p:txBody>
      </p:sp>
      <p:sp>
        <p:nvSpPr>
          <p:cNvPr id="2787" name="Google Shape;2787;p146"/>
          <p:cNvSpPr/>
          <p:nvPr/>
        </p:nvSpPr>
        <p:spPr>
          <a:xfrm>
            <a:off x="712182" y="217487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Trạng thái điện luôn đi vào cùng một chiều. Dòng điện chạy trong pin là dòng một chiều.</a:t>
            </a:r>
            <a:endParaRPr/>
          </a:p>
        </p:txBody>
      </p:sp>
      <p:sp>
        <p:nvSpPr>
          <p:cNvPr id="2788" name="Google Shape;2788;p146"/>
          <p:cNvSpPr/>
          <p:nvPr/>
        </p:nvSpPr>
        <p:spPr>
          <a:xfrm>
            <a:off x="580388" y="258850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b="1" lang="en-US" sz="1400">
                <a:solidFill>
                  <a:schemeClr val="dk1"/>
                </a:solidFill>
                <a:latin typeface="Arial"/>
                <a:ea typeface="Arial"/>
                <a:cs typeface="Arial"/>
                <a:sym typeface="Arial"/>
              </a:rPr>
              <a:t>AC: </a:t>
            </a:r>
            <a:r>
              <a:rPr lang="en-US" sz="1400">
                <a:solidFill>
                  <a:schemeClr val="dk1"/>
                </a:solidFill>
                <a:latin typeface="Arial"/>
                <a:ea typeface="Arial"/>
                <a:cs typeface="Arial"/>
                <a:sym typeface="Arial"/>
              </a:rPr>
              <a:t>Dòng xoay chiều</a:t>
            </a:r>
            <a:endParaRPr sz="1400">
              <a:solidFill>
                <a:schemeClr val="dk1"/>
              </a:solidFill>
              <a:latin typeface="Arial"/>
              <a:ea typeface="Arial"/>
              <a:cs typeface="Arial"/>
              <a:sym typeface="Arial"/>
            </a:endParaRPr>
          </a:p>
        </p:txBody>
      </p:sp>
      <p:sp>
        <p:nvSpPr>
          <p:cNvPr id="2789" name="Google Shape;2789;p146"/>
          <p:cNvSpPr/>
          <p:nvPr/>
        </p:nvSpPr>
        <p:spPr>
          <a:xfrm>
            <a:off x="712182" y="2818845"/>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Trạng thái dòng điện thay đổi liên tục, do vậy + và - sẽ lần lượt xuất hiện. Điện tích trong nhà là điện xoay chiều.</a:t>
            </a:r>
            <a:endParaRPr/>
          </a:p>
        </p:txBody>
      </p:sp>
      <p:sp>
        <p:nvSpPr>
          <p:cNvPr id="2790" name="Google Shape;2790;p14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Nội dung cơ bản về điện tử học</a:t>
            </a:r>
            <a:endParaRPr b="1" sz="1800">
              <a:solidFill>
                <a:schemeClr val="lt1"/>
              </a:solidFill>
              <a:latin typeface="Arial"/>
              <a:ea typeface="Arial"/>
              <a:cs typeface="Arial"/>
              <a:sym typeface="Arial"/>
            </a:endParaRPr>
          </a:p>
        </p:txBody>
      </p:sp>
      <p:grpSp>
        <p:nvGrpSpPr>
          <p:cNvPr id="2791" name="Google Shape;2791;p146"/>
          <p:cNvGrpSpPr/>
          <p:nvPr/>
        </p:nvGrpSpPr>
        <p:grpSpPr>
          <a:xfrm>
            <a:off x="712182" y="3500068"/>
            <a:ext cx="8591838" cy="2054911"/>
            <a:chOff x="712182" y="3583888"/>
            <a:chExt cx="8591838" cy="2054911"/>
          </a:xfrm>
        </p:grpSpPr>
        <p:sp>
          <p:nvSpPr>
            <p:cNvPr id="2792" name="Google Shape;2792;p146"/>
            <p:cNvSpPr/>
            <p:nvPr/>
          </p:nvSpPr>
          <p:spPr>
            <a:xfrm>
              <a:off x="712182" y="3583888"/>
              <a:ext cx="8591838" cy="205491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93" name="Google Shape;2793;p146"/>
            <p:cNvGrpSpPr/>
            <p:nvPr/>
          </p:nvGrpSpPr>
          <p:grpSpPr>
            <a:xfrm>
              <a:off x="1477407" y="3799337"/>
              <a:ext cx="6963252" cy="1772913"/>
              <a:chOff x="1027535" y="4279090"/>
              <a:chExt cx="7524151" cy="1915724"/>
            </a:xfrm>
          </p:grpSpPr>
          <p:graphicFrame>
            <p:nvGraphicFramePr>
              <p:cNvPr id="2794" name="Google Shape;2794;p146"/>
              <p:cNvGraphicFramePr/>
              <p:nvPr/>
            </p:nvGraphicFramePr>
            <p:xfrm>
              <a:off x="1470336" y="4279090"/>
              <a:ext cx="6767155" cy="1741107"/>
            </p:xfrm>
            <a:graphic>
              <a:graphicData uri="http://schemas.openxmlformats.org/presentationml/2006/ole">
                <mc:AlternateContent>
                  <mc:Choice Requires="v">
                    <p:oleObj r:id="rId4" imgH="1741107" imgW="6767155" progId="Visio.Drawing.6" spid="_x0000_s1">
                      <p:embed/>
                    </p:oleObj>
                  </mc:Choice>
                  <mc:Fallback>
                    <p:oleObj r:id="rId5" imgH="1741107" imgW="6767155" progId="Visio.Drawing.6">
                      <p:embed/>
                      <p:pic>
                        <p:nvPicPr>
                          <p:cNvPr id="2794" name="Google Shape;2794;p146"/>
                          <p:cNvPicPr preferRelativeResize="0"/>
                          <p:nvPr/>
                        </p:nvPicPr>
                        <p:blipFill rotWithShape="1">
                          <a:blip r:embed="rId6">
                            <a:alphaModFix/>
                          </a:blip>
                          <a:srcRect b="0" l="0" r="0" t="0"/>
                          <a:stretch/>
                        </p:blipFill>
                        <p:spPr>
                          <a:xfrm>
                            <a:off x="1470336" y="4279090"/>
                            <a:ext cx="6767155" cy="1741107"/>
                          </a:xfrm>
                          <a:prstGeom prst="rect">
                            <a:avLst/>
                          </a:prstGeom>
                          <a:noFill/>
                          <a:ln>
                            <a:noFill/>
                          </a:ln>
                        </p:spPr>
                      </p:pic>
                    </p:oleObj>
                  </mc:Fallback>
                </mc:AlternateContent>
              </a:graphicData>
            </a:graphic>
          </p:graphicFrame>
          <p:sp>
            <p:nvSpPr>
              <p:cNvPr id="2795" name="Google Shape;2795;p146"/>
              <p:cNvSpPr txBox="1"/>
              <p:nvPr/>
            </p:nvSpPr>
            <p:spPr>
              <a:xfrm>
                <a:off x="2983013" y="5828102"/>
                <a:ext cx="7175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FF"/>
                  </a:buClr>
                  <a:buSzPts val="1800"/>
                  <a:buFont typeface="Arial"/>
                  <a:buNone/>
                </a:pPr>
                <a:r>
                  <a:rPr b="0" i="0" lang="en-US" sz="1800" u="none" cap="none" strike="noStrike">
                    <a:solidFill>
                      <a:srgbClr val="CC00FF"/>
                    </a:solidFill>
                    <a:latin typeface="Arial"/>
                    <a:ea typeface="Arial"/>
                    <a:cs typeface="Arial"/>
                    <a:sym typeface="Arial"/>
                  </a:rPr>
                  <a:t>직류 </a:t>
                </a:r>
                <a:endParaRPr/>
              </a:p>
            </p:txBody>
          </p:sp>
          <p:sp>
            <p:nvSpPr>
              <p:cNvPr id="2796" name="Google Shape;2796;p146"/>
              <p:cNvSpPr txBox="1"/>
              <p:nvPr/>
            </p:nvSpPr>
            <p:spPr>
              <a:xfrm>
                <a:off x="6871173" y="5828102"/>
                <a:ext cx="7175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FF"/>
                  </a:buClr>
                  <a:buSzPts val="1800"/>
                  <a:buFont typeface="Arial"/>
                  <a:buNone/>
                </a:pPr>
                <a:r>
                  <a:rPr b="0" i="0" lang="en-US" sz="1800" u="none" cap="none" strike="noStrike">
                    <a:solidFill>
                      <a:srgbClr val="CC00FF"/>
                    </a:solidFill>
                    <a:latin typeface="Arial"/>
                    <a:ea typeface="Arial"/>
                    <a:cs typeface="Arial"/>
                    <a:sym typeface="Arial"/>
                  </a:rPr>
                  <a:t>교류 </a:t>
                </a:r>
                <a:endParaRPr/>
              </a:p>
            </p:txBody>
          </p:sp>
          <p:sp>
            <p:nvSpPr>
              <p:cNvPr id="2797" name="Google Shape;2797;p146"/>
              <p:cNvSpPr txBox="1"/>
              <p:nvPr/>
            </p:nvSpPr>
            <p:spPr>
              <a:xfrm>
                <a:off x="1027535" y="4330014"/>
                <a:ext cx="936104" cy="299312"/>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Điện áp</a:t>
                </a:r>
                <a:endParaRPr sz="1200">
                  <a:solidFill>
                    <a:srgbClr val="000000"/>
                  </a:solidFill>
                  <a:latin typeface="Arial"/>
                  <a:ea typeface="Arial"/>
                  <a:cs typeface="Arial"/>
                  <a:sym typeface="Arial"/>
                </a:endParaRPr>
              </a:p>
            </p:txBody>
          </p:sp>
          <p:sp>
            <p:nvSpPr>
              <p:cNvPr id="2798" name="Google Shape;2798;p146"/>
              <p:cNvSpPr txBox="1"/>
              <p:nvPr/>
            </p:nvSpPr>
            <p:spPr>
              <a:xfrm>
                <a:off x="4798454" y="4330014"/>
                <a:ext cx="936104" cy="299312"/>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Điện áp</a:t>
                </a:r>
                <a:endParaRPr sz="1200">
                  <a:solidFill>
                    <a:srgbClr val="000000"/>
                  </a:solidFill>
                  <a:latin typeface="Arial"/>
                  <a:ea typeface="Arial"/>
                  <a:cs typeface="Arial"/>
                  <a:sym typeface="Arial"/>
                </a:endParaRPr>
              </a:p>
            </p:txBody>
          </p:sp>
          <p:sp>
            <p:nvSpPr>
              <p:cNvPr id="2799" name="Google Shape;2799;p146"/>
              <p:cNvSpPr txBox="1"/>
              <p:nvPr/>
            </p:nvSpPr>
            <p:spPr>
              <a:xfrm>
                <a:off x="3837337" y="5723229"/>
                <a:ext cx="936104" cy="299312"/>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Thời gian</a:t>
                </a:r>
                <a:endParaRPr sz="1200">
                  <a:solidFill>
                    <a:srgbClr val="000000"/>
                  </a:solidFill>
                  <a:latin typeface="Arial"/>
                  <a:ea typeface="Arial"/>
                  <a:cs typeface="Arial"/>
                  <a:sym typeface="Arial"/>
                </a:endParaRPr>
              </a:p>
            </p:txBody>
          </p:sp>
          <p:sp>
            <p:nvSpPr>
              <p:cNvPr id="2800" name="Google Shape;2800;p146"/>
              <p:cNvSpPr txBox="1"/>
              <p:nvPr/>
            </p:nvSpPr>
            <p:spPr>
              <a:xfrm>
                <a:off x="7615582" y="5150276"/>
                <a:ext cx="936104" cy="299312"/>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Thời gian</a:t>
                </a:r>
                <a:endParaRPr sz="1200">
                  <a:solidFill>
                    <a:srgbClr val="000000"/>
                  </a:solidFill>
                  <a:latin typeface="Arial"/>
                  <a:ea typeface="Arial"/>
                  <a:cs typeface="Arial"/>
                  <a:sym typeface="Arial"/>
                </a:endParaRPr>
              </a:p>
            </p:txBody>
          </p:sp>
          <p:sp>
            <p:nvSpPr>
              <p:cNvPr id="2801" name="Google Shape;2801;p146"/>
              <p:cNvSpPr txBox="1"/>
              <p:nvPr/>
            </p:nvSpPr>
            <p:spPr>
              <a:xfrm>
                <a:off x="3087111" y="5833372"/>
                <a:ext cx="477204" cy="332569"/>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DC</a:t>
                </a:r>
                <a:endParaRPr sz="1400">
                  <a:solidFill>
                    <a:srgbClr val="FF0000"/>
                  </a:solidFill>
                  <a:latin typeface="Arial"/>
                  <a:ea typeface="Arial"/>
                  <a:cs typeface="Arial"/>
                  <a:sym typeface="Arial"/>
                </a:endParaRPr>
              </a:p>
            </p:txBody>
          </p:sp>
          <p:sp>
            <p:nvSpPr>
              <p:cNvPr id="2802" name="Google Shape;2802;p146"/>
              <p:cNvSpPr txBox="1"/>
              <p:nvPr/>
            </p:nvSpPr>
            <p:spPr>
              <a:xfrm>
                <a:off x="6971704" y="5833372"/>
                <a:ext cx="498855" cy="332569"/>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400">
                    <a:solidFill>
                      <a:srgbClr val="FF0000"/>
                    </a:solidFill>
                    <a:latin typeface="Arial"/>
                    <a:ea typeface="Arial"/>
                    <a:cs typeface="Arial"/>
                    <a:sym typeface="Arial"/>
                  </a:rPr>
                  <a:t>AC</a:t>
                </a:r>
                <a:endParaRPr sz="1400">
                  <a:solidFill>
                    <a:srgbClr val="FF0000"/>
                  </a:solidFill>
                  <a:latin typeface="Arial"/>
                  <a:ea typeface="Arial"/>
                  <a:cs typeface="Arial"/>
                  <a:sym typeface="Arial"/>
                </a:endParaRPr>
              </a:p>
            </p:txBody>
          </p:sp>
        </p:gr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1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Tần số và Chu kỳ</a:t>
            </a:r>
            <a:endParaRPr b="1" sz="2400">
              <a:solidFill>
                <a:srgbClr val="0C0C0C"/>
              </a:solidFill>
              <a:latin typeface="Arial"/>
              <a:ea typeface="Arial"/>
              <a:cs typeface="Arial"/>
              <a:sym typeface="Arial"/>
            </a:endParaRPr>
          </a:p>
        </p:txBody>
      </p:sp>
      <p:sp>
        <p:nvSpPr>
          <p:cNvPr id="2809" name="Google Shape;2809;p1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810" name="Google Shape;2810;p147"/>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Tần số</a:t>
            </a:r>
            <a:endParaRPr sz="1400">
              <a:solidFill>
                <a:schemeClr val="dk1"/>
              </a:solidFill>
              <a:latin typeface="Arial"/>
              <a:ea typeface="Arial"/>
              <a:cs typeface="Arial"/>
              <a:sym typeface="Arial"/>
            </a:endParaRPr>
          </a:p>
        </p:txBody>
      </p:sp>
      <p:sp>
        <p:nvSpPr>
          <p:cNvPr id="2811" name="Google Shape;2811;p147"/>
          <p:cNvSpPr/>
          <p:nvPr/>
        </p:nvSpPr>
        <p:spPr>
          <a:xfrm>
            <a:off x="712182" y="2174873"/>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Số lần sóng chạy không tắt dao động trong một giây (đơn vị: Héc, Hz)</a:t>
            </a:r>
            <a:endParaRPr/>
          </a:p>
        </p:txBody>
      </p:sp>
      <p:sp>
        <p:nvSpPr>
          <p:cNvPr id="2812" name="Google Shape;2812;p147"/>
          <p:cNvSpPr/>
          <p:nvPr/>
        </p:nvSpPr>
        <p:spPr>
          <a:xfrm>
            <a:off x="580388" y="258850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Chu kỳ </a:t>
            </a:r>
            <a:endParaRPr/>
          </a:p>
        </p:txBody>
      </p:sp>
      <p:sp>
        <p:nvSpPr>
          <p:cNvPr id="2813" name="Google Shape;2813;p147"/>
          <p:cNvSpPr/>
          <p:nvPr/>
        </p:nvSpPr>
        <p:spPr>
          <a:xfrm>
            <a:off x="712182" y="2818845"/>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Thời gian để sóng chạy không tắt lặp lại một lần</a:t>
            </a:r>
            <a:endParaRPr sz="1300">
              <a:solidFill>
                <a:srgbClr val="262626"/>
              </a:solidFill>
              <a:latin typeface="Arial"/>
              <a:ea typeface="Arial"/>
              <a:cs typeface="Arial"/>
              <a:sym typeface="Arial"/>
            </a:endParaRPr>
          </a:p>
        </p:txBody>
      </p:sp>
      <p:sp>
        <p:nvSpPr>
          <p:cNvPr id="2814" name="Google Shape;2814;p147"/>
          <p:cNvSpPr/>
          <p:nvPr/>
        </p:nvSpPr>
        <p:spPr>
          <a:xfrm>
            <a:off x="580388" y="531304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Chu kỳ xung </a:t>
            </a:r>
            <a:endParaRPr/>
          </a:p>
        </p:txBody>
      </p:sp>
      <p:sp>
        <p:nvSpPr>
          <p:cNvPr id="2815" name="Google Shape;2815;p147"/>
          <p:cNvSpPr txBox="1"/>
          <p:nvPr/>
        </p:nvSpPr>
        <p:spPr>
          <a:xfrm>
            <a:off x="712182" y="5601644"/>
            <a:ext cx="2381538" cy="69551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16" name="Google Shape;2816;p14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Nội dung cơ bản về điện tử học</a:t>
            </a:r>
            <a:endParaRPr b="1" sz="1800">
              <a:solidFill>
                <a:schemeClr val="lt1"/>
              </a:solidFill>
              <a:latin typeface="Arial"/>
              <a:ea typeface="Arial"/>
              <a:cs typeface="Arial"/>
              <a:sym typeface="Arial"/>
            </a:endParaRPr>
          </a:p>
        </p:txBody>
      </p:sp>
      <p:grpSp>
        <p:nvGrpSpPr>
          <p:cNvPr id="2817" name="Google Shape;2817;p147"/>
          <p:cNvGrpSpPr/>
          <p:nvPr/>
        </p:nvGrpSpPr>
        <p:grpSpPr>
          <a:xfrm>
            <a:off x="1359539" y="3313454"/>
            <a:ext cx="6666226" cy="1643607"/>
            <a:chOff x="11674793" y="2485534"/>
            <a:chExt cx="9711497" cy="2394441"/>
          </a:xfrm>
        </p:grpSpPr>
        <p:sp>
          <p:nvSpPr>
            <p:cNvPr id="2818" name="Google Shape;2818;p147"/>
            <p:cNvSpPr/>
            <p:nvPr/>
          </p:nvSpPr>
          <p:spPr>
            <a:xfrm>
              <a:off x="17658349" y="3571875"/>
              <a:ext cx="1655763" cy="649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aphicFrame>
          <p:nvGraphicFramePr>
            <p:cNvPr id="2819" name="Google Shape;2819;p147"/>
            <p:cNvGraphicFramePr/>
            <p:nvPr/>
          </p:nvGraphicFramePr>
          <p:xfrm>
            <a:off x="11674793" y="2781300"/>
            <a:ext cx="5400675" cy="2098675"/>
          </p:xfrm>
          <a:graphic>
            <a:graphicData uri="http://schemas.openxmlformats.org/presentationml/2006/ole">
              <mc:AlternateContent>
                <mc:Choice Requires="v">
                  <p:oleObj r:id="rId5" imgH="2098675" imgW="5400675" progId="Visio.Drawing.6" spid="_x0000_s1">
                    <p:embed/>
                  </p:oleObj>
                </mc:Choice>
                <mc:Fallback>
                  <p:oleObj r:id="rId6" imgH="2098675" imgW="5400675" progId="Visio.Drawing.6">
                    <p:embed/>
                    <p:pic>
                      <p:nvPicPr>
                        <p:cNvPr id="2819" name="Google Shape;2819;p147"/>
                        <p:cNvPicPr preferRelativeResize="0"/>
                        <p:nvPr/>
                      </p:nvPicPr>
                      <p:blipFill rotWithShape="1">
                        <a:blip r:embed="rId7">
                          <a:alphaModFix/>
                        </a:blip>
                        <a:srcRect b="0" l="0" r="0" t="0"/>
                        <a:stretch/>
                      </p:blipFill>
                      <p:spPr>
                        <a:xfrm>
                          <a:off x="11674793" y="2781300"/>
                          <a:ext cx="5400675" cy="2098675"/>
                        </a:xfrm>
                        <a:prstGeom prst="rect">
                          <a:avLst/>
                        </a:prstGeom>
                        <a:noFill/>
                        <a:ln>
                          <a:noFill/>
                        </a:ln>
                      </p:spPr>
                    </p:pic>
                  </p:oleObj>
                </mc:Fallback>
              </mc:AlternateContent>
            </a:graphicData>
          </a:graphic>
        </p:graphicFrame>
        <p:pic>
          <p:nvPicPr>
            <p:cNvPr id="2820" name="Google Shape;2820;p147"/>
            <p:cNvPicPr preferRelativeResize="0"/>
            <p:nvPr/>
          </p:nvPicPr>
          <p:blipFill rotWithShape="1">
            <a:blip r:embed="rId8">
              <a:alphaModFix/>
            </a:blip>
            <a:srcRect b="0" l="0" r="0" t="0"/>
            <a:stretch/>
          </p:blipFill>
          <p:spPr>
            <a:xfrm>
              <a:off x="17782174" y="3616326"/>
              <a:ext cx="1404938" cy="558800"/>
            </a:xfrm>
            <a:prstGeom prst="rect">
              <a:avLst/>
            </a:prstGeom>
            <a:noFill/>
            <a:ln>
              <a:noFill/>
            </a:ln>
          </p:spPr>
        </p:pic>
        <p:sp>
          <p:nvSpPr>
            <p:cNvPr id="2821" name="Google Shape;2821;p147"/>
            <p:cNvSpPr/>
            <p:nvPr/>
          </p:nvSpPr>
          <p:spPr>
            <a:xfrm>
              <a:off x="19194203" y="2485534"/>
              <a:ext cx="2192087" cy="773903"/>
            </a:xfrm>
            <a:prstGeom prst="wedgeRoundRectCallout">
              <a:avLst>
                <a:gd fmla="val -47172" name="adj1"/>
                <a:gd fmla="val 75240" name="adj2"/>
                <a:gd fmla="val 16667" name="adj3"/>
              </a:avLst>
            </a:prstGeom>
            <a:solidFill>
              <a:srgbClr val="D8D8D8"/>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Mối quan hệ giữa tần số và chu kỳ</a:t>
              </a:r>
              <a:endParaRPr/>
            </a:p>
          </p:txBody>
        </p:sp>
        <p:sp>
          <p:nvSpPr>
            <p:cNvPr id="2822" name="Google Shape;2822;p147"/>
            <p:cNvSpPr txBox="1"/>
            <p:nvPr/>
          </p:nvSpPr>
          <p:spPr>
            <a:xfrm>
              <a:off x="14146636" y="3234135"/>
              <a:ext cx="3240186" cy="246222"/>
            </a:xfrm>
            <a:prstGeom prst="rect">
              <a:avLst/>
            </a:prstGeom>
            <a:solidFill>
              <a:schemeClr val="lt1"/>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Dao động mỗi giây một lần = 1 Hz</a:t>
              </a:r>
              <a:endParaRPr/>
            </a:p>
          </p:txBody>
        </p:sp>
        <p:sp>
          <p:nvSpPr>
            <p:cNvPr id="2823" name="Google Shape;2823;p147"/>
            <p:cNvSpPr txBox="1"/>
            <p:nvPr/>
          </p:nvSpPr>
          <p:spPr>
            <a:xfrm>
              <a:off x="14146636" y="3776213"/>
              <a:ext cx="3356872" cy="307777"/>
            </a:xfrm>
            <a:prstGeom prst="rect">
              <a:avLst/>
            </a:prstGeom>
            <a:solidFill>
              <a:schemeClr val="lt1"/>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Dao động mỗi giây hai lần = 2 Hz</a:t>
              </a:r>
              <a:endParaRPr/>
            </a:p>
          </p:txBody>
        </p:sp>
        <p:sp>
          <p:nvSpPr>
            <p:cNvPr id="2824" name="Google Shape;2824;p147"/>
            <p:cNvSpPr txBox="1"/>
            <p:nvPr/>
          </p:nvSpPr>
          <p:spPr>
            <a:xfrm>
              <a:off x="14146636" y="4550550"/>
              <a:ext cx="4082328" cy="307777"/>
            </a:xfrm>
            <a:prstGeom prst="rect">
              <a:avLst/>
            </a:prstGeom>
            <a:solidFill>
              <a:schemeClr val="lt1"/>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Dao động mỗi giây một nghìn lần = 1 kHz</a:t>
              </a:r>
              <a:endParaRPr/>
            </a:p>
          </p:txBody>
        </p:sp>
        <p:sp>
          <p:nvSpPr>
            <p:cNvPr id="2825" name="Google Shape;2825;p147"/>
            <p:cNvSpPr txBox="1"/>
            <p:nvPr/>
          </p:nvSpPr>
          <p:spPr>
            <a:xfrm>
              <a:off x="12466360" y="2781300"/>
              <a:ext cx="864096" cy="276999"/>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1 giây</a:t>
              </a:r>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0" name="Shape 2830"/>
        <p:cNvGrpSpPr/>
        <p:nvPr/>
      </p:nvGrpSpPr>
      <p:grpSpPr>
        <a:xfrm>
          <a:off x="0" y="0"/>
          <a:ext cx="0" cy="0"/>
          <a:chOff x="0" y="0"/>
          <a:chExt cx="0" cy="0"/>
        </a:xfrm>
      </p:grpSpPr>
      <p:sp>
        <p:nvSpPr>
          <p:cNvPr id="2831" name="Google Shape;2831;p1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luật cơ bản về mạch điện</a:t>
            </a:r>
            <a:endParaRPr/>
          </a:p>
        </p:txBody>
      </p:sp>
      <p:sp>
        <p:nvSpPr>
          <p:cNvPr id="2832" name="Google Shape;2832;p1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833" name="Google Shape;2833;p14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luật Ôm </a:t>
            </a:r>
            <a:endParaRPr/>
          </a:p>
        </p:txBody>
      </p:sp>
      <p:sp>
        <p:nvSpPr>
          <p:cNvPr id="2834" name="Google Shape;2834;p148"/>
          <p:cNvSpPr/>
          <p:nvPr/>
        </p:nvSpPr>
        <p:spPr>
          <a:xfrm>
            <a:off x="712182" y="2174873"/>
            <a:ext cx="8487381"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luật Ôm chỉ ra mối quan hệ giữa điện áp của dòng một chiều và cường độ dòng điện chạy qua mạch. Định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luật định nghĩa rằng </a:t>
            </a:r>
            <a:r>
              <a:rPr b="1" lang="en-US" sz="1300">
                <a:solidFill>
                  <a:srgbClr val="0070C0"/>
                </a:solidFill>
                <a:latin typeface="Arial"/>
                <a:ea typeface="Arial"/>
                <a:cs typeface="Arial"/>
                <a:sym typeface="Arial"/>
              </a:rPr>
              <a:t>“cường độ dòng điện chạy qua mạch điện tỷ lệ thuận với lực điện động và tỷ lệ nghịch với điện trở”.</a:t>
            </a:r>
            <a:endParaRPr/>
          </a:p>
        </p:txBody>
      </p:sp>
      <p:sp>
        <p:nvSpPr>
          <p:cNvPr id="2835" name="Google Shape;2835;p14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Nội dung cơ bản về điện tử học</a:t>
            </a:r>
            <a:endParaRPr b="1" sz="1800">
              <a:solidFill>
                <a:schemeClr val="lt1"/>
              </a:solidFill>
              <a:latin typeface="Arial"/>
              <a:ea typeface="Arial"/>
              <a:cs typeface="Arial"/>
              <a:sym typeface="Arial"/>
            </a:endParaRPr>
          </a:p>
        </p:txBody>
      </p:sp>
      <p:grpSp>
        <p:nvGrpSpPr>
          <p:cNvPr id="2836" name="Google Shape;2836;p148"/>
          <p:cNvGrpSpPr/>
          <p:nvPr/>
        </p:nvGrpSpPr>
        <p:grpSpPr>
          <a:xfrm>
            <a:off x="1076963" y="3429000"/>
            <a:ext cx="6706870" cy="1825625"/>
            <a:chOff x="1699235" y="3707512"/>
            <a:chExt cx="6706870" cy="1825625"/>
          </a:xfrm>
        </p:grpSpPr>
        <p:grpSp>
          <p:nvGrpSpPr>
            <p:cNvPr id="2837" name="Google Shape;2837;p148"/>
            <p:cNvGrpSpPr/>
            <p:nvPr/>
          </p:nvGrpSpPr>
          <p:grpSpPr>
            <a:xfrm>
              <a:off x="1699235" y="3707512"/>
              <a:ext cx="5022883" cy="1825625"/>
              <a:chOff x="10827995" y="3356992"/>
              <a:chExt cx="5022883" cy="1825625"/>
            </a:xfrm>
          </p:grpSpPr>
          <p:graphicFrame>
            <p:nvGraphicFramePr>
              <p:cNvPr id="2838" name="Google Shape;2838;p148"/>
              <p:cNvGraphicFramePr/>
              <p:nvPr/>
            </p:nvGraphicFramePr>
            <p:xfrm>
              <a:off x="12037696" y="3356992"/>
              <a:ext cx="3167063" cy="1825625"/>
            </p:xfrm>
            <a:graphic>
              <a:graphicData uri="http://schemas.openxmlformats.org/presentationml/2006/ole">
                <mc:AlternateContent>
                  <mc:Choice Requires="v">
                    <p:oleObj r:id="rId4" imgH="1825625" imgW="3167063" progId="Visio.Drawing.6" spid="_x0000_s1">
                      <p:embed/>
                    </p:oleObj>
                  </mc:Choice>
                  <mc:Fallback>
                    <p:oleObj r:id="rId5" imgH="1825625" imgW="3167063" progId="Visio.Drawing.6">
                      <p:embed/>
                      <p:pic>
                        <p:nvPicPr>
                          <p:cNvPr id="2838" name="Google Shape;2838;p148"/>
                          <p:cNvPicPr preferRelativeResize="0"/>
                          <p:nvPr/>
                        </p:nvPicPr>
                        <p:blipFill rotWithShape="1">
                          <a:blip r:embed="rId6">
                            <a:alphaModFix/>
                          </a:blip>
                          <a:srcRect b="0" l="0" r="0" t="0"/>
                          <a:stretch/>
                        </p:blipFill>
                        <p:spPr>
                          <a:xfrm>
                            <a:off x="12037696" y="3356992"/>
                            <a:ext cx="3167063" cy="1825625"/>
                          </a:xfrm>
                          <a:prstGeom prst="rect">
                            <a:avLst/>
                          </a:prstGeom>
                          <a:noFill/>
                          <a:ln>
                            <a:noFill/>
                          </a:ln>
                        </p:spPr>
                      </p:pic>
                    </p:oleObj>
                  </mc:Fallback>
                </mc:AlternateContent>
              </a:graphicData>
            </a:graphic>
          </p:graphicFrame>
          <p:sp>
            <p:nvSpPr>
              <p:cNvPr id="2839" name="Google Shape;2839;p148"/>
              <p:cNvSpPr txBox="1"/>
              <p:nvPr/>
            </p:nvSpPr>
            <p:spPr>
              <a:xfrm>
                <a:off x="12756858" y="3356992"/>
                <a:ext cx="1800200" cy="307777"/>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Cường độ dòng điện I [A]</a:t>
                </a:r>
                <a:endParaRPr/>
              </a:p>
            </p:txBody>
          </p:sp>
          <p:sp>
            <p:nvSpPr>
              <p:cNvPr id="2840" name="Google Shape;2840;p148"/>
              <p:cNvSpPr txBox="1"/>
              <p:nvPr/>
            </p:nvSpPr>
            <p:spPr>
              <a:xfrm>
                <a:off x="10827995" y="4149080"/>
                <a:ext cx="1800200" cy="307777"/>
              </a:xfrm>
              <a:prstGeom prst="rect">
                <a:avLst/>
              </a:prstGeom>
              <a:solidFill>
                <a:schemeClr val="lt1"/>
              </a:solidFill>
              <a:ln>
                <a:noFill/>
              </a:ln>
            </p:spPr>
            <p:txBody>
              <a:bodyPr anchorCtr="0" anchor="t" bIns="45700" lIns="0" spcFirstLastPara="1" rIns="0" wrap="square" tIns="45700">
                <a:spAutoFit/>
              </a:bodyPr>
              <a:lstStyle/>
              <a:p>
                <a:pPr indent="0" lvl="0" marL="0" marR="0" rtl="0" algn="r">
                  <a:spcBef>
                    <a:spcPts val="0"/>
                  </a:spcBef>
                  <a:spcAft>
                    <a:spcPts val="0"/>
                  </a:spcAft>
                  <a:buNone/>
                </a:pPr>
                <a:r>
                  <a:rPr lang="en-US" sz="1000">
                    <a:solidFill>
                      <a:srgbClr val="000000"/>
                    </a:solidFill>
                    <a:latin typeface="Arial"/>
                    <a:ea typeface="Arial"/>
                    <a:cs typeface="Arial"/>
                    <a:sym typeface="Arial"/>
                  </a:rPr>
                  <a:t>Lực điện động</a:t>
                </a:r>
                <a:endParaRPr/>
              </a:p>
            </p:txBody>
          </p:sp>
          <p:sp>
            <p:nvSpPr>
              <p:cNvPr id="2841" name="Google Shape;2841;p148"/>
              <p:cNvSpPr txBox="1"/>
              <p:nvPr/>
            </p:nvSpPr>
            <p:spPr>
              <a:xfrm>
                <a:off x="14706936" y="4148261"/>
                <a:ext cx="1143942" cy="246221"/>
              </a:xfrm>
              <a:prstGeom prst="rect">
                <a:avLst/>
              </a:prstGeom>
              <a:solidFill>
                <a:schemeClr val="lt1"/>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Điện trở</a:t>
                </a:r>
                <a:endParaRPr/>
              </a:p>
            </p:txBody>
          </p:sp>
        </p:grpSp>
        <p:pic>
          <p:nvPicPr>
            <p:cNvPr id="2842" name="Google Shape;2842;p148"/>
            <p:cNvPicPr preferRelativeResize="0"/>
            <p:nvPr/>
          </p:nvPicPr>
          <p:blipFill rotWithShape="1">
            <a:blip r:embed="rId7">
              <a:alphaModFix/>
            </a:blip>
            <a:srcRect b="0" l="0" r="0" t="0"/>
            <a:stretch/>
          </p:blipFill>
          <p:spPr>
            <a:xfrm>
              <a:off x="6550316" y="4537065"/>
              <a:ext cx="914400" cy="265112"/>
            </a:xfrm>
            <a:prstGeom prst="rect">
              <a:avLst/>
            </a:prstGeom>
            <a:noFill/>
            <a:ln>
              <a:noFill/>
            </a:ln>
          </p:spPr>
        </p:pic>
        <p:pic>
          <p:nvPicPr>
            <p:cNvPr id="2843" name="Google Shape;2843;p148"/>
            <p:cNvPicPr preferRelativeResize="0"/>
            <p:nvPr/>
          </p:nvPicPr>
          <p:blipFill rotWithShape="1">
            <a:blip r:embed="rId8">
              <a:alphaModFix/>
            </a:blip>
            <a:srcRect b="0" l="0" r="0" t="0"/>
            <a:stretch/>
          </p:blipFill>
          <p:spPr>
            <a:xfrm>
              <a:off x="7774280" y="4362440"/>
              <a:ext cx="631825" cy="614362"/>
            </a:xfrm>
            <a:prstGeom prst="rect">
              <a:avLst/>
            </a:prstGeom>
            <a:noFill/>
            <a:ln>
              <a:noFill/>
            </a:ln>
          </p:spPr>
        </p:pic>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8" name="Shape 2848"/>
        <p:cNvGrpSpPr/>
        <p:nvPr/>
      </p:nvGrpSpPr>
      <p:grpSpPr>
        <a:xfrm>
          <a:off x="0" y="0"/>
          <a:ext cx="0" cy="0"/>
          <a:chOff x="0" y="0"/>
          <a:chExt cx="0" cy="0"/>
        </a:xfrm>
      </p:grpSpPr>
      <p:sp>
        <p:nvSpPr>
          <p:cNvPr id="2849" name="Google Shape;2849;p1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Định luật Kirchhoff</a:t>
            </a:r>
            <a:endParaRPr/>
          </a:p>
        </p:txBody>
      </p:sp>
      <p:sp>
        <p:nvSpPr>
          <p:cNvPr id="2850" name="Google Shape;2850;p1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851" name="Google Shape;2851;p14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luật Ôm </a:t>
            </a:r>
            <a:endParaRPr/>
          </a:p>
        </p:txBody>
      </p:sp>
      <p:sp>
        <p:nvSpPr>
          <p:cNvPr id="2852" name="Google Shape;2852;p149"/>
          <p:cNvSpPr/>
          <p:nvPr/>
        </p:nvSpPr>
        <p:spPr>
          <a:xfrm>
            <a:off x="712182" y="2174873"/>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Định luật số 1: </a:t>
            </a:r>
            <a:r>
              <a:rPr lang="en-US" sz="1300">
                <a:solidFill>
                  <a:srgbClr val="262626"/>
                </a:solidFill>
                <a:latin typeface="Arial"/>
                <a:ea typeface="Arial"/>
                <a:cs typeface="Arial"/>
                <a:sym typeface="Arial"/>
              </a:rPr>
              <a:t>Tổng dòng điện đi vào bằng tổng dòng điện đi ra</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Định luật số 2: </a:t>
            </a:r>
            <a:r>
              <a:rPr lang="en-US" sz="1300">
                <a:solidFill>
                  <a:srgbClr val="262626"/>
                </a:solidFill>
                <a:latin typeface="Arial"/>
                <a:ea typeface="Arial"/>
                <a:cs typeface="Arial"/>
                <a:sym typeface="Arial"/>
              </a:rPr>
              <a:t>Tổng điện áp nguồn của mạch bằng tổng sụt áp tiêu thụ</a:t>
            </a:r>
            <a:endParaRPr sz="1300">
              <a:solidFill>
                <a:srgbClr val="262626"/>
              </a:solidFill>
              <a:latin typeface="Arial"/>
              <a:ea typeface="Arial"/>
              <a:cs typeface="Arial"/>
              <a:sym typeface="Arial"/>
            </a:endParaRPr>
          </a:p>
        </p:txBody>
      </p:sp>
      <p:sp>
        <p:nvSpPr>
          <p:cNvPr id="2853" name="Google Shape;2853;p1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4.1. Nội dung cơ bản về điện tử học</a:t>
            </a:r>
            <a:endParaRPr b="1" sz="1800">
              <a:solidFill>
                <a:schemeClr val="lt1"/>
              </a:solidFill>
              <a:latin typeface="Arial"/>
              <a:ea typeface="Arial"/>
              <a:cs typeface="Arial"/>
              <a:sym typeface="Arial"/>
            </a:endParaRPr>
          </a:p>
        </p:txBody>
      </p:sp>
      <p:pic>
        <p:nvPicPr>
          <p:cNvPr id="2854" name="Google Shape;2854;p149"/>
          <p:cNvPicPr preferRelativeResize="0"/>
          <p:nvPr/>
        </p:nvPicPr>
        <p:blipFill rotWithShape="1">
          <a:blip r:embed="rId3">
            <a:alphaModFix/>
          </a:blip>
          <a:srcRect b="0" l="0" r="0" t="0"/>
          <a:stretch/>
        </p:blipFill>
        <p:spPr>
          <a:xfrm>
            <a:off x="1902459" y="2895634"/>
            <a:ext cx="6006277" cy="3368006"/>
          </a:xfrm>
          <a:prstGeom prst="rect">
            <a:avLst/>
          </a:prstGeom>
          <a:noFill/>
          <a:ln>
            <a:noFill/>
          </a:ln>
        </p:spPr>
      </p:pic>
      <p:sp>
        <p:nvSpPr>
          <p:cNvPr id="2855" name="Google Shape;2855;p149"/>
          <p:cNvSpPr txBox="1"/>
          <p:nvPr/>
        </p:nvSpPr>
        <p:spPr>
          <a:xfrm>
            <a:off x="1674803" y="5832913"/>
            <a:ext cx="3230794" cy="307777"/>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Định luật Kirchhoff 1</a:t>
            </a:r>
            <a:endParaRPr/>
          </a:p>
        </p:txBody>
      </p:sp>
      <p:sp>
        <p:nvSpPr>
          <p:cNvPr id="2856" name="Google Shape;2856;p149"/>
          <p:cNvSpPr txBox="1"/>
          <p:nvPr/>
        </p:nvSpPr>
        <p:spPr>
          <a:xfrm>
            <a:off x="5133253" y="5852629"/>
            <a:ext cx="2600314" cy="307777"/>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Định luật Kirchhoff 2</a:t>
            </a:r>
            <a:endParaRPr/>
          </a:p>
        </p:txBody>
      </p:sp>
      <p:sp>
        <p:nvSpPr>
          <p:cNvPr id="2857" name="Google Shape;2857;p149"/>
          <p:cNvSpPr txBox="1"/>
          <p:nvPr/>
        </p:nvSpPr>
        <p:spPr>
          <a:xfrm>
            <a:off x="5624188" y="4964578"/>
            <a:ext cx="809222" cy="769441"/>
          </a:xfrm>
          <a:prstGeom prst="rect">
            <a:avLst/>
          </a:prstGeom>
          <a:solidFill>
            <a:schemeClr val="lt1"/>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Lực điện động</a:t>
            </a:r>
            <a:endParaRPr/>
          </a:p>
          <a:p>
            <a:pPr indent="0" lvl="0" marL="0" marR="0" rtl="0" algn="l">
              <a:spcBef>
                <a:spcPts val="0"/>
              </a:spcBef>
              <a:spcAft>
                <a:spcPts val="0"/>
              </a:spcAft>
              <a:buNone/>
            </a:pPr>
            <a:r>
              <a:t/>
            </a:r>
            <a:endParaRPr sz="1100">
              <a:solidFill>
                <a:srgbClr val="000000"/>
              </a:solidFill>
              <a:latin typeface="Arial"/>
              <a:ea typeface="Arial"/>
              <a:cs typeface="Arial"/>
              <a:sym typeface="Arial"/>
            </a:endParaRPr>
          </a:p>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2858" name="Google Shape;2858;p149"/>
          <p:cNvSpPr txBox="1"/>
          <p:nvPr/>
        </p:nvSpPr>
        <p:spPr>
          <a:xfrm>
            <a:off x="6812262" y="5127562"/>
            <a:ext cx="717622" cy="400110"/>
          </a:xfrm>
          <a:prstGeom prst="rect">
            <a:avLst/>
          </a:prstGeom>
          <a:solidFill>
            <a:schemeClr val="lt1"/>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000">
                <a:solidFill>
                  <a:srgbClr val="000000"/>
                </a:solidFill>
                <a:latin typeface="Arial"/>
                <a:ea typeface="Arial"/>
                <a:cs typeface="Arial"/>
                <a:sym typeface="Arial"/>
              </a:rPr>
              <a:t>Sụt áp</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3" name="Shape 2863"/>
        <p:cNvGrpSpPr/>
        <p:nvPr/>
      </p:nvGrpSpPr>
      <p:grpSpPr>
        <a:xfrm>
          <a:off x="0" y="0"/>
          <a:ext cx="0" cy="0"/>
          <a:chOff x="0" y="0"/>
          <a:chExt cx="0" cy="0"/>
        </a:xfrm>
      </p:grpSpPr>
      <p:grpSp>
        <p:nvGrpSpPr>
          <p:cNvPr id="2864" name="Google Shape;2864;p150"/>
          <p:cNvGrpSpPr/>
          <p:nvPr/>
        </p:nvGrpSpPr>
        <p:grpSpPr>
          <a:xfrm>
            <a:off x="990000" y="2748477"/>
            <a:ext cx="8344500" cy="2322355"/>
            <a:chOff x="990000" y="2748477"/>
            <a:chExt cx="8344500" cy="2322355"/>
          </a:xfrm>
        </p:grpSpPr>
        <p:sp>
          <p:nvSpPr>
            <p:cNvPr id="2865" name="Google Shape;2865;p150"/>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Mạch &amp; Linh kiện cơ bản</a:t>
              </a:r>
              <a:endParaRPr b="1" sz="3600">
                <a:solidFill>
                  <a:schemeClr val="dk1"/>
                </a:solidFill>
                <a:latin typeface="Arial"/>
                <a:ea typeface="Arial"/>
                <a:cs typeface="Arial"/>
                <a:sym typeface="Arial"/>
              </a:endParaRPr>
            </a:p>
          </p:txBody>
        </p:sp>
        <p:sp>
          <p:nvSpPr>
            <p:cNvPr id="2866" name="Google Shape;2866;p15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4.</a:t>
              </a:r>
              <a:endParaRPr/>
            </a:p>
          </p:txBody>
        </p:sp>
        <p:sp>
          <p:nvSpPr>
            <p:cNvPr id="2867" name="Google Shape;2867;p150"/>
            <p:cNvSpPr/>
            <p:nvPr/>
          </p:nvSpPr>
          <p:spPr>
            <a:xfrm>
              <a:off x="1054112" y="3983355"/>
              <a:ext cx="5373676"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4.1. Nội dung cơ bản về điện tử học</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4.2. Các loại linh kiện điện tử</a:t>
              </a:r>
              <a:endParaRPr sz="1800">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4.3. Diễn giải sơ đồ mạch điện </a:t>
              </a:r>
              <a:endParaRPr sz="1800">
                <a:solidFill>
                  <a:srgbClr val="A6A6A6"/>
                </a:solidFill>
                <a:latin typeface="Arial"/>
                <a:ea typeface="Arial"/>
                <a:cs typeface="Arial"/>
                <a:sym typeface="Arial"/>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1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loại linh kiện điện tử</a:t>
            </a:r>
            <a:endParaRPr b="1" sz="2400">
              <a:solidFill>
                <a:srgbClr val="0C0C0C"/>
              </a:solidFill>
              <a:latin typeface="Arial"/>
              <a:ea typeface="Arial"/>
              <a:cs typeface="Arial"/>
              <a:sym typeface="Arial"/>
            </a:endParaRPr>
          </a:p>
        </p:txBody>
      </p:sp>
      <p:sp>
        <p:nvSpPr>
          <p:cNvPr id="2874" name="Google Shape;2874;p1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875" name="Google Shape;2875;p15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linh kiện chủ động</a:t>
            </a:r>
            <a:endParaRPr sz="1400">
              <a:solidFill>
                <a:schemeClr val="dk1"/>
              </a:solidFill>
              <a:latin typeface="Arial"/>
              <a:ea typeface="Arial"/>
              <a:cs typeface="Arial"/>
              <a:sym typeface="Arial"/>
            </a:endParaRPr>
          </a:p>
        </p:txBody>
      </p:sp>
      <p:sp>
        <p:nvSpPr>
          <p:cNvPr id="2876" name="Google Shape;2876;p151"/>
          <p:cNvSpPr/>
          <p:nvPr/>
        </p:nvSpPr>
        <p:spPr>
          <a:xfrm>
            <a:off x="712182" y="2174873"/>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Bao gồm đầu vào và đầu ra, chính điện năng tạo nên mối quan hệ giữa đầu vào và đầu ra. Ví dụ như transistor, Mạch tích hợp, điốt, mạch khuếch đại thuật toán.</a:t>
            </a:r>
            <a:endParaRPr/>
          </a:p>
        </p:txBody>
      </p:sp>
      <p:sp>
        <p:nvSpPr>
          <p:cNvPr id="2877" name="Google Shape;2877;p151"/>
          <p:cNvSpPr/>
          <p:nvPr/>
        </p:nvSpPr>
        <p:spPr>
          <a:xfrm>
            <a:off x="580388" y="281202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linh kiện thụ động</a:t>
            </a:r>
            <a:endParaRPr sz="1400">
              <a:solidFill>
                <a:schemeClr val="dk1"/>
              </a:solidFill>
              <a:latin typeface="Arial"/>
              <a:ea typeface="Arial"/>
              <a:cs typeface="Arial"/>
              <a:sym typeface="Arial"/>
            </a:endParaRPr>
          </a:p>
        </p:txBody>
      </p:sp>
      <p:sp>
        <p:nvSpPr>
          <p:cNvPr id="2878" name="Google Shape;2878;p151"/>
          <p:cNvSpPr/>
          <p:nvPr/>
        </p:nvSpPr>
        <p:spPr>
          <a:xfrm>
            <a:off x="712182" y="3042365"/>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linh kiện này không thể tự hoạt động nhưng có thể được kích hoạt khi ghép nối với thiết bị đang hoạt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động. Ví dụ như điện trở, cuộn cảm, tụ điện </a:t>
            </a:r>
            <a:endParaRPr/>
          </a:p>
        </p:txBody>
      </p:sp>
      <p:sp>
        <p:nvSpPr>
          <p:cNvPr id="2879" name="Google Shape;2879;p151"/>
          <p:cNvSpPr/>
          <p:nvPr/>
        </p:nvSpPr>
        <p:spPr>
          <a:xfrm>
            <a:off x="580388" y="3681912"/>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linh kiện phụ</a:t>
            </a:r>
            <a:endParaRPr sz="1400">
              <a:solidFill>
                <a:schemeClr val="dk1"/>
              </a:solidFill>
              <a:latin typeface="Arial"/>
              <a:ea typeface="Arial"/>
              <a:cs typeface="Arial"/>
              <a:sym typeface="Arial"/>
            </a:endParaRPr>
          </a:p>
        </p:txBody>
      </p:sp>
      <p:sp>
        <p:nvSpPr>
          <p:cNvPr id="2880" name="Google Shape;2880;p151"/>
          <p:cNvSpPr/>
          <p:nvPr/>
        </p:nvSpPr>
        <p:spPr>
          <a:xfrm>
            <a:off x="712182" y="3912248"/>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Dùng để kết nối và cố định thiết bị. Ví dụ như đầu nối, bo mạch, thiết bị đầu cuối, công tắc, thép cuộn, v.v.</a:t>
            </a:r>
            <a:endParaRPr/>
          </a:p>
        </p:txBody>
      </p:sp>
      <p:sp>
        <p:nvSpPr>
          <p:cNvPr id="2881" name="Google Shape;2881;p15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sp>
        <p:nvSpPr>
          <p:cNvPr id="2887" name="Google Shape;2887;p1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grpSp>
        <p:nvGrpSpPr>
          <p:cNvPr id="2888" name="Google Shape;2888;p152"/>
          <p:cNvGrpSpPr/>
          <p:nvPr/>
        </p:nvGrpSpPr>
        <p:grpSpPr>
          <a:xfrm>
            <a:off x="580388" y="1521738"/>
            <a:ext cx="8619175" cy="775593"/>
            <a:chOff x="580388" y="1521738"/>
            <a:chExt cx="8619175" cy="775593"/>
          </a:xfrm>
        </p:grpSpPr>
        <p:sp>
          <p:nvSpPr>
            <p:cNvPr id="2889" name="Google Shape;2889;p152"/>
            <p:cNvSpPr/>
            <p:nvPr/>
          </p:nvSpPr>
          <p:spPr>
            <a:xfrm>
              <a:off x="712182" y="1751850"/>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Mặc dù một số linh kiện giống nhau nhưng có rất nhiều loại với nhiều đặc điểm khác nhau. Do vậy, để sử dụng  thì cần hiểu rõ về những đặc điểm đó.</a:t>
              </a:r>
              <a:endParaRPr/>
            </a:p>
          </p:txBody>
        </p:sp>
        <p:sp>
          <p:nvSpPr>
            <p:cNvPr id="2890" name="Google Shape;2890;p152"/>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loại linh kiện</a:t>
              </a:r>
              <a:endParaRPr sz="1400">
                <a:solidFill>
                  <a:schemeClr val="dk1"/>
                </a:solidFill>
                <a:latin typeface="Arial"/>
                <a:ea typeface="Arial"/>
                <a:cs typeface="Arial"/>
                <a:sym typeface="Arial"/>
              </a:endParaRPr>
            </a:p>
          </p:txBody>
        </p:sp>
      </p:grpSp>
      <p:grpSp>
        <p:nvGrpSpPr>
          <p:cNvPr id="2891" name="Google Shape;2891;p152"/>
          <p:cNvGrpSpPr/>
          <p:nvPr/>
        </p:nvGrpSpPr>
        <p:grpSpPr>
          <a:xfrm>
            <a:off x="580388" y="2370765"/>
            <a:ext cx="8656602" cy="575539"/>
            <a:chOff x="580388" y="2395498"/>
            <a:chExt cx="8656602" cy="575539"/>
          </a:xfrm>
        </p:grpSpPr>
        <p:sp>
          <p:nvSpPr>
            <p:cNvPr id="2892" name="Google Shape;2892;p152"/>
            <p:cNvSpPr/>
            <p:nvPr/>
          </p:nvSpPr>
          <p:spPr>
            <a:xfrm>
              <a:off x="712182" y="2625610"/>
              <a:ext cx="8524808"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mỗi linh kiện có một tiêu chuẩn riêng, về cơ bản cần nắm rõ và xử lý tiêu chuẩn một cách khéo léo.</a:t>
              </a:r>
              <a:endParaRPr/>
            </a:p>
          </p:txBody>
        </p:sp>
        <p:sp>
          <p:nvSpPr>
            <p:cNvPr id="2893" name="Google Shape;2893;p152"/>
            <p:cNvSpPr/>
            <p:nvPr/>
          </p:nvSpPr>
          <p:spPr>
            <a:xfrm>
              <a:off x="580388" y="239549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Tiêu chuẩn linh kiện</a:t>
              </a:r>
              <a:endParaRPr sz="1400">
                <a:solidFill>
                  <a:schemeClr val="dk1"/>
                </a:solidFill>
                <a:latin typeface="Arial"/>
                <a:ea typeface="Arial"/>
                <a:cs typeface="Arial"/>
                <a:sym typeface="Arial"/>
              </a:endParaRPr>
            </a:p>
          </p:txBody>
        </p:sp>
      </p:grpSp>
      <p:grpSp>
        <p:nvGrpSpPr>
          <p:cNvPr id="2894" name="Google Shape;2894;p152"/>
          <p:cNvGrpSpPr/>
          <p:nvPr/>
        </p:nvGrpSpPr>
        <p:grpSpPr>
          <a:xfrm>
            <a:off x="580388" y="2987322"/>
            <a:ext cx="8619175" cy="575539"/>
            <a:chOff x="580388" y="3213977"/>
            <a:chExt cx="8619175" cy="575539"/>
          </a:xfrm>
        </p:grpSpPr>
        <p:sp>
          <p:nvSpPr>
            <p:cNvPr id="2895" name="Google Shape;2895;p152"/>
            <p:cNvSpPr/>
            <p:nvPr/>
          </p:nvSpPr>
          <p:spPr>
            <a:xfrm>
              <a:off x="712182" y="3444089"/>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Mỗi linh kiện có một mức định mức cực đại, do vậy cần sử dụng trong phạm vi định mức đó.</a:t>
              </a:r>
              <a:endParaRPr/>
            </a:p>
          </p:txBody>
        </p:sp>
        <p:sp>
          <p:nvSpPr>
            <p:cNvPr id="2896" name="Google Shape;2896;p152"/>
            <p:cNvSpPr/>
            <p:nvPr/>
          </p:nvSpPr>
          <p:spPr>
            <a:xfrm>
              <a:off x="580388" y="321397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Định mức cực đại</a:t>
              </a:r>
              <a:endParaRPr sz="1400">
                <a:solidFill>
                  <a:schemeClr val="dk1"/>
                </a:solidFill>
                <a:latin typeface="Arial"/>
                <a:ea typeface="Arial"/>
                <a:cs typeface="Arial"/>
                <a:sym typeface="Arial"/>
              </a:endParaRPr>
            </a:p>
          </p:txBody>
        </p:sp>
      </p:grpSp>
      <p:grpSp>
        <p:nvGrpSpPr>
          <p:cNvPr id="2897" name="Google Shape;2897;p152"/>
          <p:cNvGrpSpPr/>
          <p:nvPr/>
        </p:nvGrpSpPr>
        <p:grpSpPr>
          <a:xfrm>
            <a:off x="580388" y="3636295"/>
            <a:ext cx="8765090" cy="775593"/>
            <a:chOff x="580388" y="3861969"/>
            <a:chExt cx="8765090" cy="775593"/>
          </a:xfrm>
        </p:grpSpPr>
        <p:sp>
          <p:nvSpPr>
            <p:cNvPr id="2898" name="Google Shape;2898;p152"/>
            <p:cNvSpPr/>
            <p:nvPr/>
          </p:nvSpPr>
          <p:spPr>
            <a:xfrm>
              <a:off x="712182" y="4092081"/>
              <a:ext cx="8633296"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Ngay cả khi cùng một loại thì các linh kiện vẫn có kích thước khác nhau, do vậy, cần xác định kích thước sau khi hiểu rõ các đặc điểm.</a:t>
              </a:r>
              <a:endParaRPr/>
            </a:p>
          </p:txBody>
        </p:sp>
        <p:sp>
          <p:nvSpPr>
            <p:cNvPr id="2899" name="Google Shape;2899;p152"/>
            <p:cNvSpPr/>
            <p:nvPr/>
          </p:nvSpPr>
          <p:spPr>
            <a:xfrm>
              <a:off x="580388" y="386196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Hình thức và kích thước</a:t>
              </a:r>
              <a:endParaRPr/>
            </a:p>
          </p:txBody>
        </p:sp>
      </p:grpSp>
      <p:grpSp>
        <p:nvGrpSpPr>
          <p:cNvPr id="2900" name="Google Shape;2900;p152"/>
          <p:cNvGrpSpPr/>
          <p:nvPr/>
        </p:nvGrpSpPr>
        <p:grpSpPr>
          <a:xfrm>
            <a:off x="580387" y="4482964"/>
            <a:ext cx="8619175" cy="775593"/>
            <a:chOff x="580388" y="4516314"/>
            <a:chExt cx="8619175" cy="775593"/>
          </a:xfrm>
        </p:grpSpPr>
        <p:sp>
          <p:nvSpPr>
            <p:cNvPr id="2901" name="Google Shape;2901;p152"/>
            <p:cNvSpPr/>
            <p:nvPr/>
          </p:nvSpPr>
          <p:spPr>
            <a:xfrm>
              <a:off x="712182" y="4746426"/>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Hầu hết các linh kiện điện tử đều tỏa nhiệt trong quá trình hoạt động, do vậy đối với những linh kiện chịu cường độ dòng điện cao, cần xem xét các giải pháp về nhiệt.</a:t>
              </a:r>
              <a:endParaRPr/>
            </a:p>
          </p:txBody>
        </p:sp>
        <p:sp>
          <p:nvSpPr>
            <p:cNvPr id="2902" name="Google Shape;2902;p152"/>
            <p:cNvSpPr/>
            <p:nvPr/>
          </p:nvSpPr>
          <p:spPr>
            <a:xfrm>
              <a:off x="580388" y="4516314"/>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Cân nhắc về nhiệt lượng</a:t>
              </a:r>
              <a:endParaRPr/>
            </a:p>
          </p:txBody>
        </p:sp>
      </p:grpSp>
      <p:sp>
        <p:nvSpPr>
          <p:cNvPr id="2903" name="Google Shape;2903;p15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8" name="Shape 2908"/>
        <p:cNvGrpSpPr/>
        <p:nvPr/>
      </p:nvGrpSpPr>
      <p:grpSpPr>
        <a:xfrm>
          <a:off x="0" y="0"/>
          <a:ext cx="0" cy="0"/>
          <a:chOff x="0" y="0"/>
          <a:chExt cx="0" cy="0"/>
        </a:xfrm>
      </p:grpSpPr>
      <p:sp>
        <p:nvSpPr>
          <p:cNvPr id="2909" name="Google Shape;2909;p1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Điện trở</a:t>
            </a:r>
            <a:endParaRPr b="1" sz="2400">
              <a:solidFill>
                <a:srgbClr val="0C0C0C"/>
              </a:solidFill>
              <a:latin typeface="Arial"/>
              <a:ea typeface="Arial"/>
              <a:cs typeface="Arial"/>
              <a:sym typeface="Arial"/>
            </a:endParaRPr>
          </a:p>
        </p:txBody>
      </p:sp>
      <p:sp>
        <p:nvSpPr>
          <p:cNvPr id="2910" name="Google Shape;2910;p1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911" name="Google Shape;2911;p153"/>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loại điện trở</a:t>
            </a:r>
            <a:endParaRPr sz="1400">
              <a:solidFill>
                <a:schemeClr val="dk1"/>
              </a:solidFill>
              <a:latin typeface="Arial"/>
              <a:ea typeface="Arial"/>
              <a:cs typeface="Arial"/>
              <a:sym typeface="Arial"/>
            </a:endParaRPr>
          </a:p>
        </p:txBody>
      </p:sp>
      <p:sp>
        <p:nvSpPr>
          <p:cNvPr id="2912" name="Google Shape;2912;p153"/>
          <p:cNvSpPr/>
          <p:nvPr/>
        </p:nvSpPr>
        <p:spPr>
          <a:xfrm>
            <a:off x="712182" y="2174873"/>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điện trở cố định và biến trở, phân loại theo chức năng của điện trở. Khi nói tới điện trở, thường đề cập tới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trở cố định</a:t>
            </a:r>
            <a:endParaRPr/>
          </a:p>
        </p:txBody>
      </p:sp>
      <p:sp>
        <p:nvSpPr>
          <p:cNvPr id="2913" name="Google Shape;2913;p15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pSp>
        <p:nvGrpSpPr>
          <p:cNvPr id="2914" name="Google Shape;2914;p153"/>
          <p:cNvGrpSpPr/>
          <p:nvPr/>
        </p:nvGrpSpPr>
        <p:grpSpPr>
          <a:xfrm>
            <a:off x="836392" y="3429000"/>
            <a:ext cx="7559675" cy="1328271"/>
            <a:chOff x="11783187" y="3308859"/>
            <a:chExt cx="7559675" cy="1328271"/>
          </a:xfrm>
        </p:grpSpPr>
        <p:pic>
          <p:nvPicPr>
            <p:cNvPr id="2915" name="Google Shape;2915;p153"/>
            <p:cNvPicPr preferRelativeResize="0"/>
            <p:nvPr/>
          </p:nvPicPr>
          <p:blipFill rotWithShape="1">
            <a:blip r:embed="rId3">
              <a:alphaModFix/>
            </a:blip>
            <a:srcRect b="0" l="0" r="0" t="0"/>
            <a:stretch/>
          </p:blipFill>
          <p:spPr>
            <a:xfrm>
              <a:off x="11783187" y="3962908"/>
              <a:ext cx="1081088" cy="203200"/>
            </a:xfrm>
            <a:prstGeom prst="rect">
              <a:avLst/>
            </a:prstGeom>
            <a:noFill/>
            <a:ln>
              <a:noFill/>
            </a:ln>
          </p:spPr>
        </p:pic>
        <p:pic>
          <p:nvPicPr>
            <p:cNvPr id="2916" name="Google Shape;2916;p153"/>
            <p:cNvPicPr preferRelativeResize="0"/>
            <p:nvPr/>
          </p:nvPicPr>
          <p:blipFill rotWithShape="1">
            <a:blip r:embed="rId4">
              <a:alphaModFix/>
            </a:blip>
            <a:srcRect b="0" l="0" r="0" t="0"/>
            <a:stretch/>
          </p:blipFill>
          <p:spPr>
            <a:xfrm>
              <a:off x="13631037" y="3673984"/>
              <a:ext cx="1079500" cy="485775"/>
            </a:xfrm>
            <a:prstGeom prst="rect">
              <a:avLst/>
            </a:prstGeom>
            <a:noFill/>
            <a:ln>
              <a:noFill/>
            </a:ln>
          </p:spPr>
        </p:pic>
        <p:sp>
          <p:nvSpPr>
            <p:cNvPr id="2917" name="Google Shape;2917;p153"/>
            <p:cNvSpPr txBox="1"/>
            <p:nvPr/>
          </p:nvSpPr>
          <p:spPr>
            <a:xfrm>
              <a:off x="11897332" y="4467853"/>
              <a:ext cx="852798" cy="169277"/>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Điện trở cố định</a:t>
              </a:r>
              <a:endParaRPr/>
            </a:p>
          </p:txBody>
        </p:sp>
        <p:sp>
          <p:nvSpPr>
            <p:cNvPr id="2918" name="Google Shape;2918;p153"/>
            <p:cNvSpPr txBox="1"/>
            <p:nvPr/>
          </p:nvSpPr>
          <p:spPr>
            <a:xfrm>
              <a:off x="13672039" y="4467853"/>
              <a:ext cx="1043554" cy="169277"/>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Biến trở</a:t>
              </a:r>
              <a:endParaRPr/>
            </a:p>
          </p:txBody>
        </p:sp>
        <p:pic>
          <p:nvPicPr>
            <p:cNvPr descr="1-3" id="2919" name="Google Shape;2919;p153"/>
            <p:cNvPicPr preferRelativeResize="0"/>
            <p:nvPr/>
          </p:nvPicPr>
          <p:blipFill rotWithShape="1">
            <a:blip r:embed="rId5">
              <a:alphaModFix/>
            </a:blip>
            <a:srcRect b="0" l="0" r="0" t="0"/>
            <a:stretch/>
          </p:blipFill>
          <p:spPr>
            <a:xfrm>
              <a:off x="15094712" y="3308859"/>
              <a:ext cx="4248150" cy="1031875"/>
            </a:xfrm>
            <a:prstGeom prst="rect">
              <a:avLst/>
            </a:prstGeom>
            <a:noFill/>
            <a:ln>
              <a:noFill/>
            </a:ln>
          </p:spPr>
        </p:pic>
        <p:sp>
          <p:nvSpPr>
            <p:cNvPr id="2920" name="Google Shape;2920;p153"/>
            <p:cNvSpPr txBox="1"/>
            <p:nvPr/>
          </p:nvSpPr>
          <p:spPr>
            <a:xfrm>
              <a:off x="16887571" y="4467853"/>
              <a:ext cx="864019" cy="169277"/>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Điện trở mảng</a:t>
              </a:r>
              <a:endParaRPr/>
            </a:p>
          </p:txBody>
        </p:sp>
        <p:sp>
          <p:nvSpPr>
            <p:cNvPr id="2921" name="Google Shape;2921;p153"/>
            <p:cNvSpPr txBox="1"/>
            <p:nvPr/>
          </p:nvSpPr>
          <p:spPr>
            <a:xfrm>
              <a:off x="18300178" y="3349170"/>
              <a:ext cx="300692" cy="18249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Loại</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367" name="Google Shape;367;p14"/>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Điều khiển cổng GPIO</a:t>
            </a:r>
            <a:endParaRPr/>
          </a:p>
        </p:txBody>
      </p:sp>
      <p:sp>
        <p:nvSpPr>
          <p:cNvPr id="368" name="Google Shape;368;p14"/>
          <p:cNvSpPr/>
          <p:nvPr/>
        </p:nvSpPr>
        <p:spPr>
          <a:xfrm>
            <a:off x="647375" y="1744569"/>
            <a:ext cx="8610300" cy="1462500"/>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Cổng là điểm vào hoặc ra của tín hiệu.</a:t>
            </a:r>
            <a:endParaRPr/>
          </a:p>
          <a:p>
            <a:pPr indent="-115879" lvl="0" marL="115879" marR="0" rtl="0" algn="l">
              <a:spcBef>
                <a:spcPts val="1000"/>
              </a:spcBef>
              <a:spcAft>
                <a:spcPts val="0"/>
              </a:spcAft>
              <a:buClr>
                <a:srgbClr val="0033FF"/>
              </a:buClr>
              <a:buSzPts val="1681"/>
              <a:buFont typeface="Arial"/>
              <a:buChar char="•"/>
            </a:pPr>
            <a:r>
              <a:rPr lang="en-US" sz="1401">
                <a:solidFill>
                  <a:srgbClr val="0033FF"/>
                </a:solidFill>
                <a:latin typeface="Arial"/>
                <a:ea typeface="Arial"/>
                <a:cs typeface="Arial"/>
                <a:sym typeface="Arial"/>
              </a:rPr>
              <a:t>Khi một tín hiệu truyền thông đi đến, người ta gọi đó là cổng truyền thông</a:t>
            </a:r>
            <a:endParaRPr/>
          </a:p>
          <a:p>
            <a:pPr indent="-115879" lvl="0" marL="115879" marR="0" rtl="0" algn="l">
              <a:spcBef>
                <a:spcPts val="1000"/>
              </a:spcBef>
              <a:spcAft>
                <a:spcPts val="0"/>
              </a:spcAft>
              <a:buClr>
                <a:srgbClr val="FF0000"/>
              </a:buClr>
              <a:buSzPts val="1681"/>
              <a:buFont typeface="Arial"/>
              <a:buChar char="•"/>
            </a:pPr>
            <a:r>
              <a:rPr lang="en-US" sz="1401">
                <a:solidFill>
                  <a:srgbClr val="FF0000"/>
                </a:solidFill>
                <a:latin typeface="Arial"/>
                <a:ea typeface="Arial"/>
                <a:cs typeface="Arial"/>
                <a:sym typeface="Arial"/>
              </a:rPr>
              <a:t>Khi nhận tín hiệu vào, người ta gọi đó là cổng vào, khi xuất tín hiệu ra, người ta gọi đó là cổng ra.</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Cổng GPIO có thể được sử dụng làm cổng vào, cổng ra hoặc thực hiện các chức năng bổ sung khác. Cổng GPIO được chương trình của người dùng điều khiển.</a:t>
            </a:r>
            <a:endParaRPr/>
          </a:p>
        </p:txBody>
      </p:sp>
      <p:pic>
        <p:nvPicPr>
          <p:cNvPr descr="2. 라즈베리파이 GPIO" id="369" name="Google Shape;369;p14"/>
          <p:cNvPicPr preferRelativeResize="0"/>
          <p:nvPr/>
        </p:nvPicPr>
        <p:blipFill rotWithShape="1">
          <a:blip r:embed="rId3">
            <a:alphaModFix/>
          </a:blip>
          <a:srcRect b="6262" l="5041" r="4548" t="7282"/>
          <a:stretch/>
        </p:blipFill>
        <p:spPr>
          <a:xfrm>
            <a:off x="2779050" y="3407113"/>
            <a:ext cx="5280340" cy="2894589"/>
          </a:xfrm>
          <a:prstGeom prst="rect">
            <a:avLst/>
          </a:prstGeom>
          <a:noFill/>
          <a:ln>
            <a:noFill/>
          </a:ln>
        </p:spPr>
      </p:pic>
      <p:sp>
        <p:nvSpPr>
          <p:cNvPr id="370" name="Google Shape;370;p14"/>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p1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928" name="Google Shape;2928;p154"/>
          <p:cNvSpPr/>
          <p:nvPr/>
        </p:nvSpPr>
        <p:spPr>
          <a:xfrm>
            <a:off x="712182" y="1751850"/>
            <a:ext cx="8487381" cy="155601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trở màng cacbon: Giá cả hợp lý và được sử dụng rộng rãi nhất.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trở màng kim loại: Sử dụng khi cần độ chính xác cao do có độ chính xác cao (0,1 - 0,5%) và đặc tính chịu nhiệt độ tốt.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trở xi măng: Sử dụng trong mạch điện cần công suất cao.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trở dây quấn: Sử dụng trong dụng cụ đo lường do có độ ổn định tốt.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trở mảng: Là một bộ (4 - 10) điện trở. Sử dụng khi cần nhiều điện trở trong một mạch điện như trong mạch số.</a:t>
            </a:r>
            <a:endParaRPr/>
          </a:p>
        </p:txBody>
      </p:sp>
      <p:sp>
        <p:nvSpPr>
          <p:cNvPr id="2929" name="Google Shape;2929;p154"/>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Điện trở cố định</a:t>
            </a:r>
            <a:endParaRPr sz="1400">
              <a:solidFill>
                <a:schemeClr val="dk1"/>
              </a:solidFill>
              <a:latin typeface="Arial"/>
              <a:ea typeface="Arial"/>
              <a:cs typeface="Arial"/>
              <a:sym typeface="Arial"/>
            </a:endParaRPr>
          </a:p>
        </p:txBody>
      </p:sp>
      <p:sp>
        <p:nvSpPr>
          <p:cNvPr id="2930" name="Google Shape;2930;p1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pSp>
        <p:nvGrpSpPr>
          <p:cNvPr id="2931" name="Google Shape;2931;p154"/>
          <p:cNvGrpSpPr/>
          <p:nvPr/>
        </p:nvGrpSpPr>
        <p:grpSpPr>
          <a:xfrm>
            <a:off x="707304" y="3866998"/>
            <a:ext cx="8501178" cy="1267168"/>
            <a:chOff x="698385" y="3573977"/>
            <a:chExt cx="8501178" cy="1267168"/>
          </a:xfrm>
        </p:grpSpPr>
        <p:pic>
          <p:nvPicPr>
            <p:cNvPr descr="registor" id="2932" name="Google Shape;2932;p154"/>
            <p:cNvPicPr preferRelativeResize="0"/>
            <p:nvPr/>
          </p:nvPicPr>
          <p:blipFill rotWithShape="1">
            <a:blip r:embed="rId3">
              <a:alphaModFix/>
            </a:blip>
            <a:srcRect b="0" l="0" r="0" t="0"/>
            <a:stretch/>
          </p:blipFill>
          <p:spPr>
            <a:xfrm>
              <a:off x="703263" y="3573977"/>
              <a:ext cx="1524510" cy="1016340"/>
            </a:xfrm>
            <a:prstGeom prst="rect">
              <a:avLst/>
            </a:prstGeom>
            <a:noFill/>
            <a:ln cap="flat" cmpd="sng" w="9525">
              <a:solidFill>
                <a:srgbClr val="D8D8D8"/>
              </a:solidFill>
              <a:prstDash val="solid"/>
              <a:miter lim="800000"/>
              <a:headEnd len="sm" w="sm" type="none"/>
              <a:tailEnd len="sm" w="sm" type="none"/>
            </a:ln>
          </p:spPr>
        </p:pic>
        <p:pic>
          <p:nvPicPr>
            <p:cNvPr descr="register3" id="2933" name="Google Shape;2933;p154"/>
            <p:cNvPicPr preferRelativeResize="0"/>
            <p:nvPr/>
          </p:nvPicPr>
          <p:blipFill rotWithShape="1">
            <a:blip r:embed="rId4">
              <a:alphaModFix/>
            </a:blip>
            <a:srcRect b="0" l="0" r="0" t="0"/>
            <a:stretch/>
          </p:blipFill>
          <p:spPr>
            <a:xfrm>
              <a:off x="7675053" y="3573977"/>
              <a:ext cx="1524510" cy="1016340"/>
            </a:xfrm>
            <a:prstGeom prst="rect">
              <a:avLst/>
            </a:prstGeom>
            <a:noFill/>
            <a:ln cap="flat" cmpd="sng" w="9525">
              <a:solidFill>
                <a:srgbClr val="D8D8D8"/>
              </a:solidFill>
              <a:prstDash val="solid"/>
              <a:miter lim="800000"/>
              <a:headEnd len="sm" w="sm" type="none"/>
              <a:tailEnd len="sm" w="sm" type="none"/>
            </a:ln>
          </p:spPr>
        </p:pic>
        <p:pic>
          <p:nvPicPr>
            <p:cNvPr descr="http://www.ehtec.com/epart/img/registme.jpg" id="2934" name="Google Shape;2934;p154"/>
            <p:cNvPicPr preferRelativeResize="0"/>
            <p:nvPr/>
          </p:nvPicPr>
          <p:blipFill rotWithShape="1">
            <a:blip r:embed="rId5">
              <a:alphaModFix/>
            </a:blip>
            <a:srcRect b="0" l="0" r="0" t="0"/>
            <a:stretch/>
          </p:blipFill>
          <p:spPr>
            <a:xfrm>
              <a:off x="2446211" y="3573977"/>
              <a:ext cx="1524510" cy="1016340"/>
            </a:xfrm>
            <a:prstGeom prst="rect">
              <a:avLst/>
            </a:prstGeom>
            <a:noFill/>
            <a:ln cap="flat" cmpd="sng" w="9525">
              <a:solidFill>
                <a:srgbClr val="D8D8D8"/>
              </a:solidFill>
              <a:prstDash val="solid"/>
              <a:miter lim="800000"/>
              <a:headEnd len="sm" w="sm" type="none"/>
              <a:tailEnd len="sm" w="sm" type="none"/>
            </a:ln>
          </p:spPr>
        </p:pic>
        <p:pic>
          <p:nvPicPr>
            <p:cNvPr descr="http://www.ehtec.com/epart/img/cement.jpg" id="2935" name="Google Shape;2935;p154"/>
            <p:cNvPicPr preferRelativeResize="0"/>
            <p:nvPr/>
          </p:nvPicPr>
          <p:blipFill rotWithShape="1">
            <a:blip r:embed="rId6">
              <a:alphaModFix/>
            </a:blip>
            <a:srcRect b="0" l="0" r="0" t="0"/>
            <a:stretch/>
          </p:blipFill>
          <p:spPr>
            <a:xfrm>
              <a:off x="4189158" y="3573977"/>
              <a:ext cx="1524510" cy="1016340"/>
            </a:xfrm>
            <a:prstGeom prst="rect">
              <a:avLst/>
            </a:prstGeom>
            <a:noFill/>
            <a:ln cap="flat" cmpd="sng" w="9525">
              <a:solidFill>
                <a:srgbClr val="D8D8D8"/>
              </a:solidFill>
              <a:prstDash val="solid"/>
              <a:miter lim="800000"/>
              <a:headEnd len="sm" w="sm" type="none"/>
              <a:tailEnd len="sm" w="sm" type="none"/>
            </a:ln>
          </p:spPr>
        </p:pic>
        <p:pic>
          <p:nvPicPr>
            <p:cNvPr descr="http://www.ehtec.com/epart/img/regist2.jpg" id="2936" name="Google Shape;2936;p154"/>
            <p:cNvPicPr preferRelativeResize="0"/>
            <p:nvPr/>
          </p:nvPicPr>
          <p:blipFill rotWithShape="1">
            <a:blip r:embed="rId7">
              <a:alphaModFix/>
            </a:blip>
            <a:srcRect b="0" l="0" r="0" t="0"/>
            <a:stretch/>
          </p:blipFill>
          <p:spPr>
            <a:xfrm>
              <a:off x="5932105" y="3573977"/>
              <a:ext cx="1524510" cy="1016340"/>
            </a:xfrm>
            <a:prstGeom prst="rect">
              <a:avLst/>
            </a:prstGeom>
            <a:noFill/>
            <a:ln cap="flat" cmpd="sng" w="9525">
              <a:solidFill>
                <a:srgbClr val="D8D8D8"/>
              </a:solidFill>
              <a:prstDash val="solid"/>
              <a:miter lim="800000"/>
              <a:headEnd len="sm" w="sm" type="none"/>
              <a:tailEnd len="sm" w="sm" type="none"/>
            </a:ln>
          </p:spPr>
        </p:pic>
        <p:sp>
          <p:nvSpPr>
            <p:cNvPr id="2937" name="Google Shape;2937;p154"/>
            <p:cNvSpPr txBox="1"/>
            <p:nvPr/>
          </p:nvSpPr>
          <p:spPr>
            <a:xfrm>
              <a:off x="698385" y="4641090"/>
              <a:ext cx="1534266" cy="20005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Điện trở màng cacbon</a:t>
              </a:r>
              <a:endParaRPr b="1" sz="1300">
                <a:solidFill>
                  <a:srgbClr val="000000"/>
                </a:solidFill>
                <a:latin typeface="Arial"/>
                <a:ea typeface="Arial"/>
                <a:cs typeface="Arial"/>
                <a:sym typeface="Arial"/>
              </a:endParaRPr>
            </a:p>
          </p:txBody>
        </p:sp>
        <p:sp>
          <p:nvSpPr>
            <p:cNvPr id="2938" name="Google Shape;2938;p154"/>
            <p:cNvSpPr txBox="1"/>
            <p:nvPr/>
          </p:nvSpPr>
          <p:spPr>
            <a:xfrm>
              <a:off x="2411197" y="4641090"/>
              <a:ext cx="1594539" cy="20005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Điện trở màng kim loại</a:t>
              </a:r>
              <a:endParaRPr b="1" sz="1300">
                <a:solidFill>
                  <a:srgbClr val="000000"/>
                </a:solidFill>
                <a:latin typeface="Arial"/>
                <a:ea typeface="Arial"/>
                <a:cs typeface="Arial"/>
                <a:sym typeface="Arial"/>
              </a:endParaRPr>
            </a:p>
          </p:txBody>
        </p:sp>
        <p:sp>
          <p:nvSpPr>
            <p:cNvPr id="2939" name="Google Shape;2939;p154"/>
            <p:cNvSpPr txBox="1"/>
            <p:nvPr/>
          </p:nvSpPr>
          <p:spPr>
            <a:xfrm>
              <a:off x="4355698" y="4641090"/>
              <a:ext cx="1179811" cy="20005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Điện trở xi măng</a:t>
              </a:r>
              <a:endParaRPr b="1" sz="1300">
                <a:solidFill>
                  <a:srgbClr val="000000"/>
                </a:solidFill>
                <a:latin typeface="Arial"/>
                <a:ea typeface="Arial"/>
                <a:cs typeface="Arial"/>
                <a:sym typeface="Arial"/>
              </a:endParaRPr>
            </a:p>
          </p:txBody>
        </p:sp>
        <p:sp>
          <p:nvSpPr>
            <p:cNvPr id="2940" name="Google Shape;2940;p154"/>
            <p:cNvSpPr txBox="1"/>
            <p:nvPr/>
          </p:nvSpPr>
          <p:spPr>
            <a:xfrm>
              <a:off x="6066914" y="4641090"/>
              <a:ext cx="1254894" cy="20005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Điện trở dây quấn</a:t>
              </a:r>
              <a:endParaRPr b="1" sz="1300">
                <a:solidFill>
                  <a:srgbClr val="000000"/>
                </a:solidFill>
                <a:latin typeface="Arial"/>
                <a:ea typeface="Arial"/>
                <a:cs typeface="Arial"/>
                <a:sym typeface="Arial"/>
              </a:endParaRPr>
            </a:p>
          </p:txBody>
        </p:sp>
        <p:sp>
          <p:nvSpPr>
            <p:cNvPr id="2941" name="Google Shape;2941;p154"/>
            <p:cNvSpPr txBox="1"/>
            <p:nvPr/>
          </p:nvSpPr>
          <p:spPr>
            <a:xfrm>
              <a:off x="7929957" y="4641090"/>
              <a:ext cx="1014701" cy="20005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Điện trở mảng</a:t>
              </a:r>
              <a:endParaRPr b="1" sz="1300">
                <a:solidFill>
                  <a:srgbClr val="000000"/>
                </a:solidFill>
                <a:latin typeface="Arial"/>
                <a:ea typeface="Arial"/>
                <a:cs typeface="Arial"/>
                <a:sym typeface="Arial"/>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sp>
        <p:nvSpPr>
          <p:cNvPr id="2947" name="Google Shape;2947;p1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948" name="Google Shape;2948;p155"/>
          <p:cNvSpPr/>
          <p:nvPr/>
        </p:nvSpPr>
        <p:spPr>
          <a:xfrm>
            <a:off x="712182" y="1751850"/>
            <a:ext cx="8487381" cy="115077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Biến trở giúp thay đổi giá trị điện trở trong một phạm vi nhất định.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Biến trở núm xoay: đặt các trục ra ngoài và đổi thành tay cầm.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Chiết áp tinh chỉnh: quay bởi một driver hoặc các công cụ khác, dùng khi không di chuyển sau khi được thay đổi. Sử dụng chủ yếu để điều chỉnh hiệu suất.</a:t>
            </a:r>
            <a:endParaRPr/>
          </a:p>
        </p:txBody>
      </p:sp>
      <p:sp>
        <p:nvSpPr>
          <p:cNvPr id="2949" name="Google Shape;2949;p155"/>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Biến trở</a:t>
            </a:r>
            <a:endParaRPr sz="1400">
              <a:solidFill>
                <a:schemeClr val="dk1"/>
              </a:solidFill>
              <a:latin typeface="Arial"/>
              <a:ea typeface="Arial"/>
              <a:cs typeface="Arial"/>
              <a:sym typeface="Arial"/>
            </a:endParaRPr>
          </a:p>
        </p:txBody>
      </p:sp>
      <p:sp>
        <p:nvSpPr>
          <p:cNvPr id="2950" name="Google Shape;2950;p15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pSp>
        <p:nvGrpSpPr>
          <p:cNvPr id="2951" name="Google Shape;2951;p155"/>
          <p:cNvGrpSpPr/>
          <p:nvPr/>
        </p:nvGrpSpPr>
        <p:grpSpPr>
          <a:xfrm>
            <a:off x="1544470" y="3544999"/>
            <a:ext cx="6813883" cy="1684354"/>
            <a:chOff x="1872864" y="2985892"/>
            <a:chExt cx="6522464" cy="1743210"/>
          </a:xfrm>
        </p:grpSpPr>
        <p:pic>
          <p:nvPicPr>
            <p:cNvPr descr="volume" id="2952" name="Google Shape;2952;p155"/>
            <p:cNvPicPr preferRelativeResize="0"/>
            <p:nvPr/>
          </p:nvPicPr>
          <p:blipFill rotWithShape="1">
            <a:blip r:embed="rId3">
              <a:alphaModFix/>
            </a:blip>
            <a:srcRect b="0" l="0" r="0" t="0"/>
            <a:stretch/>
          </p:blipFill>
          <p:spPr>
            <a:xfrm>
              <a:off x="1872864" y="2985892"/>
              <a:ext cx="2009775" cy="1457325"/>
            </a:xfrm>
            <a:prstGeom prst="rect">
              <a:avLst/>
            </a:prstGeom>
            <a:noFill/>
            <a:ln cap="flat" cmpd="sng" w="9525">
              <a:solidFill>
                <a:srgbClr val="D8D8D8"/>
              </a:solidFill>
              <a:prstDash val="solid"/>
              <a:miter lim="800000"/>
              <a:headEnd len="sm" w="sm" type="none"/>
              <a:tailEnd len="sm" w="sm" type="none"/>
            </a:ln>
          </p:spPr>
        </p:pic>
        <p:pic>
          <p:nvPicPr>
            <p:cNvPr descr="volume2" id="2953" name="Google Shape;2953;p155"/>
            <p:cNvPicPr preferRelativeResize="0"/>
            <p:nvPr/>
          </p:nvPicPr>
          <p:blipFill rotWithShape="1">
            <a:blip r:embed="rId4">
              <a:alphaModFix/>
            </a:blip>
            <a:srcRect b="0" l="0" r="0" t="0"/>
            <a:stretch/>
          </p:blipFill>
          <p:spPr>
            <a:xfrm>
              <a:off x="4432928" y="2985892"/>
              <a:ext cx="3962400" cy="1457324"/>
            </a:xfrm>
            <a:prstGeom prst="rect">
              <a:avLst/>
            </a:prstGeom>
            <a:noFill/>
            <a:ln cap="flat" cmpd="sng" w="9525">
              <a:solidFill>
                <a:srgbClr val="D8D8D8"/>
              </a:solidFill>
              <a:prstDash val="solid"/>
              <a:miter lim="800000"/>
              <a:headEnd len="sm" w="sm" type="none"/>
              <a:tailEnd len="sm" w="sm" type="none"/>
            </a:ln>
          </p:spPr>
        </p:pic>
        <p:sp>
          <p:nvSpPr>
            <p:cNvPr id="2954" name="Google Shape;2954;p155"/>
            <p:cNvSpPr txBox="1"/>
            <p:nvPr/>
          </p:nvSpPr>
          <p:spPr>
            <a:xfrm>
              <a:off x="2237800" y="4529047"/>
              <a:ext cx="1279902" cy="20005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Biến trở núm xoay</a:t>
              </a:r>
              <a:endParaRPr b="1" sz="1300">
                <a:solidFill>
                  <a:srgbClr val="000000"/>
                </a:solidFill>
                <a:latin typeface="Arial"/>
                <a:ea typeface="Arial"/>
                <a:cs typeface="Arial"/>
                <a:sym typeface="Arial"/>
              </a:endParaRPr>
            </a:p>
          </p:txBody>
        </p:sp>
        <p:sp>
          <p:nvSpPr>
            <p:cNvPr id="2955" name="Google Shape;2955;p155"/>
            <p:cNvSpPr txBox="1"/>
            <p:nvPr/>
          </p:nvSpPr>
          <p:spPr>
            <a:xfrm>
              <a:off x="5760679" y="4529047"/>
              <a:ext cx="1306896" cy="200055"/>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Chiết áp tinh chỉnh</a:t>
              </a:r>
              <a:endParaRPr b="1" sz="1300">
                <a:solidFill>
                  <a:srgbClr val="000000"/>
                </a:solidFill>
                <a:latin typeface="Arial"/>
                <a:ea typeface="Arial"/>
                <a:cs typeface="Arial"/>
                <a:sym typeface="Arial"/>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1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962" name="Google Shape;2962;p156"/>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Điện trở và mã màu</a:t>
            </a:r>
            <a:endParaRPr sz="1400">
              <a:solidFill>
                <a:schemeClr val="dk1"/>
              </a:solidFill>
              <a:latin typeface="Arial"/>
              <a:ea typeface="Arial"/>
              <a:cs typeface="Arial"/>
              <a:sym typeface="Arial"/>
            </a:endParaRPr>
          </a:p>
        </p:txBody>
      </p:sp>
      <p:sp>
        <p:nvSpPr>
          <p:cNvPr id="2963" name="Google Shape;2963;p156"/>
          <p:cNvSpPr/>
          <p:nvPr/>
        </p:nvSpPr>
        <p:spPr>
          <a:xfrm>
            <a:off x="712182" y="4631066"/>
            <a:ext cx="8487381" cy="345427"/>
          </a:xfrm>
          <a:prstGeom prst="rect">
            <a:avLst/>
          </a:prstGeom>
          <a:noFill/>
          <a:ln>
            <a:noFill/>
          </a:ln>
        </p:spPr>
        <p:txBody>
          <a:bodyPr anchorCtr="0" anchor="t" bIns="71975" lIns="0" spcFirstLastPara="1" rIns="143950" wrap="square" tIns="71975">
            <a:spAutoFit/>
          </a:bodyPr>
          <a:lstStyle/>
          <a:p>
            <a:pPr indent="0" lvl="1" marL="0" marR="0" rtl="0" algn="l">
              <a:spcBef>
                <a:spcPts val="0"/>
              </a:spcBef>
              <a:spcAft>
                <a:spcPts val="0"/>
              </a:spcAft>
              <a:buClr>
                <a:srgbClr val="CC00FF"/>
              </a:buClr>
              <a:buSzPts val="1300"/>
              <a:buFont typeface="Arial"/>
              <a:buNone/>
            </a:pPr>
            <a:r>
              <a:rPr b="1" i="0" lang="en-US" sz="1300" u="none" cap="none" strike="noStrike">
                <a:solidFill>
                  <a:srgbClr val="262626"/>
                </a:solidFill>
                <a:latin typeface="Arial"/>
                <a:ea typeface="Arial"/>
                <a:cs typeface="Arial"/>
                <a:sym typeface="Arial"/>
              </a:rPr>
              <a:t>1000 Ω= 10</a:t>
            </a:r>
            <a:r>
              <a:rPr b="1" baseline="30000" i="0" lang="en-US" sz="1300" u="none" cap="none" strike="noStrike">
                <a:solidFill>
                  <a:srgbClr val="262626"/>
                </a:solidFill>
                <a:latin typeface="Arial"/>
                <a:ea typeface="Arial"/>
                <a:cs typeface="Arial"/>
                <a:sym typeface="Arial"/>
              </a:rPr>
              <a:t>3</a:t>
            </a:r>
            <a:r>
              <a:rPr b="1" i="0" lang="en-US" sz="1300" u="none" cap="none" strike="noStrike">
                <a:solidFill>
                  <a:srgbClr val="262626"/>
                </a:solidFill>
                <a:latin typeface="Arial"/>
                <a:ea typeface="Arial"/>
                <a:cs typeface="Arial"/>
                <a:sym typeface="Arial"/>
              </a:rPr>
              <a:t> = 1kΩ 	1000,000 Ω= 10</a:t>
            </a:r>
            <a:r>
              <a:rPr b="1" baseline="30000" i="0" lang="en-US" sz="1300" u="none" cap="none" strike="noStrike">
                <a:solidFill>
                  <a:srgbClr val="262626"/>
                </a:solidFill>
                <a:latin typeface="Arial"/>
                <a:ea typeface="Arial"/>
                <a:cs typeface="Arial"/>
                <a:sym typeface="Arial"/>
              </a:rPr>
              <a:t>6</a:t>
            </a:r>
            <a:r>
              <a:rPr b="1" i="0" lang="en-US" sz="1300" u="none" cap="none" strike="noStrike">
                <a:solidFill>
                  <a:srgbClr val="262626"/>
                </a:solidFill>
                <a:latin typeface="Arial"/>
                <a:ea typeface="Arial"/>
                <a:cs typeface="Arial"/>
                <a:sym typeface="Arial"/>
              </a:rPr>
              <a:t> = 1MΩ</a:t>
            </a:r>
            <a:endParaRPr b="1" i="0" sz="1300" u="none" cap="none" strike="noStrike">
              <a:solidFill>
                <a:srgbClr val="262626"/>
              </a:solidFill>
              <a:latin typeface="Arial"/>
              <a:ea typeface="Arial"/>
              <a:cs typeface="Arial"/>
              <a:sym typeface="Arial"/>
            </a:endParaRPr>
          </a:p>
        </p:txBody>
      </p:sp>
      <p:sp>
        <p:nvSpPr>
          <p:cNvPr id="2964" name="Google Shape;2964;p156"/>
          <p:cNvSpPr/>
          <p:nvPr/>
        </p:nvSpPr>
        <p:spPr>
          <a:xfrm>
            <a:off x="580388" y="4400954"/>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Đơn vị điện trở: (Ôm)</a:t>
            </a:r>
            <a:endParaRPr/>
          </a:p>
        </p:txBody>
      </p:sp>
      <p:grpSp>
        <p:nvGrpSpPr>
          <p:cNvPr id="2965" name="Google Shape;2965;p156"/>
          <p:cNvGrpSpPr/>
          <p:nvPr/>
        </p:nvGrpSpPr>
        <p:grpSpPr>
          <a:xfrm>
            <a:off x="712182" y="4976493"/>
            <a:ext cx="6979589" cy="1150810"/>
            <a:chOff x="712182" y="5073442"/>
            <a:chExt cx="6979589" cy="1150810"/>
          </a:xfrm>
        </p:grpSpPr>
        <p:sp>
          <p:nvSpPr>
            <p:cNvPr id="2966" name="Google Shape;2966;p156"/>
            <p:cNvSpPr/>
            <p:nvPr/>
          </p:nvSpPr>
          <p:spPr>
            <a:xfrm>
              <a:off x="712182" y="5134339"/>
              <a:ext cx="290279" cy="223667"/>
            </a:xfrm>
            <a:prstGeom prst="roundRect">
              <a:avLst>
                <a:gd fmla="val 16667"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VD</a:t>
              </a:r>
              <a:endParaRPr b="1" sz="1000">
                <a:solidFill>
                  <a:schemeClr val="lt1"/>
                </a:solidFill>
                <a:latin typeface="Arial"/>
                <a:ea typeface="Arial"/>
                <a:cs typeface="Arial"/>
                <a:sym typeface="Arial"/>
              </a:endParaRPr>
            </a:p>
          </p:txBody>
        </p:sp>
        <p:sp>
          <p:nvSpPr>
            <p:cNvPr id="2967" name="Google Shape;2967;p156"/>
            <p:cNvSpPr/>
            <p:nvPr/>
          </p:nvSpPr>
          <p:spPr>
            <a:xfrm>
              <a:off x="1087680" y="5073442"/>
              <a:ext cx="6604091" cy="1150810"/>
            </a:xfrm>
            <a:prstGeom prst="rect">
              <a:avLst/>
            </a:prstGeom>
            <a:noFill/>
            <a:ln>
              <a:noFill/>
            </a:ln>
          </p:spPr>
          <p:txBody>
            <a:bodyPr anchorCtr="0" anchor="t" bIns="72000" lIns="0" spcFirstLastPara="1" rIns="144000" wrap="square" tIns="72000">
              <a:spAutoFit/>
            </a:bodyPr>
            <a:lstStyle/>
            <a:p>
              <a:pPr indent="0" lvl="1" marL="0" marR="0" rtl="0" algn="l">
                <a:spcBef>
                  <a:spcPts val="0"/>
                </a:spcBef>
                <a:spcAft>
                  <a:spcPts val="0"/>
                </a:spcAft>
                <a:buClr>
                  <a:srgbClr val="CC00FF"/>
                </a:buClr>
                <a:buSzPts val="1300"/>
                <a:buFont typeface="Arial"/>
                <a:buNone/>
              </a:pPr>
              <a:r>
                <a:rPr b="0" i="0" lang="en-US" sz="1300" u="none" cap="none" strike="noStrike">
                  <a:solidFill>
                    <a:srgbClr val="262626"/>
                  </a:solidFill>
                  <a:latin typeface="Arial"/>
                  <a:ea typeface="Arial"/>
                  <a:cs typeface="Arial"/>
                  <a:sym typeface="Arial"/>
                </a:rPr>
                <a:t>(Ví dụ 1) Nâu, Đen, Đỏ, Vàng đậm: 10100 = 1000() = 1 (K) (Sai số 5% )</a:t>
              </a:r>
              <a:endParaRPr/>
            </a:p>
            <a:p>
              <a:pPr indent="0" lvl="1" marL="0" marR="0" rtl="0" algn="l">
                <a:spcBef>
                  <a:spcPts val="800"/>
                </a:spcBef>
                <a:spcAft>
                  <a:spcPts val="0"/>
                </a:spcAft>
                <a:buClr>
                  <a:srgbClr val="CC00FF"/>
                </a:buClr>
                <a:buSzPts val="1300"/>
                <a:buFont typeface="Arial"/>
                <a:buNone/>
              </a:pPr>
              <a:r>
                <a:rPr b="0" i="0" lang="en-US" sz="1300" u="none" cap="none" strike="noStrike">
                  <a:solidFill>
                    <a:srgbClr val="262626"/>
                  </a:solidFill>
                  <a:latin typeface="Arial"/>
                  <a:ea typeface="Arial"/>
                  <a:cs typeface="Arial"/>
                  <a:sym typeface="Arial"/>
                </a:rPr>
                <a:t>(Ví dụ 2) Vàng, Tím, Cam, Vàng đậm: 47103 = 47 k (Sai số 5%)</a:t>
              </a:r>
              <a:endParaRPr/>
            </a:p>
            <a:p>
              <a:pPr indent="0" lvl="1" marL="0" marR="0" rtl="0" algn="l">
                <a:spcBef>
                  <a:spcPts val="800"/>
                </a:spcBef>
                <a:spcAft>
                  <a:spcPts val="0"/>
                </a:spcAft>
                <a:buClr>
                  <a:srgbClr val="CC00FF"/>
                </a:buClr>
                <a:buSzPts val="1300"/>
                <a:buFont typeface="Arial"/>
                <a:buNone/>
              </a:pPr>
              <a:r>
                <a:rPr b="0" i="0" lang="en-US" sz="1300" u="none" cap="none" strike="noStrike">
                  <a:solidFill>
                    <a:srgbClr val="262626"/>
                  </a:solidFill>
                  <a:latin typeface="Arial"/>
                  <a:ea typeface="Arial"/>
                  <a:cs typeface="Arial"/>
                  <a:sym typeface="Arial"/>
                </a:rPr>
                <a:t>(Ví dụ 3) Cam, Cam, Vàng, Vàng đậm: 33104 = 330 k (Sai số 5%)  </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(Ví dụ 4) Vàng, Xanh lá, Nâu, Bạc: 45101 = 450 (Sai số 10%)</a:t>
              </a:r>
              <a:endParaRPr/>
            </a:p>
          </p:txBody>
        </p:sp>
      </p:grpSp>
      <p:sp>
        <p:nvSpPr>
          <p:cNvPr id="2968" name="Google Shape;2968;p15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aphicFrame>
        <p:nvGraphicFramePr>
          <p:cNvPr id="2969" name="Google Shape;2969;p156"/>
          <p:cNvGraphicFramePr/>
          <p:nvPr/>
        </p:nvGraphicFramePr>
        <p:xfrm>
          <a:off x="1276350" y="1881980"/>
          <a:ext cx="3000000" cy="3000000"/>
        </p:xfrm>
        <a:graphic>
          <a:graphicData uri="http://schemas.openxmlformats.org/drawingml/2006/table">
            <a:tbl>
              <a:tblPr>
                <a:noFill/>
                <a:tableStyleId>{1012287A-DC5D-4DCD-A668-7C7213A124C2}</a:tableStyleId>
              </a:tblPr>
              <a:tblGrid>
                <a:gridCol w="735025"/>
                <a:gridCol w="735000"/>
                <a:gridCol w="736600"/>
                <a:gridCol w="735025"/>
                <a:gridCol w="735000"/>
                <a:gridCol w="735025"/>
                <a:gridCol w="735000"/>
                <a:gridCol w="736600"/>
                <a:gridCol w="735025"/>
                <a:gridCol w="735000"/>
              </a:tblGrid>
              <a:tr h="324000">
                <a:tc>
                  <a:txBody>
                    <a:bodyPr/>
                    <a:lstStyle/>
                    <a:p>
                      <a:pPr indent="0" lvl="0" marL="0" marR="0" rtl="0" algn="ctr">
                        <a:lnSpc>
                          <a:spcPct val="100000"/>
                        </a:lnSpc>
                        <a:spcBef>
                          <a:spcPts val="0"/>
                        </a:spcBef>
                        <a:spcAft>
                          <a:spcPts val="0"/>
                        </a:spcAft>
                        <a:buClr>
                          <a:schemeClr val="dk1"/>
                        </a:buClr>
                        <a:buSzPts val="1400"/>
                        <a:buFont typeface="Noto Sans Symbols"/>
                        <a:buNone/>
                      </a:pPr>
                      <a:r>
                        <a:t/>
                      </a:r>
                      <a:endParaRPr b="0" i="0" sz="1400" u="none" cap="none" strike="noStrike">
                        <a:solidFill>
                          <a:schemeClr val="accent2"/>
                        </a:solidFill>
                        <a:latin typeface="Arial"/>
                        <a:ea typeface="Arial"/>
                        <a:cs typeface="Arial"/>
                        <a:sym typeface="Arial"/>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accent2"/>
                        </a:solidFill>
                        <a:latin typeface="Arial"/>
                        <a:ea typeface="Arial"/>
                        <a:cs typeface="Arial"/>
                        <a:sym typeface="Arial"/>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996600"/>
                    </a:solidFill>
                  </a:tcPr>
                </a:tc>
                <a:tc>
                  <a:txBody>
                    <a:bodyPr/>
                    <a:lstStyle/>
                    <a:p>
                      <a:pPr indent="0" lvl="0" marL="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accent2"/>
                        </a:solidFill>
                        <a:latin typeface="Arial"/>
                        <a:ea typeface="Arial"/>
                        <a:cs typeface="Arial"/>
                        <a:sym typeface="Arial"/>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FF3300"/>
                    </a:solidFill>
                  </a:tcPr>
                </a:tc>
                <a:tc>
                  <a:txBody>
                    <a:bodyPr/>
                    <a:lstStyle/>
                    <a:p>
                      <a:pPr indent="0" lvl="0" marL="0" marR="0" rtl="0" algn="l">
                        <a:lnSpc>
                          <a:spcPct val="100000"/>
                        </a:lnSpc>
                        <a:spcBef>
                          <a:spcPts val="0"/>
                        </a:spcBef>
                        <a:spcAft>
                          <a:spcPts val="0"/>
                        </a:spcAft>
                        <a:buClr>
                          <a:schemeClr val="dk1"/>
                        </a:buClr>
                        <a:buSzPts val="900"/>
                        <a:buFont typeface="Noto Sans Symbols"/>
                        <a:buNone/>
                      </a:pPr>
                      <a:r>
                        <a:t/>
                      </a:r>
                      <a:endParaRPr b="0" i="0" sz="900" u="none" cap="none" strike="noStrike">
                        <a:solidFill>
                          <a:schemeClr val="accent2"/>
                        </a:solidFill>
                        <a:latin typeface="Arial"/>
                        <a:ea typeface="Arial"/>
                        <a:cs typeface="Arial"/>
                        <a:sym typeface="Arial"/>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FF9933"/>
                    </a:solidFill>
                  </a:tcPr>
                </a:tc>
                <a:tc>
                  <a:txBody>
                    <a:bodyPr/>
                    <a:lstStyle/>
                    <a:p>
                      <a:pPr indent="0" lvl="0" marL="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accent2"/>
                        </a:solidFill>
                        <a:latin typeface="Arial"/>
                        <a:ea typeface="Arial"/>
                        <a:cs typeface="Arial"/>
                        <a:sym typeface="Arial"/>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66"/>
                    </a:solidFill>
                  </a:tcPr>
                </a:tc>
                <a:tc>
                  <a:txBody>
                    <a:bodyPr/>
                    <a:lstStyle/>
                    <a:p>
                      <a:pPr indent="0" lvl="0" marL="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accent2"/>
                        </a:solidFill>
                        <a:latin typeface="Arial"/>
                        <a:ea typeface="Arial"/>
                        <a:cs typeface="Arial"/>
                        <a:sym typeface="Arial"/>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00CC00"/>
                    </a:solidFill>
                  </a:tcPr>
                </a:tc>
                <a:tc>
                  <a:txBody>
                    <a:bodyPr/>
                    <a:lstStyle/>
                    <a:p>
                      <a:pPr indent="0" lvl="0" marL="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accent2"/>
                        </a:solidFill>
                        <a:latin typeface="Arial"/>
                        <a:ea typeface="Arial"/>
                        <a:cs typeface="Arial"/>
                        <a:sym typeface="Arial"/>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accent2"/>
                        </a:solidFill>
                        <a:latin typeface="Arial"/>
                        <a:ea typeface="Arial"/>
                        <a:cs typeface="Arial"/>
                        <a:sym typeface="Arial"/>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chemeClr val="hlink"/>
                    </a:solidFill>
                  </a:tcPr>
                </a:tc>
                <a:tc>
                  <a:txBody>
                    <a:bodyPr/>
                    <a:lstStyle/>
                    <a:p>
                      <a:pPr indent="0" lvl="0" marL="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accent2"/>
                        </a:solidFill>
                        <a:latin typeface="Arial"/>
                        <a:ea typeface="Arial"/>
                        <a:cs typeface="Arial"/>
                        <a:sym typeface="Arial"/>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chemeClr val="folHlink"/>
                    </a:solidFill>
                  </a:tcPr>
                </a:tc>
                <a:tc>
                  <a:txBody>
                    <a:bodyPr/>
                    <a:lstStyle/>
                    <a:p>
                      <a:pPr indent="0" lvl="0" marL="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accent2"/>
                        </a:solidFill>
                        <a:latin typeface="Arial"/>
                        <a:ea typeface="Arial"/>
                        <a:cs typeface="Arial"/>
                        <a:sym typeface="Arial"/>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tcPr>
                </a:tc>
              </a:tr>
              <a:tr h="251175">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0</a:t>
                      </a:r>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1</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2</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3</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4</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5</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6</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7</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8</a:t>
                      </a:r>
                      <a:endParaRPr/>
                    </a:p>
                  </a:txBody>
                  <a:tcPr marT="0" marB="0"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1600"/>
                        <a:buFont typeface="Noto Sans Symbols"/>
                        <a:buNone/>
                      </a:pPr>
                      <a:r>
                        <a:rPr b="0" lang="en-US" sz="1600" u="none" cap="none" strike="noStrike">
                          <a:solidFill>
                            <a:srgbClr val="FF0000"/>
                          </a:solidFill>
                          <a:latin typeface="Arial"/>
                          <a:ea typeface="Arial"/>
                          <a:cs typeface="Arial"/>
                          <a:sym typeface="Arial"/>
                        </a:rPr>
                        <a:t>9</a:t>
                      </a:r>
                      <a:endParaRPr/>
                    </a:p>
                  </a:txBody>
                  <a:tcPr marT="0" marB="0"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pSp>
        <p:nvGrpSpPr>
          <p:cNvPr id="2970" name="Google Shape;2970;p156"/>
          <p:cNvGrpSpPr/>
          <p:nvPr/>
        </p:nvGrpSpPr>
        <p:grpSpPr>
          <a:xfrm>
            <a:off x="1276350" y="2457165"/>
            <a:ext cx="7350126" cy="1716256"/>
            <a:chOff x="1276350" y="2597820"/>
            <a:chExt cx="7350126" cy="1716256"/>
          </a:xfrm>
        </p:grpSpPr>
        <p:sp>
          <p:nvSpPr>
            <p:cNvPr id="2971" name="Google Shape;2971;p156"/>
            <p:cNvSpPr/>
            <p:nvPr/>
          </p:nvSpPr>
          <p:spPr>
            <a:xfrm>
              <a:off x="1276350" y="2597820"/>
              <a:ext cx="7350126" cy="1716256"/>
            </a:xfrm>
            <a:prstGeom prst="rect">
              <a:avLst/>
            </a:prstGeom>
            <a:solidFill>
              <a:srgbClr val="F8F8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72" name="Google Shape;2972;p156"/>
            <p:cNvGrpSpPr/>
            <p:nvPr/>
          </p:nvGrpSpPr>
          <p:grpSpPr>
            <a:xfrm>
              <a:off x="1715547" y="2719740"/>
              <a:ext cx="6471730" cy="1550285"/>
              <a:chOff x="1416488" y="3373704"/>
              <a:chExt cx="6471730" cy="1550285"/>
            </a:xfrm>
          </p:grpSpPr>
          <p:grpSp>
            <p:nvGrpSpPr>
              <p:cNvPr id="2973" name="Google Shape;2973;p156"/>
              <p:cNvGrpSpPr/>
              <p:nvPr/>
            </p:nvGrpSpPr>
            <p:grpSpPr>
              <a:xfrm>
                <a:off x="1416488" y="3373704"/>
                <a:ext cx="3599489" cy="1550285"/>
                <a:chOff x="1416488" y="3373704"/>
                <a:chExt cx="3599489" cy="1550285"/>
              </a:xfrm>
            </p:grpSpPr>
            <p:pic>
              <p:nvPicPr>
                <p:cNvPr descr="img25.gif" id="2974" name="Google Shape;2974;p156"/>
                <p:cNvPicPr preferRelativeResize="0"/>
                <p:nvPr/>
              </p:nvPicPr>
              <p:blipFill rotWithShape="1">
                <a:blip r:embed="rId3">
                  <a:alphaModFix/>
                </a:blip>
                <a:srcRect b="0" l="0" r="51520" t="4889"/>
                <a:stretch/>
              </p:blipFill>
              <p:spPr>
                <a:xfrm>
                  <a:off x="1416488" y="3373704"/>
                  <a:ext cx="2338603" cy="1550285"/>
                </a:xfrm>
                <a:prstGeom prst="rect">
                  <a:avLst/>
                </a:prstGeom>
                <a:noFill/>
                <a:ln>
                  <a:noFill/>
                </a:ln>
              </p:spPr>
            </p:pic>
            <p:sp>
              <p:nvSpPr>
                <p:cNvPr id="2975" name="Google Shape;2975;p156"/>
                <p:cNvSpPr/>
                <p:nvPr/>
              </p:nvSpPr>
              <p:spPr>
                <a:xfrm>
                  <a:off x="2363560" y="3887375"/>
                  <a:ext cx="2026664" cy="257369"/>
                </a:xfrm>
                <a:prstGeom prst="rect">
                  <a:avLst/>
                </a:prstGeom>
                <a:solidFill>
                  <a:srgbClr val="F8F8F8"/>
                </a:solidFill>
                <a:ln>
                  <a:noFill/>
                </a:ln>
              </p:spPr>
              <p:txBody>
                <a:bodyPr anchorCtr="0" anchor="t" bIns="36000" lIns="0" spcFirstLastPara="1" rIns="0" wrap="square" tIns="3600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Vạch màu thứ 4 (sai số)</a:t>
                  </a:r>
                  <a:endParaRPr/>
                </a:p>
              </p:txBody>
            </p:sp>
            <p:sp>
              <p:nvSpPr>
                <p:cNvPr id="2976" name="Google Shape;2976;p156"/>
                <p:cNvSpPr/>
                <p:nvPr/>
              </p:nvSpPr>
              <p:spPr>
                <a:xfrm>
                  <a:off x="2359560" y="4412077"/>
                  <a:ext cx="2656417" cy="257369"/>
                </a:xfrm>
                <a:prstGeom prst="rect">
                  <a:avLst/>
                </a:prstGeom>
                <a:solidFill>
                  <a:srgbClr val="F8F8F8"/>
                </a:solidFill>
                <a:ln>
                  <a:noFill/>
                </a:ln>
              </p:spPr>
              <p:txBody>
                <a:bodyPr anchorCtr="0" anchor="t" bIns="36000" lIns="0" spcFirstLastPara="1" rIns="0" wrap="square" tIns="3600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Vạch màu thứ 2 (số thứ hai)</a:t>
                  </a:r>
                  <a:endParaRPr/>
                </a:p>
              </p:txBody>
            </p:sp>
            <p:sp>
              <p:nvSpPr>
                <p:cNvPr id="2977" name="Google Shape;2977;p156"/>
                <p:cNvSpPr/>
                <p:nvPr/>
              </p:nvSpPr>
              <p:spPr>
                <a:xfrm>
                  <a:off x="2359560" y="4144745"/>
                  <a:ext cx="2501627" cy="257369"/>
                </a:xfrm>
                <a:prstGeom prst="rect">
                  <a:avLst/>
                </a:prstGeom>
                <a:solidFill>
                  <a:srgbClr val="F8F8F8"/>
                </a:solidFill>
                <a:ln>
                  <a:noFill/>
                </a:ln>
              </p:spPr>
              <p:txBody>
                <a:bodyPr anchorCtr="0" anchor="t" bIns="36000" lIns="0" spcFirstLastPara="1" rIns="0" wrap="square" tIns="3600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Vạch màu thứ 3 (Phép nhân = số nhân)</a:t>
                  </a:r>
                  <a:endParaRPr/>
                </a:p>
              </p:txBody>
            </p:sp>
            <p:sp>
              <p:nvSpPr>
                <p:cNvPr id="2978" name="Google Shape;2978;p156"/>
                <p:cNvSpPr/>
                <p:nvPr/>
              </p:nvSpPr>
              <p:spPr>
                <a:xfrm>
                  <a:off x="2359560" y="4658298"/>
                  <a:ext cx="2656417" cy="257369"/>
                </a:xfrm>
                <a:prstGeom prst="rect">
                  <a:avLst/>
                </a:prstGeom>
                <a:solidFill>
                  <a:srgbClr val="F8F8F8"/>
                </a:solidFill>
                <a:ln>
                  <a:noFill/>
                </a:ln>
              </p:spPr>
              <p:txBody>
                <a:bodyPr anchorCtr="0" anchor="t" bIns="36000" lIns="0" spcFirstLastPara="1" rIns="0" wrap="square" tIns="36000">
                  <a:sp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Vạch màu thứ 1 (dải màu thứ nhất)</a:t>
                  </a:r>
                  <a:endParaRPr/>
                </a:p>
              </p:txBody>
            </p:sp>
          </p:grpSp>
          <p:grpSp>
            <p:nvGrpSpPr>
              <p:cNvPr id="2979" name="Google Shape;2979;p156"/>
              <p:cNvGrpSpPr/>
              <p:nvPr/>
            </p:nvGrpSpPr>
            <p:grpSpPr>
              <a:xfrm>
                <a:off x="5300386" y="3373704"/>
                <a:ext cx="2587832" cy="1550285"/>
                <a:chOff x="5300386" y="3373704"/>
                <a:chExt cx="2587832" cy="1550285"/>
              </a:xfrm>
            </p:grpSpPr>
            <p:pic>
              <p:nvPicPr>
                <p:cNvPr descr="img25.gif" id="2980" name="Google Shape;2980;p156"/>
                <p:cNvPicPr preferRelativeResize="0"/>
                <p:nvPr/>
              </p:nvPicPr>
              <p:blipFill rotWithShape="1">
                <a:blip r:embed="rId3">
                  <a:alphaModFix/>
                </a:blip>
                <a:srcRect b="0" l="51520" r="0" t="4889"/>
                <a:stretch/>
              </p:blipFill>
              <p:spPr>
                <a:xfrm>
                  <a:off x="5417820" y="3373704"/>
                  <a:ext cx="2338603" cy="1550285"/>
                </a:xfrm>
                <a:prstGeom prst="rect">
                  <a:avLst/>
                </a:prstGeom>
                <a:noFill/>
                <a:ln>
                  <a:noFill/>
                </a:ln>
              </p:spPr>
            </p:pic>
            <p:sp>
              <p:nvSpPr>
                <p:cNvPr id="2981" name="Google Shape;2981;p156"/>
                <p:cNvSpPr/>
                <p:nvPr/>
              </p:nvSpPr>
              <p:spPr>
                <a:xfrm>
                  <a:off x="5300386" y="4024063"/>
                  <a:ext cx="2587832" cy="626701"/>
                </a:xfrm>
                <a:prstGeom prst="rect">
                  <a:avLst/>
                </a:prstGeom>
                <a:solidFill>
                  <a:srgbClr val="F8F8F8"/>
                </a:solidFill>
                <a:ln>
                  <a:noFill/>
                </a:ln>
              </p:spPr>
              <p:txBody>
                <a:bodyPr anchorCtr="0" anchor="t" bIns="36000" lIns="0" spcFirstLastPara="1" rIns="0" wrap="square" tIns="3600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(Nếu không phân biệt được mặt trước và mặt sau của dải màu, hãy tìm màu vàng hoặc bạc để phân biệt)</a:t>
                  </a:r>
                  <a:endParaRPr/>
                </a:p>
              </p:txBody>
            </p:sp>
          </p:grpSp>
        </p:gr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15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
        <p:nvSpPr>
          <p:cNvPr id="2988" name="Google Shape;2988;p1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2989" name="Google Shape;2989;p157"/>
          <p:cNvSpPr/>
          <p:nvPr/>
        </p:nvSpPr>
        <p:spPr>
          <a:xfrm>
            <a:off x="712182" y="1751850"/>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Điện trở duy trì mạch điện hoạt động ổn định bằng cách cản trở dòng điện chạy qua, là một trong những linh kiện quan trọng trong mạch điện. </a:t>
            </a:r>
            <a:endParaRPr/>
          </a:p>
        </p:txBody>
      </p:sp>
      <p:sp>
        <p:nvSpPr>
          <p:cNvPr id="2990" name="Google Shape;2990;p157"/>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Chức năng và công dụng của điện trở</a:t>
            </a:r>
            <a:endParaRPr sz="1400">
              <a:solidFill>
                <a:schemeClr val="dk1"/>
              </a:solidFill>
              <a:latin typeface="Arial"/>
              <a:ea typeface="Arial"/>
              <a:cs typeface="Arial"/>
              <a:sym typeface="Arial"/>
            </a:endParaRPr>
          </a:p>
        </p:txBody>
      </p:sp>
      <p:grpSp>
        <p:nvGrpSpPr>
          <p:cNvPr id="2991" name="Google Shape;2991;p157"/>
          <p:cNvGrpSpPr/>
          <p:nvPr/>
        </p:nvGrpSpPr>
        <p:grpSpPr>
          <a:xfrm>
            <a:off x="2208248" y="4509894"/>
            <a:ext cx="5363453" cy="1478097"/>
            <a:chOff x="2218340" y="4602480"/>
            <a:chExt cx="5363453" cy="1478097"/>
          </a:xfrm>
        </p:grpSpPr>
        <p:sp>
          <p:nvSpPr>
            <p:cNvPr id="2992" name="Google Shape;2992;p157"/>
            <p:cNvSpPr txBox="1"/>
            <p:nvPr/>
          </p:nvSpPr>
          <p:spPr>
            <a:xfrm>
              <a:off x="3202520" y="4845264"/>
              <a:ext cx="1646733" cy="338554"/>
            </a:xfrm>
            <a:prstGeom prst="rect">
              <a:avLst/>
            </a:prstGeom>
            <a:blipFill rotWithShape="1">
              <a:blip r:embed="rId3">
                <a:alphaModFix/>
              </a:blip>
              <a:stretch>
                <a:fillRect b="0" l="-36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93" name="Google Shape;2993;p157"/>
            <p:cNvSpPr txBox="1"/>
            <p:nvPr/>
          </p:nvSpPr>
          <p:spPr>
            <a:xfrm>
              <a:off x="2218340" y="5349957"/>
              <a:ext cx="2630913" cy="606063"/>
            </a:xfrm>
            <a:prstGeom prst="rect">
              <a:avLst/>
            </a:prstGeom>
            <a:blipFill rotWithShape="1">
              <a:blip r:embed="rId4">
                <a:alphaModFix/>
              </a:blip>
              <a:stretch>
                <a:fillRect b="0" l="-23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94" name="Google Shape;2994;p157"/>
            <p:cNvSpPr/>
            <p:nvPr/>
          </p:nvSpPr>
          <p:spPr>
            <a:xfrm>
              <a:off x="5258892" y="4602480"/>
              <a:ext cx="2322901" cy="602561"/>
            </a:xfrm>
            <a:prstGeom prst="wedgeRoundRectCallout">
              <a:avLst>
                <a:gd fmla="val -60493" name="adj1"/>
                <a:gd fmla="val 20218" name="adj2"/>
                <a:gd fmla="val 16667" name="adj3"/>
              </a:avLst>
            </a:prstGeom>
            <a:solidFill>
              <a:srgbClr val="D8D8D8"/>
            </a:solidFill>
            <a:ln cap="flat" cmpd="sng" w="9525">
              <a:solidFill>
                <a:srgbClr val="BFBFBF"/>
              </a:solidFill>
              <a:prstDash val="solid"/>
              <a:round/>
              <a:headEnd len="sm" w="sm" type="none"/>
              <a:tailEnd len="sm" w="sm" type="none"/>
            </a:ln>
          </p:spPr>
          <p:txBody>
            <a:bodyPr anchorCtr="0" anchor="ctr" bIns="0" lIns="90000" spcFirstLastPara="1" rIns="90000" wrap="square" tIns="0">
              <a:no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Điện áp ở cả hai mặt điện trở </a:t>
              </a:r>
              <a:endParaRPr/>
            </a:p>
          </p:txBody>
        </p:sp>
        <p:sp>
          <p:nvSpPr>
            <p:cNvPr id="2995" name="Google Shape;2995;p157"/>
            <p:cNvSpPr/>
            <p:nvPr/>
          </p:nvSpPr>
          <p:spPr>
            <a:xfrm>
              <a:off x="5258891" y="5345145"/>
              <a:ext cx="2322901" cy="735432"/>
            </a:xfrm>
            <a:prstGeom prst="wedgeRoundRectCallout">
              <a:avLst>
                <a:gd fmla="val -60532" name="adj1"/>
                <a:gd fmla="val -21779" name="adj2"/>
                <a:gd fmla="val 16667" name="adj3"/>
              </a:avLst>
            </a:prstGeom>
            <a:solidFill>
              <a:srgbClr val="D8D8D8"/>
            </a:solidFill>
            <a:ln cap="flat" cmpd="sng" w="9525">
              <a:solidFill>
                <a:srgbClr val="BFBFBF"/>
              </a:solidFill>
              <a:prstDash val="solid"/>
              <a:round/>
              <a:headEnd len="sm" w="sm" type="none"/>
              <a:tailEnd len="sm" w="sm" type="none"/>
            </a:ln>
          </p:spPr>
          <p:txBody>
            <a:bodyPr anchorCtr="0" anchor="ctr" bIns="0" lIns="90000" spcFirstLastPara="1" rIns="90000" wrap="square" tIns="0">
              <a:noAutofit/>
            </a:bodyPr>
            <a:lstStyle/>
            <a:p>
              <a:pPr indent="0" lvl="0" marL="0" marR="0" rtl="0" algn="l">
                <a:spcBef>
                  <a:spcPts val="0"/>
                </a:spcBef>
                <a:spcAft>
                  <a:spcPts val="0"/>
                </a:spcAft>
                <a:buNone/>
              </a:pPr>
              <a:r>
                <a:rPr lang="en-US" sz="1300">
                  <a:solidFill>
                    <a:srgbClr val="000000"/>
                  </a:solidFill>
                  <a:latin typeface="Arial"/>
                  <a:ea typeface="Arial"/>
                  <a:cs typeface="Arial"/>
                  <a:sym typeface="Arial"/>
                </a:rPr>
                <a:t>Giá trị điện trở </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khi dòng điện (        ) đi </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qua đèn LED là 15 [mA] </a:t>
              </a:r>
              <a:endParaRPr/>
            </a:p>
          </p:txBody>
        </p:sp>
      </p:grpSp>
      <p:grpSp>
        <p:nvGrpSpPr>
          <p:cNvPr id="2996" name="Google Shape;2996;p157"/>
          <p:cNvGrpSpPr/>
          <p:nvPr/>
        </p:nvGrpSpPr>
        <p:grpSpPr>
          <a:xfrm>
            <a:off x="1227974" y="2554287"/>
            <a:ext cx="7570165" cy="1620979"/>
            <a:chOff x="2043814" y="3355786"/>
            <a:chExt cx="6114256" cy="1309229"/>
          </a:xfrm>
        </p:grpSpPr>
        <p:sp>
          <p:nvSpPr>
            <p:cNvPr id="2997" name="Google Shape;2997;p157"/>
            <p:cNvSpPr txBox="1"/>
            <p:nvPr/>
          </p:nvSpPr>
          <p:spPr>
            <a:xfrm>
              <a:off x="2108318" y="4472658"/>
              <a:ext cx="959432" cy="161580"/>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Không phát sáng </a:t>
              </a:r>
              <a:endParaRPr/>
            </a:p>
          </p:txBody>
        </p:sp>
        <p:sp>
          <p:nvSpPr>
            <p:cNvPr id="2998" name="Google Shape;2998;p157"/>
            <p:cNvSpPr txBox="1"/>
            <p:nvPr/>
          </p:nvSpPr>
          <p:spPr>
            <a:xfrm>
              <a:off x="3980947" y="4503435"/>
              <a:ext cx="1453959" cy="161580"/>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Dòng điện đi qua quá lớn </a:t>
              </a:r>
              <a:endParaRPr/>
            </a:p>
          </p:txBody>
        </p:sp>
        <p:sp>
          <p:nvSpPr>
            <p:cNvPr id="2999" name="Google Shape;2999;p157"/>
            <p:cNvSpPr txBox="1"/>
            <p:nvPr/>
          </p:nvSpPr>
          <p:spPr>
            <a:xfrm>
              <a:off x="6376012" y="4503435"/>
              <a:ext cx="1704408" cy="161580"/>
            </a:xfrm>
            <a:prstGeom prst="rect">
              <a:avLst/>
            </a:prstGeom>
            <a:noFill/>
            <a:ln>
              <a:noFill/>
            </a:ln>
          </p:spPr>
          <p:txBody>
            <a:bodyPr anchorCtr="0" anchor="b" bIns="0" lIns="0" spcFirstLastPara="1" rIns="0" wrap="square" tIns="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Trạng thái hoạt động lý tưởng </a:t>
              </a:r>
              <a:endParaRPr/>
            </a:p>
          </p:txBody>
        </p:sp>
        <p:pic>
          <p:nvPicPr>
            <p:cNvPr id="3000" name="Google Shape;3000;p157"/>
            <p:cNvPicPr preferRelativeResize="0"/>
            <p:nvPr/>
          </p:nvPicPr>
          <p:blipFill rotWithShape="1">
            <a:blip r:embed="rId5">
              <a:alphaModFix/>
            </a:blip>
            <a:srcRect b="0" l="0" r="0" t="0"/>
            <a:stretch/>
          </p:blipFill>
          <p:spPr>
            <a:xfrm>
              <a:off x="2043814" y="3355786"/>
              <a:ext cx="1073727" cy="919306"/>
            </a:xfrm>
            <a:prstGeom prst="rect">
              <a:avLst/>
            </a:prstGeom>
            <a:noFill/>
            <a:ln>
              <a:noFill/>
            </a:ln>
          </p:spPr>
        </p:pic>
        <p:pic>
          <p:nvPicPr>
            <p:cNvPr id="3001" name="Google Shape;3001;p157"/>
            <p:cNvPicPr preferRelativeResize="0"/>
            <p:nvPr/>
          </p:nvPicPr>
          <p:blipFill rotWithShape="1">
            <a:blip r:embed="rId6">
              <a:alphaModFix/>
            </a:blip>
            <a:srcRect b="0" l="0" r="0" t="0"/>
            <a:stretch/>
          </p:blipFill>
          <p:spPr>
            <a:xfrm>
              <a:off x="3742439" y="3355786"/>
              <a:ext cx="1930977" cy="1026103"/>
            </a:xfrm>
            <a:prstGeom prst="rect">
              <a:avLst/>
            </a:prstGeom>
            <a:noFill/>
            <a:ln>
              <a:noFill/>
            </a:ln>
          </p:spPr>
        </p:pic>
        <p:pic>
          <p:nvPicPr>
            <p:cNvPr id="3002" name="Google Shape;3002;p157"/>
            <p:cNvPicPr preferRelativeResize="0"/>
            <p:nvPr/>
          </p:nvPicPr>
          <p:blipFill rotWithShape="1">
            <a:blip r:embed="rId7">
              <a:alphaModFix/>
            </a:blip>
            <a:srcRect b="0" l="0" r="0" t="0"/>
            <a:stretch/>
          </p:blipFill>
          <p:spPr>
            <a:xfrm>
              <a:off x="6231422" y="3355786"/>
              <a:ext cx="1926648" cy="1023216"/>
            </a:xfrm>
            <a:prstGeom prst="rect">
              <a:avLst/>
            </a:prstGeom>
            <a:noFill/>
            <a:ln>
              <a:noFill/>
            </a:ln>
          </p:spPr>
        </p:pic>
        <p:sp>
          <p:nvSpPr>
            <p:cNvPr id="3003" name="Google Shape;3003;p157"/>
            <p:cNvSpPr txBox="1"/>
            <p:nvPr/>
          </p:nvSpPr>
          <p:spPr>
            <a:xfrm>
              <a:off x="2378004" y="3393143"/>
              <a:ext cx="505404" cy="276999"/>
            </a:xfrm>
            <a:prstGeom prst="rect">
              <a:avLst/>
            </a:prstGeom>
            <a:solidFill>
              <a:schemeClr val="lt1"/>
            </a:solidFill>
            <a:ln>
              <a:noFill/>
            </a:ln>
          </p:spPr>
          <p:txBody>
            <a:bodyPr anchorCtr="0" anchor="b" bIns="0" lIns="0" spcFirstLastPara="1" rIns="0" wrap="square" tIns="0">
              <a:spAutoFit/>
            </a:bodyPr>
            <a:lstStyle/>
            <a:p>
              <a:pPr indent="0" lvl="0" marL="0" marR="0" rtl="0" algn="ctr">
                <a:spcBef>
                  <a:spcPts val="0"/>
                </a:spcBef>
                <a:spcAft>
                  <a:spcPts val="0"/>
                </a:spcAft>
                <a:buNone/>
              </a:pPr>
              <a:r>
                <a:rPr b="0" lang="en-US" sz="900">
                  <a:solidFill>
                    <a:srgbClr val="000000"/>
                  </a:solidFill>
                  <a:latin typeface="Arial"/>
                  <a:ea typeface="Arial"/>
                  <a:cs typeface="Arial"/>
                  <a:sym typeface="Arial"/>
                </a:rPr>
                <a:t>Dry Cell </a:t>
              </a:r>
              <a:br>
                <a:rPr b="0" lang="en-US" sz="900">
                  <a:solidFill>
                    <a:srgbClr val="000000"/>
                  </a:solidFill>
                  <a:latin typeface="Arial"/>
                  <a:ea typeface="Arial"/>
                  <a:cs typeface="Arial"/>
                  <a:sym typeface="Arial"/>
                </a:rPr>
              </a:br>
              <a:r>
                <a:rPr b="0" lang="en-US" sz="900">
                  <a:solidFill>
                    <a:srgbClr val="000000"/>
                  </a:solidFill>
                  <a:latin typeface="Arial"/>
                  <a:ea typeface="Arial"/>
                  <a:cs typeface="Arial"/>
                  <a:sym typeface="Arial"/>
                </a:rPr>
                <a:t>1.5V</a:t>
              </a:r>
              <a:endParaRPr b="0" sz="900">
                <a:solidFill>
                  <a:srgbClr val="000000"/>
                </a:solidFill>
                <a:latin typeface="Arial"/>
                <a:ea typeface="Arial"/>
                <a:cs typeface="Arial"/>
                <a:sym typeface="Arial"/>
              </a:endParaRPr>
            </a:p>
          </p:txBody>
        </p:sp>
        <p:sp>
          <p:nvSpPr>
            <p:cNvPr id="3004" name="Google Shape;3004;p157"/>
            <p:cNvSpPr txBox="1"/>
            <p:nvPr/>
          </p:nvSpPr>
          <p:spPr>
            <a:xfrm>
              <a:off x="4040882" y="3393143"/>
              <a:ext cx="505404" cy="276999"/>
            </a:xfrm>
            <a:prstGeom prst="rect">
              <a:avLst/>
            </a:prstGeom>
            <a:solidFill>
              <a:schemeClr val="lt1"/>
            </a:solidFill>
            <a:ln>
              <a:noFill/>
            </a:ln>
          </p:spPr>
          <p:txBody>
            <a:bodyPr anchorCtr="0" anchor="b" bIns="0" lIns="0" spcFirstLastPara="1" rIns="0" wrap="square" tIns="0">
              <a:spAutoFit/>
            </a:bodyPr>
            <a:lstStyle/>
            <a:p>
              <a:pPr indent="0" lvl="0" marL="0" marR="0" rtl="0" algn="ctr">
                <a:spcBef>
                  <a:spcPts val="0"/>
                </a:spcBef>
                <a:spcAft>
                  <a:spcPts val="0"/>
                </a:spcAft>
                <a:buNone/>
              </a:pPr>
              <a:r>
                <a:rPr b="0" lang="en-US" sz="900">
                  <a:solidFill>
                    <a:srgbClr val="000000"/>
                  </a:solidFill>
                  <a:latin typeface="Arial"/>
                  <a:ea typeface="Arial"/>
                  <a:cs typeface="Arial"/>
                  <a:sym typeface="Arial"/>
                </a:rPr>
                <a:t>Dry Cell </a:t>
              </a:r>
              <a:br>
                <a:rPr b="0" lang="en-US" sz="900">
                  <a:solidFill>
                    <a:srgbClr val="000000"/>
                  </a:solidFill>
                  <a:latin typeface="Arial"/>
                  <a:ea typeface="Arial"/>
                  <a:cs typeface="Arial"/>
                  <a:sym typeface="Arial"/>
                </a:rPr>
              </a:br>
              <a:r>
                <a:rPr b="0" lang="en-US" sz="900">
                  <a:solidFill>
                    <a:srgbClr val="000000"/>
                  </a:solidFill>
                  <a:latin typeface="Arial"/>
                  <a:ea typeface="Arial"/>
                  <a:cs typeface="Arial"/>
                  <a:sym typeface="Arial"/>
                </a:rPr>
                <a:t>1.5V</a:t>
              </a:r>
              <a:endParaRPr b="0" sz="900">
                <a:solidFill>
                  <a:srgbClr val="000000"/>
                </a:solidFill>
                <a:latin typeface="Arial"/>
                <a:ea typeface="Arial"/>
                <a:cs typeface="Arial"/>
                <a:sym typeface="Arial"/>
              </a:endParaRPr>
            </a:p>
          </p:txBody>
        </p:sp>
        <p:sp>
          <p:nvSpPr>
            <p:cNvPr id="3005" name="Google Shape;3005;p157"/>
            <p:cNvSpPr txBox="1"/>
            <p:nvPr/>
          </p:nvSpPr>
          <p:spPr>
            <a:xfrm>
              <a:off x="4922995" y="3393143"/>
              <a:ext cx="505404" cy="276999"/>
            </a:xfrm>
            <a:prstGeom prst="rect">
              <a:avLst/>
            </a:prstGeom>
            <a:solidFill>
              <a:schemeClr val="lt1"/>
            </a:solidFill>
            <a:ln>
              <a:noFill/>
            </a:ln>
          </p:spPr>
          <p:txBody>
            <a:bodyPr anchorCtr="0" anchor="b" bIns="0" lIns="0" spcFirstLastPara="1" rIns="0" wrap="square" tIns="0">
              <a:spAutoFit/>
            </a:bodyPr>
            <a:lstStyle/>
            <a:p>
              <a:pPr indent="0" lvl="0" marL="0" marR="0" rtl="0" algn="ctr">
                <a:spcBef>
                  <a:spcPts val="0"/>
                </a:spcBef>
                <a:spcAft>
                  <a:spcPts val="0"/>
                </a:spcAft>
                <a:buNone/>
              </a:pPr>
              <a:r>
                <a:rPr b="0" lang="en-US" sz="900">
                  <a:solidFill>
                    <a:srgbClr val="000000"/>
                  </a:solidFill>
                  <a:latin typeface="Arial"/>
                  <a:ea typeface="Arial"/>
                  <a:cs typeface="Arial"/>
                  <a:sym typeface="Arial"/>
                </a:rPr>
                <a:t>Dry Cell </a:t>
              </a:r>
              <a:br>
                <a:rPr b="0" lang="en-US" sz="900">
                  <a:solidFill>
                    <a:srgbClr val="000000"/>
                  </a:solidFill>
                  <a:latin typeface="Arial"/>
                  <a:ea typeface="Arial"/>
                  <a:cs typeface="Arial"/>
                  <a:sym typeface="Arial"/>
                </a:rPr>
              </a:br>
              <a:r>
                <a:rPr b="0" lang="en-US" sz="900">
                  <a:solidFill>
                    <a:srgbClr val="000000"/>
                  </a:solidFill>
                  <a:latin typeface="Arial"/>
                  <a:ea typeface="Arial"/>
                  <a:cs typeface="Arial"/>
                  <a:sym typeface="Arial"/>
                </a:rPr>
                <a:t>1.5V</a:t>
              </a:r>
              <a:endParaRPr b="0" sz="900">
                <a:solidFill>
                  <a:srgbClr val="000000"/>
                </a:solidFill>
                <a:latin typeface="Arial"/>
                <a:ea typeface="Arial"/>
                <a:cs typeface="Arial"/>
                <a:sym typeface="Arial"/>
              </a:endParaRPr>
            </a:p>
          </p:txBody>
        </p:sp>
        <p:sp>
          <p:nvSpPr>
            <p:cNvPr id="3006" name="Google Shape;3006;p157"/>
            <p:cNvSpPr txBox="1"/>
            <p:nvPr/>
          </p:nvSpPr>
          <p:spPr>
            <a:xfrm>
              <a:off x="6515858" y="3393143"/>
              <a:ext cx="505404" cy="276999"/>
            </a:xfrm>
            <a:prstGeom prst="rect">
              <a:avLst/>
            </a:prstGeom>
            <a:solidFill>
              <a:schemeClr val="lt1"/>
            </a:solidFill>
            <a:ln>
              <a:noFill/>
            </a:ln>
          </p:spPr>
          <p:txBody>
            <a:bodyPr anchorCtr="0" anchor="b" bIns="0" lIns="0" spcFirstLastPara="1" rIns="0" wrap="square" tIns="0">
              <a:spAutoFit/>
            </a:bodyPr>
            <a:lstStyle/>
            <a:p>
              <a:pPr indent="0" lvl="0" marL="0" marR="0" rtl="0" algn="ctr">
                <a:spcBef>
                  <a:spcPts val="0"/>
                </a:spcBef>
                <a:spcAft>
                  <a:spcPts val="0"/>
                </a:spcAft>
                <a:buNone/>
              </a:pPr>
              <a:r>
                <a:rPr b="0" lang="en-US" sz="900">
                  <a:solidFill>
                    <a:srgbClr val="000000"/>
                  </a:solidFill>
                  <a:latin typeface="Arial"/>
                  <a:ea typeface="Arial"/>
                  <a:cs typeface="Arial"/>
                  <a:sym typeface="Arial"/>
                </a:rPr>
                <a:t>Dry Cell </a:t>
              </a:r>
              <a:br>
                <a:rPr b="0" lang="en-US" sz="900">
                  <a:solidFill>
                    <a:srgbClr val="000000"/>
                  </a:solidFill>
                  <a:latin typeface="Arial"/>
                  <a:ea typeface="Arial"/>
                  <a:cs typeface="Arial"/>
                  <a:sym typeface="Arial"/>
                </a:rPr>
              </a:br>
              <a:r>
                <a:rPr b="0" lang="en-US" sz="900">
                  <a:solidFill>
                    <a:srgbClr val="000000"/>
                  </a:solidFill>
                  <a:latin typeface="Arial"/>
                  <a:ea typeface="Arial"/>
                  <a:cs typeface="Arial"/>
                  <a:sym typeface="Arial"/>
                </a:rPr>
                <a:t>1.5V</a:t>
              </a:r>
              <a:endParaRPr b="0" sz="900">
                <a:solidFill>
                  <a:srgbClr val="000000"/>
                </a:solidFill>
                <a:latin typeface="Arial"/>
                <a:ea typeface="Arial"/>
                <a:cs typeface="Arial"/>
                <a:sym typeface="Arial"/>
              </a:endParaRPr>
            </a:p>
          </p:txBody>
        </p:sp>
        <p:sp>
          <p:nvSpPr>
            <p:cNvPr id="3007" name="Google Shape;3007;p157"/>
            <p:cNvSpPr txBox="1"/>
            <p:nvPr/>
          </p:nvSpPr>
          <p:spPr>
            <a:xfrm>
              <a:off x="7397971" y="3393143"/>
              <a:ext cx="505404" cy="276999"/>
            </a:xfrm>
            <a:prstGeom prst="rect">
              <a:avLst/>
            </a:prstGeom>
            <a:solidFill>
              <a:schemeClr val="lt1"/>
            </a:solidFill>
            <a:ln>
              <a:noFill/>
            </a:ln>
          </p:spPr>
          <p:txBody>
            <a:bodyPr anchorCtr="0" anchor="b" bIns="0" lIns="0" spcFirstLastPara="1" rIns="0" wrap="square" tIns="0">
              <a:spAutoFit/>
            </a:bodyPr>
            <a:lstStyle/>
            <a:p>
              <a:pPr indent="0" lvl="0" marL="0" marR="0" rtl="0" algn="ctr">
                <a:spcBef>
                  <a:spcPts val="0"/>
                </a:spcBef>
                <a:spcAft>
                  <a:spcPts val="0"/>
                </a:spcAft>
                <a:buNone/>
              </a:pPr>
              <a:r>
                <a:rPr b="0" lang="en-US" sz="900">
                  <a:solidFill>
                    <a:srgbClr val="000000"/>
                  </a:solidFill>
                  <a:latin typeface="Arial"/>
                  <a:ea typeface="Arial"/>
                  <a:cs typeface="Arial"/>
                  <a:sym typeface="Arial"/>
                </a:rPr>
                <a:t>Dry Cell </a:t>
              </a:r>
              <a:br>
                <a:rPr b="0" lang="en-US" sz="900">
                  <a:solidFill>
                    <a:srgbClr val="000000"/>
                  </a:solidFill>
                  <a:latin typeface="Arial"/>
                  <a:ea typeface="Arial"/>
                  <a:cs typeface="Arial"/>
                  <a:sym typeface="Arial"/>
                </a:rPr>
              </a:br>
              <a:r>
                <a:rPr b="0" lang="en-US" sz="900">
                  <a:solidFill>
                    <a:srgbClr val="000000"/>
                  </a:solidFill>
                  <a:latin typeface="Arial"/>
                  <a:ea typeface="Arial"/>
                  <a:cs typeface="Arial"/>
                  <a:sym typeface="Arial"/>
                </a:rPr>
                <a:t>1.5V</a:t>
              </a:r>
              <a:endParaRPr b="0" sz="900">
                <a:solidFill>
                  <a:srgbClr val="000000"/>
                </a:solidFill>
                <a:latin typeface="Arial"/>
                <a:ea typeface="Arial"/>
                <a:cs typeface="Arial"/>
                <a:sym typeface="Arial"/>
              </a:endParaRPr>
            </a:p>
          </p:txBody>
        </p:sp>
        <p:sp>
          <p:nvSpPr>
            <p:cNvPr id="3008" name="Google Shape;3008;p157"/>
            <p:cNvSpPr txBox="1"/>
            <p:nvPr/>
          </p:nvSpPr>
          <p:spPr>
            <a:xfrm>
              <a:off x="7588917" y="4017380"/>
              <a:ext cx="314458" cy="161583"/>
            </a:xfrm>
            <a:prstGeom prst="rect">
              <a:avLst/>
            </a:prstGeom>
            <a:solidFill>
              <a:schemeClr val="lt1"/>
            </a:solidFill>
            <a:ln>
              <a:noFill/>
            </a:ln>
          </p:spPr>
          <p:txBody>
            <a:bodyPr anchorCtr="0" anchor="b" bIns="0" lIns="0" spcFirstLastPara="1" rIns="0" wrap="square" tIns="0">
              <a:spAutoFit/>
            </a:bodyPr>
            <a:lstStyle/>
            <a:p>
              <a:pPr indent="0" lvl="0" marL="0" marR="0" rtl="0" algn="ctr">
                <a:spcBef>
                  <a:spcPts val="0"/>
                </a:spcBef>
                <a:spcAft>
                  <a:spcPts val="0"/>
                </a:spcAft>
                <a:buNone/>
              </a:pPr>
              <a:r>
                <a:rPr b="0" i="1" lang="en-US" sz="1050">
                  <a:solidFill>
                    <a:srgbClr val="000000"/>
                  </a:solidFill>
                  <a:latin typeface="Arial"/>
                  <a:ea typeface="Arial"/>
                  <a:cs typeface="Arial"/>
                  <a:sym typeface="Arial"/>
                </a:rPr>
                <a:t>R</a:t>
              </a:r>
              <a:endParaRPr b="0" i="1" sz="1050">
                <a:solidFill>
                  <a:srgbClr val="000000"/>
                </a:solidFill>
                <a:latin typeface="Arial"/>
                <a:ea typeface="Arial"/>
                <a:cs typeface="Arial"/>
                <a:sym typeface="Arial"/>
              </a:endParaRPr>
            </a:p>
          </p:txBody>
        </p:sp>
      </p:grpSp>
      <p:sp>
        <p:nvSpPr>
          <p:cNvPr id="3009" name="Google Shape;3009;p157"/>
          <p:cNvSpPr/>
          <p:nvPr/>
        </p:nvSpPr>
        <p:spPr>
          <a:xfrm>
            <a:off x="712182" y="2354581"/>
            <a:ext cx="8478462" cy="195834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10" name="Google Shape;3010;p157"/>
          <p:cNvPicPr preferRelativeResize="0"/>
          <p:nvPr/>
        </p:nvPicPr>
        <p:blipFill rotWithShape="1">
          <a:blip r:embed="rId8">
            <a:alphaModFix/>
          </a:blip>
          <a:srcRect b="0" l="0" r="0" t="0"/>
          <a:stretch/>
        </p:blipFill>
        <p:spPr>
          <a:xfrm>
            <a:off x="6367988" y="5516026"/>
            <a:ext cx="305662" cy="208498"/>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1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017" name="Google Shape;3017;p158"/>
          <p:cNvSpPr/>
          <p:nvPr/>
        </p:nvSpPr>
        <p:spPr>
          <a:xfrm>
            <a:off x="712182" y="2154251"/>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suất tiêu thụ phải nhỏ hơn một nửa công suất định mức.</a:t>
            </a:r>
            <a:endParaRPr/>
          </a:p>
        </p:txBody>
      </p:sp>
      <p:sp>
        <p:nvSpPr>
          <p:cNvPr id="3018" name="Google Shape;3018;p158"/>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Công suất định mức</a:t>
            </a:r>
            <a:endParaRPr sz="1400">
              <a:solidFill>
                <a:schemeClr val="dk1"/>
              </a:solidFill>
              <a:latin typeface="Arial"/>
              <a:ea typeface="Arial"/>
              <a:cs typeface="Arial"/>
              <a:sym typeface="Arial"/>
            </a:endParaRPr>
          </a:p>
        </p:txBody>
      </p:sp>
      <p:sp>
        <p:nvSpPr>
          <p:cNvPr id="3019" name="Google Shape;3019;p158"/>
          <p:cNvSpPr txBox="1"/>
          <p:nvPr/>
        </p:nvSpPr>
        <p:spPr>
          <a:xfrm>
            <a:off x="712182" y="1830937"/>
            <a:ext cx="1472904" cy="30777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20" name="Google Shape;3020;p158"/>
          <p:cNvSpPr/>
          <p:nvPr/>
        </p:nvSpPr>
        <p:spPr>
          <a:xfrm>
            <a:off x="580388" y="2550284"/>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Mắc nối tiếp và mắc song song</a:t>
            </a:r>
            <a:endParaRPr sz="1400">
              <a:solidFill>
                <a:schemeClr val="dk1"/>
              </a:solidFill>
              <a:latin typeface="Arial"/>
              <a:ea typeface="Arial"/>
              <a:cs typeface="Arial"/>
              <a:sym typeface="Arial"/>
            </a:endParaRPr>
          </a:p>
        </p:txBody>
      </p:sp>
      <p:sp>
        <p:nvSpPr>
          <p:cNvPr id="3021" name="Google Shape;3021;p158"/>
          <p:cNvSpPr/>
          <p:nvPr/>
        </p:nvSpPr>
        <p:spPr>
          <a:xfrm>
            <a:off x="712182" y="5508543"/>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mắc nối tiếp, điện trở càng lớn thì điện trở liên kết càng lớn.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Đối với mắc song song, điện trở càng lớn thì điện trở liên kết càng nhỏ.</a:t>
            </a:r>
            <a:endParaRPr/>
          </a:p>
        </p:txBody>
      </p:sp>
      <p:sp>
        <p:nvSpPr>
          <p:cNvPr id="3022" name="Google Shape;3022;p15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
        <p:nvSpPr>
          <p:cNvPr id="3023" name="Google Shape;3023;p158"/>
          <p:cNvSpPr/>
          <p:nvPr/>
        </p:nvSpPr>
        <p:spPr>
          <a:xfrm>
            <a:off x="712182" y="2853472"/>
            <a:ext cx="8478462" cy="2511008"/>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24" name="Google Shape;3024;p158"/>
          <p:cNvGrpSpPr/>
          <p:nvPr/>
        </p:nvGrpSpPr>
        <p:grpSpPr>
          <a:xfrm>
            <a:off x="2009116" y="2983591"/>
            <a:ext cx="6204904" cy="2262166"/>
            <a:chOff x="2405356" y="2892151"/>
            <a:chExt cx="6204904" cy="2262166"/>
          </a:xfrm>
        </p:grpSpPr>
        <p:graphicFrame>
          <p:nvGraphicFramePr>
            <p:cNvPr id="3025" name="Google Shape;3025;p158"/>
            <p:cNvGraphicFramePr/>
            <p:nvPr/>
          </p:nvGraphicFramePr>
          <p:xfrm>
            <a:off x="2611538" y="3807176"/>
            <a:ext cx="1869126" cy="815684"/>
          </p:xfrm>
          <a:graphic>
            <a:graphicData uri="http://schemas.openxmlformats.org/presentationml/2006/ole">
              <mc:AlternateContent>
                <mc:Choice Requires="v">
                  <p:oleObj r:id="rId5" imgH="815684" imgW="1869126" progId="Visio.Drawing.6" spid="_x0000_s1">
                    <p:embed/>
                  </p:oleObj>
                </mc:Choice>
                <mc:Fallback>
                  <p:oleObj r:id="rId6" imgH="815684" imgW="1869126" progId="Visio.Drawing.6">
                    <p:embed/>
                    <p:pic>
                      <p:nvPicPr>
                        <p:cNvPr id="3025" name="Google Shape;3025;p158"/>
                        <p:cNvPicPr preferRelativeResize="0"/>
                        <p:nvPr/>
                      </p:nvPicPr>
                      <p:blipFill rotWithShape="1">
                        <a:blip r:embed="rId7">
                          <a:alphaModFix/>
                        </a:blip>
                        <a:srcRect b="0" l="0" r="0" t="0"/>
                        <a:stretch/>
                      </p:blipFill>
                      <p:spPr>
                        <a:xfrm>
                          <a:off x="2611538" y="3807176"/>
                          <a:ext cx="1869126" cy="815684"/>
                        </a:xfrm>
                        <a:prstGeom prst="rect">
                          <a:avLst/>
                        </a:prstGeom>
                        <a:noFill/>
                        <a:ln>
                          <a:noFill/>
                        </a:ln>
                      </p:spPr>
                    </p:pic>
                  </p:oleObj>
                </mc:Fallback>
              </mc:AlternateContent>
            </a:graphicData>
          </a:graphic>
        </p:graphicFrame>
        <p:sp>
          <p:nvSpPr>
            <p:cNvPr id="3026" name="Google Shape;3026;p158"/>
            <p:cNvSpPr txBox="1"/>
            <p:nvPr/>
          </p:nvSpPr>
          <p:spPr>
            <a:xfrm>
              <a:off x="2853828" y="2907651"/>
              <a:ext cx="1457308" cy="292388"/>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Mắc nối tiếp</a:t>
              </a:r>
              <a:endParaRPr b="1" sz="1300">
                <a:solidFill>
                  <a:srgbClr val="000000"/>
                </a:solidFill>
                <a:latin typeface="Arial"/>
                <a:ea typeface="Arial"/>
                <a:cs typeface="Arial"/>
                <a:sym typeface="Arial"/>
              </a:endParaRPr>
            </a:p>
          </p:txBody>
        </p:sp>
        <p:sp>
          <p:nvSpPr>
            <p:cNvPr id="3027" name="Google Shape;3027;p158"/>
            <p:cNvSpPr txBox="1"/>
            <p:nvPr/>
          </p:nvSpPr>
          <p:spPr>
            <a:xfrm>
              <a:off x="2609414" y="3263561"/>
              <a:ext cx="1904367" cy="307777"/>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28" name="Google Shape;3028;p158"/>
            <p:cNvSpPr txBox="1"/>
            <p:nvPr/>
          </p:nvSpPr>
          <p:spPr>
            <a:xfrm>
              <a:off x="3405762" y="4424948"/>
              <a:ext cx="291448"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300">
                  <a:solidFill>
                    <a:srgbClr val="000000"/>
                  </a:solidFill>
                  <a:latin typeface="Arial"/>
                  <a:ea typeface="Arial"/>
                  <a:cs typeface="Arial"/>
                  <a:sym typeface="Arial"/>
                </a:rPr>
                <a:t>R</a:t>
              </a:r>
              <a:endParaRPr/>
            </a:p>
          </p:txBody>
        </p:sp>
        <p:sp>
          <p:nvSpPr>
            <p:cNvPr id="3029" name="Google Shape;3029;p158"/>
            <p:cNvSpPr txBox="1"/>
            <p:nvPr/>
          </p:nvSpPr>
          <p:spPr>
            <a:xfrm>
              <a:off x="2555694" y="3846805"/>
              <a:ext cx="912656" cy="200055"/>
            </a:xfrm>
            <a:prstGeom prst="rect">
              <a:avLst/>
            </a:prstGeom>
            <a:blipFill rotWithShape="1">
              <a:blip r:embed="rId9">
                <a:alphaModFix/>
              </a:blip>
              <a:stretch>
                <a:fillRect b="-30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0" name="Google Shape;3030;p158"/>
            <p:cNvSpPr txBox="1"/>
            <p:nvPr/>
          </p:nvSpPr>
          <p:spPr>
            <a:xfrm>
              <a:off x="3623852" y="3846805"/>
              <a:ext cx="912656" cy="200055"/>
            </a:xfrm>
            <a:prstGeom prst="rect">
              <a:avLst/>
            </a:prstGeom>
            <a:blipFill rotWithShape="1">
              <a:blip r:embed="rId10">
                <a:alphaModFix/>
              </a:blip>
              <a:stretch>
                <a:fillRect b="-302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1" name="Google Shape;3031;p158"/>
            <p:cNvSpPr txBox="1"/>
            <p:nvPr/>
          </p:nvSpPr>
          <p:spPr>
            <a:xfrm>
              <a:off x="7239971" y="4705350"/>
              <a:ext cx="1006062" cy="358561"/>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2" name="Google Shape;3032;p158"/>
            <p:cNvSpPr txBox="1"/>
            <p:nvPr/>
          </p:nvSpPr>
          <p:spPr>
            <a:xfrm>
              <a:off x="5592246" y="3222791"/>
              <a:ext cx="1934312" cy="533351"/>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3" name="Google Shape;3033;p158"/>
            <p:cNvSpPr txBox="1"/>
            <p:nvPr/>
          </p:nvSpPr>
          <p:spPr>
            <a:xfrm>
              <a:off x="7270919" y="4029038"/>
              <a:ext cx="1339341" cy="497059"/>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4" name="Google Shape;3034;p158"/>
            <p:cNvSpPr txBox="1"/>
            <p:nvPr/>
          </p:nvSpPr>
          <p:spPr>
            <a:xfrm>
              <a:off x="5535101" y="2892151"/>
              <a:ext cx="1859805" cy="292388"/>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Mắc song song</a:t>
              </a:r>
              <a:endParaRPr b="1" sz="1300">
                <a:solidFill>
                  <a:srgbClr val="000000"/>
                </a:solidFill>
                <a:latin typeface="Arial"/>
                <a:ea typeface="Arial"/>
                <a:cs typeface="Arial"/>
                <a:sym typeface="Arial"/>
              </a:endParaRPr>
            </a:p>
          </p:txBody>
        </p:sp>
        <p:grpSp>
          <p:nvGrpSpPr>
            <p:cNvPr id="3035" name="Google Shape;3035;p158"/>
            <p:cNvGrpSpPr/>
            <p:nvPr/>
          </p:nvGrpSpPr>
          <p:grpSpPr>
            <a:xfrm>
              <a:off x="5532723" y="3854431"/>
              <a:ext cx="1495420" cy="1291756"/>
              <a:chOff x="5780696" y="3528967"/>
              <a:chExt cx="1495420" cy="1291756"/>
            </a:xfrm>
          </p:grpSpPr>
          <p:graphicFrame>
            <p:nvGraphicFramePr>
              <p:cNvPr id="3036" name="Google Shape;3036;p158"/>
              <p:cNvGraphicFramePr/>
              <p:nvPr/>
            </p:nvGraphicFramePr>
            <p:xfrm>
              <a:off x="5780696" y="3528967"/>
              <a:ext cx="1495420" cy="1291756"/>
            </p:xfrm>
            <a:graphic>
              <a:graphicData uri="http://schemas.openxmlformats.org/presentationml/2006/ole">
                <mc:AlternateContent>
                  <mc:Choice Requires="v">
                    <p:oleObj r:id="rId14" imgH="1291756" imgW="1495420" progId="Visio.Drawing.6" spid="_x0000_s2">
                      <p:embed/>
                    </p:oleObj>
                  </mc:Choice>
                  <mc:Fallback>
                    <p:oleObj r:id="rId15" imgH="1291756" imgW="1495420" progId="Visio.Drawing.6">
                      <p:embed/>
                    </p:oleObj>
                  </mc:Fallback>
                </mc:AlternateContent>
              </a:graphicData>
            </a:graphic>
          </p:graphicFrame>
          <p:sp>
            <p:nvSpPr>
              <p:cNvPr id="3037" name="Google Shape;3037;p158"/>
              <p:cNvSpPr txBox="1"/>
              <p:nvPr/>
            </p:nvSpPr>
            <p:spPr>
              <a:xfrm>
                <a:off x="6382682" y="4595228"/>
                <a:ext cx="291448"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300">
                    <a:solidFill>
                      <a:srgbClr val="000000"/>
                    </a:solidFill>
                    <a:latin typeface="Arial"/>
                    <a:ea typeface="Arial"/>
                    <a:cs typeface="Arial"/>
                    <a:sym typeface="Arial"/>
                  </a:rPr>
                  <a:t>R</a:t>
                </a:r>
                <a:endParaRPr/>
              </a:p>
            </p:txBody>
          </p:sp>
          <p:sp>
            <p:nvSpPr>
              <p:cNvPr id="3038" name="Google Shape;3038;p158"/>
              <p:cNvSpPr txBox="1"/>
              <p:nvPr/>
            </p:nvSpPr>
            <p:spPr>
              <a:xfrm>
                <a:off x="6071889" y="3582424"/>
                <a:ext cx="912656" cy="200055"/>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39" name="Google Shape;3039;p158"/>
              <p:cNvSpPr txBox="1"/>
              <p:nvPr/>
            </p:nvSpPr>
            <p:spPr>
              <a:xfrm>
                <a:off x="6071889" y="4053395"/>
                <a:ext cx="912656" cy="200055"/>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040" name="Google Shape;3040;p158"/>
            <p:cNvSpPr txBox="1"/>
            <p:nvPr/>
          </p:nvSpPr>
          <p:spPr>
            <a:xfrm>
              <a:off x="2405356" y="4810807"/>
              <a:ext cx="1379032" cy="307777"/>
            </a:xfrm>
            <a:prstGeom prst="rect">
              <a:avLst/>
            </a:prstGeom>
            <a:blipFill rotWithShape="1">
              <a:blip r:embed="rId18">
                <a:alphaModFix/>
              </a:blip>
              <a:stretch>
                <a:fillRect b="0" l="-88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41" name="Google Shape;3041;p158"/>
            <p:cNvSpPr txBox="1"/>
            <p:nvPr/>
          </p:nvSpPr>
          <p:spPr>
            <a:xfrm>
              <a:off x="3843260" y="4795756"/>
              <a:ext cx="1006062" cy="358561"/>
            </a:xfrm>
            <a:prstGeom prst="rect">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6" name="Shape 3046"/>
        <p:cNvGrpSpPr/>
        <p:nvPr/>
      </p:nvGrpSpPr>
      <p:grpSpPr>
        <a:xfrm>
          <a:off x="0" y="0"/>
          <a:ext cx="0" cy="0"/>
          <a:chOff x="0" y="0"/>
          <a:chExt cx="0" cy="0"/>
        </a:xfrm>
      </p:grpSpPr>
      <p:sp>
        <p:nvSpPr>
          <p:cNvPr id="3047" name="Google Shape;3047;p1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Tụ điện</a:t>
            </a:r>
            <a:endParaRPr b="1" sz="2400">
              <a:solidFill>
                <a:srgbClr val="0C0C0C"/>
              </a:solidFill>
              <a:latin typeface="Arial"/>
              <a:ea typeface="Arial"/>
              <a:cs typeface="Arial"/>
              <a:sym typeface="Arial"/>
            </a:endParaRPr>
          </a:p>
        </p:txBody>
      </p:sp>
      <p:sp>
        <p:nvSpPr>
          <p:cNvPr id="3048" name="Google Shape;3048;p1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049" name="Google Shape;3049;p15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Chức năng của tụ điện </a:t>
            </a:r>
            <a:endParaRPr/>
          </a:p>
        </p:txBody>
      </p:sp>
      <p:sp>
        <p:nvSpPr>
          <p:cNvPr id="3050" name="Google Shape;3050;p159"/>
          <p:cNvSpPr/>
          <p:nvPr/>
        </p:nvSpPr>
        <p:spPr>
          <a:xfrm>
            <a:off x="712182" y="2174873"/>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tích để lưu trữ hoặc phát điện.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cho dòng một chiều đi qua.</a:t>
            </a:r>
            <a:endParaRPr/>
          </a:p>
        </p:txBody>
      </p:sp>
      <p:sp>
        <p:nvSpPr>
          <p:cNvPr id="3051" name="Google Shape;3051;p159"/>
          <p:cNvSpPr/>
          <p:nvPr/>
        </p:nvSpPr>
        <p:spPr>
          <a:xfrm>
            <a:off x="580388" y="294021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Đơn vị của tụ điện: [ F ] </a:t>
            </a:r>
            <a:endParaRPr/>
          </a:p>
        </p:txBody>
      </p:sp>
      <p:sp>
        <p:nvSpPr>
          <p:cNvPr id="3052" name="Google Shape;3052;p159"/>
          <p:cNvSpPr/>
          <p:nvPr/>
        </p:nvSpPr>
        <p:spPr>
          <a:xfrm>
            <a:off x="712182" y="3258376"/>
            <a:ext cx="2222211" cy="30777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53" name="Google Shape;3053;p15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1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Công dụng chính của tụ điện</a:t>
            </a:r>
            <a:endParaRPr b="1" sz="2400">
              <a:solidFill>
                <a:srgbClr val="0C0C0C"/>
              </a:solidFill>
              <a:latin typeface="Arial"/>
              <a:ea typeface="Arial"/>
              <a:cs typeface="Arial"/>
              <a:sym typeface="Arial"/>
            </a:endParaRPr>
          </a:p>
        </p:txBody>
      </p:sp>
      <p:sp>
        <p:nvSpPr>
          <p:cNvPr id="3060" name="Google Shape;3060;p1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061" name="Google Shape;3061;p160"/>
          <p:cNvSpPr/>
          <p:nvPr/>
        </p:nvSpPr>
        <p:spPr>
          <a:xfrm>
            <a:off x="580388" y="189119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Cấu tạo điốt và mạch chỉnh lưu để chuyển dòng xoay chiều thành dòng một chiều. </a:t>
            </a:r>
            <a:endParaRPr/>
          </a:p>
        </p:txBody>
      </p:sp>
      <p:sp>
        <p:nvSpPr>
          <p:cNvPr id="3062" name="Google Shape;3062;p160"/>
          <p:cNvSpPr/>
          <p:nvPr/>
        </p:nvSpPr>
        <p:spPr>
          <a:xfrm>
            <a:off x="580388" y="294625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độ trễ thời gian bằng các xung khi sạc tụ điện.</a:t>
            </a:r>
            <a:endParaRPr/>
          </a:p>
        </p:txBody>
      </p:sp>
      <p:sp>
        <p:nvSpPr>
          <p:cNvPr id="3063" name="Google Shape;3063;p160"/>
          <p:cNvSpPr/>
          <p:nvPr/>
        </p:nvSpPr>
        <p:spPr>
          <a:xfrm>
            <a:off x="580388" y="405328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Được cấu hình với điện trở giúp tách tín hiệu tần số thấp từ nhiều tín hiệu.</a:t>
            </a:r>
            <a:endParaRPr/>
          </a:p>
        </p:txBody>
      </p:sp>
      <p:sp>
        <p:nvSpPr>
          <p:cNvPr id="3064" name="Google Shape;3064;p160"/>
          <p:cNvSpPr/>
          <p:nvPr/>
        </p:nvSpPr>
        <p:spPr>
          <a:xfrm>
            <a:off x="580388" y="522228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Được cấu hình với điện trở giúp tách tín hiệu tần số cao từ nhiều tín hiệu.</a:t>
            </a:r>
            <a:endParaRPr/>
          </a:p>
        </p:txBody>
      </p:sp>
      <p:grpSp>
        <p:nvGrpSpPr>
          <p:cNvPr id="3065" name="Google Shape;3065;p160"/>
          <p:cNvGrpSpPr/>
          <p:nvPr/>
        </p:nvGrpSpPr>
        <p:grpSpPr>
          <a:xfrm>
            <a:off x="3099929" y="2159696"/>
            <a:ext cx="3038005" cy="733507"/>
            <a:chOff x="3099929" y="2213036"/>
            <a:chExt cx="3038005" cy="733507"/>
          </a:xfrm>
        </p:grpSpPr>
        <p:graphicFrame>
          <p:nvGraphicFramePr>
            <p:cNvPr id="3066" name="Google Shape;3066;p160"/>
            <p:cNvGraphicFramePr/>
            <p:nvPr/>
          </p:nvGraphicFramePr>
          <p:xfrm>
            <a:off x="3099929" y="2213036"/>
            <a:ext cx="3038005" cy="733507"/>
          </p:xfrm>
          <a:graphic>
            <a:graphicData uri="http://schemas.openxmlformats.org/presentationml/2006/ole">
              <mc:AlternateContent>
                <mc:Choice Requires="v">
                  <p:oleObj r:id="rId4" imgH="733507" imgW="3038005" progId="Visio.Drawing.11" spid="_x0000_s1">
                    <p:embed/>
                  </p:oleObj>
                </mc:Choice>
                <mc:Fallback>
                  <p:oleObj r:id="rId5" imgH="733507" imgW="3038005" progId="Visio.Drawing.11">
                    <p:embed/>
                    <p:pic>
                      <p:nvPicPr>
                        <p:cNvPr id="3066" name="Google Shape;3066;p160"/>
                        <p:cNvPicPr preferRelativeResize="0"/>
                        <p:nvPr/>
                      </p:nvPicPr>
                      <p:blipFill rotWithShape="1">
                        <a:blip r:embed="rId6">
                          <a:alphaModFix/>
                        </a:blip>
                        <a:srcRect b="0" l="0" r="0" t="0"/>
                        <a:stretch/>
                      </p:blipFill>
                      <p:spPr>
                        <a:xfrm>
                          <a:off x="3099929" y="2213036"/>
                          <a:ext cx="3038005" cy="733507"/>
                        </a:xfrm>
                        <a:prstGeom prst="rect">
                          <a:avLst/>
                        </a:prstGeom>
                        <a:noFill/>
                        <a:ln>
                          <a:noFill/>
                        </a:ln>
                      </p:spPr>
                    </p:pic>
                  </p:oleObj>
                </mc:Fallback>
              </mc:AlternateContent>
            </a:graphicData>
          </a:graphic>
        </p:graphicFrame>
        <p:sp>
          <p:nvSpPr>
            <p:cNvPr id="3067" name="Google Shape;3067;p160"/>
            <p:cNvSpPr txBox="1"/>
            <p:nvPr/>
          </p:nvSpPr>
          <p:spPr>
            <a:xfrm>
              <a:off x="4084353" y="2254148"/>
              <a:ext cx="1069155"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Smoothing Circuit</a:t>
              </a:r>
              <a:endParaRPr/>
            </a:p>
          </p:txBody>
        </p:sp>
      </p:grpSp>
      <p:grpSp>
        <p:nvGrpSpPr>
          <p:cNvPr id="3068" name="Google Shape;3068;p160"/>
          <p:cNvGrpSpPr/>
          <p:nvPr/>
        </p:nvGrpSpPr>
        <p:grpSpPr>
          <a:xfrm>
            <a:off x="2903530" y="3214757"/>
            <a:ext cx="3492191" cy="785474"/>
            <a:chOff x="2903530" y="3268097"/>
            <a:chExt cx="3492191" cy="785474"/>
          </a:xfrm>
        </p:grpSpPr>
        <p:graphicFrame>
          <p:nvGraphicFramePr>
            <p:cNvPr id="3069" name="Google Shape;3069;p160"/>
            <p:cNvGraphicFramePr/>
            <p:nvPr/>
          </p:nvGraphicFramePr>
          <p:xfrm>
            <a:off x="2903530" y="3268097"/>
            <a:ext cx="3492191" cy="785474"/>
          </p:xfrm>
          <a:graphic>
            <a:graphicData uri="http://schemas.openxmlformats.org/presentationml/2006/ole">
              <mc:AlternateContent>
                <mc:Choice Requires="v">
                  <p:oleObj r:id="rId7" imgH="785474" imgW="3492191" progId="Visio.Drawing.11" spid="_x0000_s2">
                    <p:embed/>
                  </p:oleObj>
                </mc:Choice>
                <mc:Fallback>
                  <p:oleObj r:id="rId8" imgH="785474" imgW="3492191" progId="Visio.Drawing.11">
                    <p:embed/>
                    <p:pic>
                      <p:nvPicPr>
                        <p:cNvPr id="3069" name="Google Shape;3069;p160"/>
                        <p:cNvPicPr preferRelativeResize="0"/>
                        <p:nvPr/>
                      </p:nvPicPr>
                      <p:blipFill rotWithShape="1">
                        <a:blip r:embed="rId9">
                          <a:alphaModFix/>
                        </a:blip>
                        <a:srcRect b="0" l="0" r="0" t="0"/>
                        <a:stretch/>
                      </p:blipFill>
                      <p:spPr>
                        <a:xfrm>
                          <a:off x="2903530" y="3268097"/>
                          <a:ext cx="3492191" cy="785474"/>
                        </a:xfrm>
                        <a:prstGeom prst="rect">
                          <a:avLst/>
                        </a:prstGeom>
                        <a:noFill/>
                        <a:ln>
                          <a:noFill/>
                        </a:ln>
                      </p:spPr>
                    </p:pic>
                  </p:oleObj>
                </mc:Fallback>
              </mc:AlternateContent>
            </a:graphicData>
          </a:graphic>
        </p:graphicFrame>
        <p:sp>
          <p:nvSpPr>
            <p:cNvPr id="3070" name="Google Shape;3070;p160"/>
            <p:cNvSpPr txBox="1"/>
            <p:nvPr/>
          </p:nvSpPr>
          <p:spPr>
            <a:xfrm>
              <a:off x="4084353" y="3315391"/>
              <a:ext cx="1069155"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Timer Circuit</a:t>
              </a:r>
              <a:endParaRPr/>
            </a:p>
          </p:txBody>
        </p:sp>
        <p:sp>
          <p:nvSpPr>
            <p:cNvPr id="3071" name="Google Shape;3071;p160"/>
            <p:cNvSpPr txBox="1"/>
            <p:nvPr/>
          </p:nvSpPr>
          <p:spPr>
            <a:xfrm>
              <a:off x="4554220" y="3601568"/>
              <a:ext cx="411480" cy="276999"/>
            </a:xfrm>
            <a:prstGeom prst="rect">
              <a:avLst/>
            </a:prstGeom>
            <a:solidFill>
              <a:srgbClr val="FFFF99"/>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600">
                  <a:solidFill>
                    <a:srgbClr val="000000"/>
                  </a:solidFill>
                  <a:latin typeface="Arial"/>
                  <a:ea typeface="Arial"/>
                  <a:cs typeface="Arial"/>
                  <a:sym typeface="Arial"/>
                </a:rPr>
                <a:t>Waveform Shaping Circuit</a:t>
              </a:r>
              <a:endParaRPr/>
            </a:p>
          </p:txBody>
        </p:sp>
        <p:sp>
          <p:nvSpPr>
            <p:cNvPr id="3072" name="Google Shape;3072;p160"/>
            <p:cNvSpPr txBox="1"/>
            <p:nvPr/>
          </p:nvSpPr>
          <p:spPr>
            <a:xfrm>
              <a:off x="5608320" y="3445181"/>
              <a:ext cx="657708" cy="12311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Timer Lag</a:t>
              </a:r>
              <a:endParaRPr/>
            </a:p>
          </p:txBody>
        </p:sp>
      </p:grpSp>
      <p:grpSp>
        <p:nvGrpSpPr>
          <p:cNvPr id="3073" name="Google Shape;3073;p160"/>
          <p:cNvGrpSpPr/>
          <p:nvPr/>
        </p:nvGrpSpPr>
        <p:grpSpPr>
          <a:xfrm>
            <a:off x="3013865" y="4321785"/>
            <a:ext cx="3492189" cy="847448"/>
            <a:chOff x="3013865" y="4375125"/>
            <a:chExt cx="3492189" cy="847448"/>
          </a:xfrm>
        </p:grpSpPr>
        <p:graphicFrame>
          <p:nvGraphicFramePr>
            <p:cNvPr id="3074" name="Google Shape;3074;p160"/>
            <p:cNvGraphicFramePr/>
            <p:nvPr/>
          </p:nvGraphicFramePr>
          <p:xfrm>
            <a:off x="3013865" y="4375125"/>
            <a:ext cx="3492189" cy="847448"/>
          </p:xfrm>
          <a:graphic>
            <a:graphicData uri="http://schemas.openxmlformats.org/presentationml/2006/ole">
              <mc:AlternateContent>
                <mc:Choice Requires="v">
                  <p:oleObj r:id="rId10" imgH="847448" imgW="3492189" progId="Visio.Drawing.11" spid="_x0000_s3">
                    <p:embed/>
                  </p:oleObj>
                </mc:Choice>
                <mc:Fallback>
                  <p:oleObj r:id="rId11" imgH="847448" imgW="3492189" progId="Visio.Drawing.11">
                    <p:embed/>
                    <p:pic>
                      <p:nvPicPr>
                        <p:cNvPr id="3074" name="Google Shape;3074;p160"/>
                        <p:cNvPicPr preferRelativeResize="0"/>
                        <p:nvPr/>
                      </p:nvPicPr>
                      <p:blipFill rotWithShape="1">
                        <a:blip r:embed="rId12">
                          <a:alphaModFix/>
                        </a:blip>
                        <a:srcRect b="0" l="0" r="0" t="0"/>
                        <a:stretch/>
                      </p:blipFill>
                      <p:spPr>
                        <a:xfrm>
                          <a:off x="3013865" y="4375125"/>
                          <a:ext cx="3492189" cy="847448"/>
                        </a:xfrm>
                        <a:prstGeom prst="rect">
                          <a:avLst/>
                        </a:prstGeom>
                        <a:noFill/>
                        <a:ln>
                          <a:noFill/>
                        </a:ln>
                      </p:spPr>
                    </p:pic>
                  </p:oleObj>
                </mc:Fallback>
              </mc:AlternateContent>
            </a:graphicData>
          </a:graphic>
        </p:graphicFrame>
        <p:sp>
          <p:nvSpPr>
            <p:cNvPr id="3075" name="Google Shape;3075;p160"/>
            <p:cNvSpPr txBox="1"/>
            <p:nvPr/>
          </p:nvSpPr>
          <p:spPr>
            <a:xfrm>
              <a:off x="4094922" y="4437593"/>
              <a:ext cx="1069155"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Low-pass Filter</a:t>
              </a:r>
              <a:endParaRPr/>
            </a:p>
          </p:txBody>
        </p:sp>
      </p:grpSp>
      <p:grpSp>
        <p:nvGrpSpPr>
          <p:cNvPr id="3076" name="Google Shape;3076;p160"/>
          <p:cNvGrpSpPr/>
          <p:nvPr/>
        </p:nvGrpSpPr>
        <p:grpSpPr>
          <a:xfrm>
            <a:off x="2977562" y="5490789"/>
            <a:ext cx="3427519" cy="869005"/>
            <a:chOff x="2977562" y="5544129"/>
            <a:chExt cx="3427519" cy="869005"/>
          </a:xfrm>
        </p:grpSpPr>
        <p:graphicFrame>
          <p:nvGraphicFramePr>
            <p:cNvPr id="3077" name="Google Shape;3077;p160"/>
            <p:cNvGraphicFramePr/>
            <p:nvPr/>
          </p:nvGraphicFramePr>
          <p:xfrm>
            <a:off x="2977562" y="5544129"/>
            <a:ext cx="3427519" cy="869005"/>
          </p:xfrm>
          <a:graphic>
            <a:graphicData uri="http://schemas.openxmlformats.org/presentationml/2006/ole">
              <mc:AlternateContent>
                <mc:Choice Requires="v">
                  <p:oleObj r:id="rId13" imgH="869005" imgW="3427519" progId="Visio.Drawing.11" spid="_x0000_s4">
                    <p:embed/>
                  </p:oleObj>
                </mc:Choice>
                <mc:Fallback>
                  <p:oleObj r:id="rId14" imgH="869005" imgW="3427519" progId="Visio.Drawing.11">
                    <p:embed/>
                    <p:pic>
                      <p:nvPicPr>
                        <p:cNvPr id="3077" name="Google Shape;3077;p160"/>
                        <p:cNvPicPr preferRelativeResize="0"/>
                        <p:nvPr/>
                      </p:nvPicPr>
                      <p:blipFill rotWithShape="1">
                        <a:blip r:embed="rId15">
                          <a:alphaModFix/>
                        </a:blip>
                        <a:srcRect b="0" l="0" r="0" t="0"/>
                        <a:stretch/>
                      </p:blipFill>
                      <p:spPr>
                        <a:xfrm>
                          <a:off x="2977562" y="5544129"/>
                          <a:ext cx="3427519" cy="869005"/>
                        </a:xfrm>
                        <a:prstGeom prst="rect">
                          <a:avLst/>
                        </a:prstGeom>
                        <a:noFill/>
                        <a:ln>
                          <a:noFill/>
                        </a:ln>
                      </p:spPr>
                    </p:pic>
                  </p:oleObj>
                </mc:Fallback>
              </mc:AlternateContent>
            </a:graphicData>
          </a:graphic>
        </p:graphicFrame>
        <p:sp>
          <p:nvSpPr>
            <p:cNvPr id="3078" name="Google Shape;3078;p160"/>
            <p:cNvSpPr txBox="1"/>
            <p:nvPr/>
          </p:nvSpPr>
          <p:spPr>
            <a:xfrm>
              <a:off x="4094922" y="5605372"/>
              <a:ext cx="1069155"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High-pass Filter</a:t>
              </a:r>
              <a:endParaRPr/>
            </a:p>
          </p:txBody>
        </p:sp>
      </p:grpSp>
      <p:sp>
        <p:nvSpPr>
          <p:cNvPr id="3079" name="Google Shape;3079;p16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sp>
        <p:nvSpPr>
          <p:cNvPr id="3085" name="Google Shape;3085;p1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Tụ điện</a:t>
            </a:r>
            <a:endParaRPr b="1" sz="2400">
              <a:solidFill>
                <a:srgbClr val="0C0C0C"/>
              </a:solidFill>
              <a:latin typeface="Arial"/>
              <a:ea typeface="Arial"/>
              <a:cs typeface="Arial"/>
              <a:sym typeface="Arial"/>
            </a:endParaRPr>
          </a:p>
        </p:txBody>
      </p:sp>
      <p:sp>
        <p:nvSpPr>
          <p:cNvPr id="3086" name="Google Shape;3086;p1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087" name="Google Shape;3087;p161"/>
          <p:cNvSpPr/>
          <p:nvPr/>
        </p:nvSpPr>
        <p:spPr>
          <a:xfrm>
            <a:off x="580388" y="187595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loại tụ điện </a:t>
            </a:r>
            <a:endParaRPr/>
          </a:p>
        </p:txBody>
      </p:sp>
      <p:sp>
        <p:nvSpPr>
          <p:cNvPr id="3088" name="Google Shape;3088;p161"/>
          <p:cNvSpPr/>
          <p:nvPr/>
        </p:nvSpPr>
        <p:spPr>
          <a:xfrm>
            <a:off x="712182" y="2106293"/>
            <a:ext cx="8487381" cy="266401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Tụ hóa</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điện áp định mức (2 V đến 500 V) và điện dung tương đối lớn (0,1 μF đến 15.000 μF).</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tính phân cực ± và đầu dài hơn trong hai đầu là cực dương.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Dùng làm bộ lọc nhiễu nguồn trong mạch một chiều hoặc làm mạch nối trong mạch xoay chiều.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Tụ điện tantan</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điện áp định mức (3 V đến 35 V) và điện dung tương đối lớn (0,1 μF đến 220 μF).</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tính phân cực ± và đầu dài hơn trong hai đầu là cực dương.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Do các đặc tính về tần số (DC đến 10 MHz) tốt hơn so với tụ hóa nên thường được dùng làm bộ giới hạn biên độ nhiễu, mạch rẽ, mạch nối và bộ lọc nhiễu nguồn.</a:t>
            </a:r>
            <a:endParaRPr/>
          </a:p>
        </p:txBody>
      </p:sp>
      <p:grpSp>
        <p:nvGrpSpPr>
          <p:cNvPr id="3089" name="Google Shape;3089;p161"/>
          <p:cNvGrpSpPr/>
          <p:nvPr/>
        </p:nvGrpSpPr>
        <p:grpSpPr>
          <a:xfrm>
            <a:off x="2806152" y="4846149"/>
            <a:ext cx="4299445" cy="1408913"/>
            <a:chOff x="2944635" y="4952179"/>
            <a:chExt cx="4299445" cy="1408913"/>
          </a:xfrm>
        </p:grpSpPr>
        <p:pic>
          <p:nvPicPr>
            <p:cNvPr descr="http://www.ehtec.com/epart/img/tantalum.gif" id="3090" name="Google Shape;3090;p161"/>
            <p:cNvPicPr preferRelativeResize="0"/>
            <p:nvPr/>
          </p:nvPicPr>
          <p:blipFill rotWithShape="1">
            <a:blip r:embed="rId3">
              <a:alphaModFix/>
            </a:blip>
            <a:srcRect b="0" l="0" r="0" t="0"/>
            <a:stretch/>
          </p:blipFill>
          <p:spPr>
            <a:xfrm>
              <a:off x="5464316" y="4952180"/>
              <a:ext cx="1779764" cy="1064510"/>
            </a:xfrm>
            <a:prstGeom prst="rect">
              <a:avLst/>
            </a:prstGeom>
            <a:noFill/>
            <a:ln cap="flat" cmpd="sng" w="9525">
              <a:solidFill>
                <a:srgbClr val="D8D8D8"/>
              </a:solidFill>
              <a:prstDash val="solid"/>
              <a:miter lim="800000"/>
              <a:headEnd len="sm" w="sm" type="none"/>
              <a:tailEnd len="sm" w="sm" type="none"/>
            </a:ln>
          </p:spPr>
        </p:pic>
        <p:sp>
          <p:nvSpPr>
            <p:cNvPr id="3091" name="Google Shape;3091;p161"/>
            <p:cNvSpPr txBox="1"/>
            <p:nvPr/>
          </p:nvSpPr>
          <p:spPr>
            <a:xfrm>
              <a:off x="2944635" y="6068704"/>
              <a:ext cx="1647907"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Tụ hóa</a:t>
              </a:r>
              <a:endParaRPr b="1" sz="1300">
                <a:solidFill>
                  <a:srgbClr val="000000"/>
                </a:solidFill>
                <a:latin typeface="Arial"/>
                <a:ea typeface="Arial"/>
                <a:cs typeface="Arial"/>
                <a:sym typeface="Arial"/>
              </a:endParaRPr>
            </a:p>
          </p:txBody>
        </p:sp>
        <p:sp>
          <p:nvSpPr>
            <p:cNvPr id="3092" name="Google Shape;3092;p161"/>
            <p:cNvSpPr txBox="1"/>
            <p:nvPr/>
          </p:nvSpPr>
          <p:spPr>
            <a:xfrm>
              <a:off x="5645339" y="6068704"/>
              <a:ext cx="1417718"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Tụ điện tantan</a:t>
              </a:r>
              <a:endParaRPr b="1" sz="1300">
                <a:solidFill>
                  <a:srgbClr val="000000"/>
                </a:solidFill>
                <a:latin typeface="Arial"/>
                <a:ea typeface="Arial"/>
                <a:cs typeface="Arial"/>
                <a:sym typeface="Arial"/>
              </a:endParaRPr>
            </a:p>
          </p:txBody>
        </p:sp>
        <p:pic>
          <p:nvPicPr>
            <p:cNvPr descr="denkaicon" id="3093" name="Google Shape;3093;p161"/>
            <p:cNvPicPr preferRelativeResize="0"/>
            <p:nvPr/>
          </p:nvPicPr>
          <p:blipFill rotWithShape="1">
            <a:blip r:embed="rId4">
              <a:alphaModFix/>
            </a:blip>
            <a:srcRect b="0" l="0" r="0" t="0"/>
            <a:stretch/>
          </p:blipFill>
          <p:spPr>
            <a:xfrm>
              <a:off x="2944635" y="4952179"/>
              <a:ext cx="1627543" cy="1061439"/>
            </a:xfrm>
            <a:prstGeom prst="rect">
              <a:avLst/>
            </a:prstGeom>
            <a:noFill/>
            <a:ln cap="flat" cmpd="sng" w="9525">
              <a:solidFill>
                <a:srgbClr val="D8D8D8"/>
              </a:solidFill>
              <a:prstDash val="solid"/>
              <a:miter lim="800000"/>
              <a:headEnd len="sm" w="sm" type="none"/>
              <a:tailEnd len="sm" w="sm" type="none"/>
            </a:ln>
          </p:spPr>
        </p:pic>
      </p:grpSp>
      <p:sp>
        <p:nvSpPr>
          <p:cNvPr id="3094" name="Google Shape;3094;p16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1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101" name="Google Shape;3101;p162"/>
          <p:cNvSpPr/>
          <p:nvPr/>
        </p:nvSpPr>
        <p:spPr>
          <a:xfrm>
            <a:off x="712182" y="1751850"/>
            <a:ext cx="8487381" cy="185866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Tụ điện gốm</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điện áp định mức (25 V đến 3 kV) và điện dung tương đối nhỏ (pF đến μF).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Không phân cực và có sai số cho phép lớn (± 10%, ± 20%).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Sử dụng như một mạch rẽ tần số cao, điều chỉnh và bộ lọc tần số cao.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Tụ biến thiên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Có một trục ở bên ngoài và có thể vận hành bằng tay cầm. Chủ yếu được sử dụng để điều chỉnh vô tuyến.</a:t>
            </a:r>
            <a:endParaRPr/>
          </a:p>
        </p:txBody>
      </p:sp>
      <p:sp>
        <p:nvSpPr>
          <p:cNvPr id="3102" name="Google Shape;3102;p162"/>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loại tụ điện (Tiếp theo)</a:t>
            </a:r>
            <a:endParaRPr/>
          </a:p>
        </p:txBody>
      </p:sp>
      <p:grpSp>
        <p:nvGrpSpPr>
          <p:cNvPr id="3103" name="Google Shape;3103;p162"/>
          <p:cNvGrpSpPr/>
          <p:nvPr/>
        </p:nvGrpSpPr>
        <p:grpSpPr>
          <a:xfrm>
            <a:off x="1173247" y="4257675"/>
            <a:ext cx="7556332" cy="1974246"/>
            <a:chOff x="778856" y="5080479"/>
            <a:chExt cx="7556332" cy="1974246"/>
          </a:xfrm>
        </p:grpSpPr>
        <p:pic>
          <p:nvPicPr>
            <p:cNvPr descr="http://www.ehtec.com/epart/img/celamiccon.jpg" id="3104" name="Google Shape;3104;p162"/>
            <p:cNvPicPr preferRelativeResize="0"/>
            <p:nvPr/>
          </p:nvPicPr>
          <p:blipFill rotWithShape="1">
            <a:blip r:embed="rId3">
              <a:alphaModFix/>
            </a:blip>
            <a:srcRect b="0" l="0" r="0" t="0"/>
            <a:stretch/>
          </p:blipFill>
          <p:spPr>
            <a:xfrm>
              <a:off x="778856" y="5247282"/>
              <a:ext cx="2023122" cy="1457229"/>
            </a:xfrm>
            <a:prstGeom prst="rect">
              <a:avLst/>
            </a:prstGeom>
            <a:noFill/>
            <a:ln cap="flat" cmpd="sng" w="9525">
              <a:solidFill>
                <a:srgbClr val="D8D8D8"/>
              </a:solidFill>
              <a:prstDash val="solid"/>
              <a:miter lim="800000"/>
              <a:headEnd len="sm" w="sm" type="none"/>
              <a:tailEnd len="sm" w="sm" type="none"/>
            </a:ln>
          </p:spPr>
        </p:pic>
        <p:pic>
          <p:nvPicPr>
            <p:cNvPr descr="http://www.ehtec.com/epart/img/airvaricon.gif" id="3105" name="Google Shape;3105;p162"/>
            <p:cNvPicPr preferRelativeResize="0"/>
            <p:nvPr/>
          </p:nvPicPr>
          <p:blipFill rotWithShape="1">
            <a:blip r:embed="rId4">
              <a:alphaModFix/>
            </a:blip>
            <a:srcRect b="0" l="0" r="0" t="0"/>
            <a:stretch/>
          </p:blipFill>
          <p:spPr>
            <a:xfrm>
              <a:off x="3576404" y="5267341"/>
              <a:ext cx="2261399" cy="1437170"/>
            </a:xfrm>
            <a:prstGeom prst="rect">
              <a:avLst/>
            </a:prstGeom>
            <a:noFill/>
            <a:ln cap="flat" cmpd="sng" w="9525">
              <a:solidFill>
                <a:srgbClr val="D8D8D8"/>
              </a:solidFill>
              <a:prstDash val="solid"/>
              <a:miter lim="800000"/>
              <a:headEnd len="sm" w="sm" type="none"/>
              <a:tailEnd len="sm" w="sm" type="none"/>
            </a:ln>
          </p:spPr>
        </p:pic>
        <p:pic>
          <p:nvPicPr>
            <p:cNvPr descr="í¸ë¦¬ë¨¸ ì½ë´ìì ëí ì´ë¯¸ì§ ê²ìê²°ê³¼" id="3106" name="Google Shape;3106;p162"/>
            <p:cNvPicPr preferRelativeResize="0"/>
            <p:nvPr/>
          </p:nvPicPr>
          <p:blipFill rotWithShape="1">
            <a:blip r:embed="rId5">
              <a:alphaModFix/>
            </a:blip>
            <a:srcRect b="0" l="0" r="0" t="0"/>
            <a:stretch/>
          </p:blipFill>
          <p:spPr>
            <a:xfrm>
              <a:off x="6612230" y="5080479"/>
              <a:ext cx="1722958" cy="1624032"/>
            </a:xfrm>
            <a:prstGeom prst="rect">
              <a:avLst/>
            </a:prstGeom>
            <a:noFill/>
            <a:ln cap="flat" cmpd="sng" w="9525">
              <a:solidFill>
                <a:srgbClr val="D8D8D8"/>
              </a:solidFill>
              <a:prstDash val="solid"/>
              <a:miter lim="800000"/>
              <a:headEnd len="sm" w="sm" type="none"/>
              <a:tailEnd len="sm" w="sm" type="none"/>
            </a:ln>
          </p:spPr>
        </p:pic>
        <p:sp>
          <p:nvSpPr>
            <p:cNvPr id="3107" name="Google Shape;3107;p162"/>
            <p:cNvSpPr txBox="1"/>
            <p:nvPr/>
          </p:nvSpPr>
          <p:spPr>
            <a:xfrm>
              <a:off x="907343" y="6762337"/>
              <a:ext cx="1766148"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Tụ điện gốm</a:t>
              </a:r>
              <a:endParaRPr b="1" sz="1300">
                <a:solidFill>
                  <a:srgbClr val="000000"/>
                </a:solidFill>
                <a:latin typeface="Arial"/>
                <a:ea typeface="Arial"/>
                <a:cs typeface="Arial"/>
                <a:sym typeface="Arial"/>
              </a:endParaRPr>
            </a:p>
          </p:txBody>
        </p:sp>
        <p:sp>
          <p:nvSpPr>
            <p:cNvPr id="3108" name="Google Shape;3108;p162"/>
            <p:cNvSpPr txBox="1"/>
            <p:nvPr/>
          </p:nvSpPr>
          <p:spPr>
            <a:xfrm>
              <a:off x="3666134" y="6762337"/>
              <a:ext cx="2092218"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Tụ không khí biến thiên</a:t>
              </a:r>
              <a:endParaRPr b="1" sz="1300">
                <a:solidFill>
                  <a:srgbClr val="000000"/>
                </a:solidFill>
                <a:latin typeface="Arial"/>
                <a:ea typeface="Arial"/>
                <a:cs typeface="Arial"/>
                <a:sym typeface="Arial"/>
              </a:endParaRPr>
            </a:p>
          </p:txBody>
        </p:sp>
        <p:sp>
          <p:nvSpPr>
            <p:cNvPr id="3109" name="Google Shape;3109;p162"/>
            <p:cNvSpPr txBox="1"/>
            <p:nvPr/>
          </p:nvSpPr>
          <p:spPr>
            <a:xfrm>
              <a:off x="6750995" y="6762337"/>
              <a:ext cx="1450422"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Tụ điện tinh chỉnh</a:t>
              </a:r>
              <a:endParaRPr b="1" sz="1300">
                <a:solidFill>
                  <a:srgbClr val="000000"/>
                </a:solidFill>
                <a:latin typeface="Arial"/>
                <a:ea typeface="Arial"/>
                <a:cs typeface="Arial"/>
                <a:sym typeface="Arial"/>
              </a:endParaRPr>
            </a:p>
          </p:txBody>
        </p:sp>
      </p:grpSp>
      <p:sp>
        <p:nvSpPr>
          <p:cNvPr id="3110" name="Google Shape;3110;p16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1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117" name="Google Shape;3117;p163"/>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Tụ điện gốm (Tiếp theo)  </a:t>
            </a:r>
            <a:endParaRPr/>
          </a:p>
        </p:txBody>
      </p:sp>
      <p:grpSp>
        <p:nvGrpSpPr>
          <p:cNvPr id="3118" name="Google Shape;3118;p163"/>
          <p:cNvGrpSpPr/>
          <p:nvPr/>
        </p:nvGrpSpPr>
        <p:grpSpPr>
          <a:xfrm>
            <a:off x="839638" y="1941474"/>
            <a:ext cx="7534925" cy="897397"/>
            <a:chOff x="917695" y="1952625"/>
            <a:chExt cx="7534925" cy="897397"/>
          </a:xfrm>
        </p:grpSpPr>
        <p:pic>
          <p:nvPicPr>
            <p:cNvPr descr="img59.gif" id="3119" name="Google Shape;3119;p163"/>
            <p:cNvPicPr preferRelativeResize="0"/>
            <p:nvPr/>
          </p:nvPicPr>
          <p:blipFill rotWithShape="1">
            <a:blip r:embed="rId3">
              <a:alphaModFix/>
            </a:blip>
            <a:srcRect b="0" l="0" r="0" t="0"/>
            <a:stretch/>
          </p:blipFill>
          <p:spPr>
            <a:xfrm>
              <a:off x="917695" y="1952625"/>
              <a:ext cx="511674" cy="897397"/>
            </a:xfrm>
            <a:prstGeom prst="rect">
              <a:avLst/>
            </a:prstGeom>
            <a:noFill/>
            <a:ln>
              <a:noFill/>
            </a:ln>
          </p:spPr>
        </p:pic>
        <p:pic>
          <p:nvPicPr>
            <p:cNvPr descr="img60.gif" id="3120" name="Google Shape;3120;p163"/>
            <p:cNvPicPr preferRelativeResize="0"/>
            <p:nvPr/>
          </p:nvPicPr>
          <p:blipFill rotWithShape="1">
            <a:blip r:embed="rId4">
              <a:alphaModFix/>
            </a:blip>
            <a:srcRect b="0" l="0" r="0" t="0"/>
            <a:stretch/>
          </p:blipFill>
          <p:spPr>
            <a:xfrm>
              <a:off x="4951413" y="1952625"/>
              <a:ext cx="527417" cy="897397"/>
            </a:xfrm>
            <a:prstGeom prst="rect">
              <a:avLst/>
            </a:prstGeom>
            <a:noFill/>
            <a:ln>
              <a:noFill/>
            </a:ln>
          </p:spPr>
        </p:pic>
        <p:sp>
          <p:nvSpPr>
            <p:cNvPr id="3121" name="Google Shape;3121;p163"/>
            <p:cNvSpPr txBox="1"/>
            <p:nvPr/>
          </p:nvSpPr>
          <p:spPr>
            <a:xfrm>
              <a:off x="1511504" y="2074745"/>
              <a:ext cx="2763965" cy="430887"/>
            </a:xfrm>
            <a:prstGeom prst="rect">
              <a:avLst/>
            </a:prstGeom>
            <a:blipFill rotWithShape="1">
              <a:blip r:embed="rId5">
                <a:alphaModFix/>
              </a:blip>
              <a:stretch>
                <a:fillRect b="0" l="-43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22" name="Google Shape;3122;p163"/>
            <p:cNvSpPr txBox="1"/>
            <p:nvPr/>
          </p:nvSpPr>
          <p:spPr>
            <a:xfrm>
              <a:off x="5688655" y="2074745"/>
              <a:ext cx="2763965" cy="595228"/>
            </a:xfrm>
            <a:prstGeom prst="rect">
              <a:avLst/>
            </a:prstGeom>
            <a:blipFill rotWithShape="1">
              <a:blip r:embed="rId6">
                <a:alphaModFix/>
              </a:blip>
              <a:stretch>
                <a:fillRect b="0" l="-21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123" name="Google Shape;3123;p16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aphicFrame>
        <p:nvGraphicFramePr>
          <p:cNvPr id="3124" name="Google Shape;3124;p163"/>
          <p:cNvGraphicFramePr/>
          <p:nvPr/>
        </p:nvGraphicFramePr>
        <p:xfrm>
          <a:off x="574562" y="3296597"/>
          <a:ext cx="3000000" cy="3000000"/>
        </p:xfrm>
        <a:graphic>
          <a:graphicData uri="http://schemas.openxmlformats.org/drawingml/2006/table">
            <a:tbl>
              <a:tblPr>
                <a:noFill/>
                <a:tableStyleId>{1012287A-DC5D-4DCD-A668-7C7213A124C2}</a:tableStyleId>
              </a:tblPr>
              <a:tblGrid>
                <a:gridCol w="2876950"/>
                <a:gridCol w="2876950"/>
                <a:gridCol w="2876950"/>
              </a:tblGrid>
              <a:tr h="250850">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Ký hiệu</a:t>
                      </a:r>
                      <a:endParaRPr/>
                    </a:p>
                  </a:txBody>
                  <a:tcPr marT="32725" marB="32725" marR="90000" marL="90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Giá trị chuyển đổi</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Đơn vị</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371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101</a:t>
                      </a:r>
                      <a:endParaRPr/>
                    </a:p>
                  </a:txBody>
                  <a:tcPr marT="32725" marB="32725" marR="90000" marL="90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100</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pF</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71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102</a:t>
                      </a:r>
                      <a:endParaRPr/>
                    </a:p>
                  </a:txBody>
                  <a:tcPr marT="32725" marB="32725" marR="90000" marL="90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0,001</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μF</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71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103</a:t>
                      </a:r>
                      <a:endParaRPr/>
                    </a:p>
                  </a:txBody>
                  <a:tcPr marT="32725" marB="32725" marR="90000" marL="90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0,01</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μF</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71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104</a:t>
                      </a:r>
                      <a:endParaRPr/>
                    </a:p>
                  </a:txBody>
                  <a:tcPr marT="32725" marB="32725" marR="90000" marL="90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0,1</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μF</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71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223</a:t>
                      </a:r>
                      <a:endParaRPr/>
                    </a:p>
                  </a:txBody>
                  <a:tcPr marT="32725" marB="32725" marR="90000" marL="90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0,022</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μF</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71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333</a:t>
                      </a:r>
                      <a:endParaRPr/>
                    </a:p>
                  </a:txBody>
                  <a:tcPr marT="32725" marB="32725" marR="90000" marL="90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0,033</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μF</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71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473</a:t>
                      </a:r>
                      <a:endParaRPr/>
                    </a:p>
                  </a:txBody>
                  <a:tcPr marT="32725" marB="32725" marR="90000" marL="90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0,047</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μF</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371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474</a:t>
                      </a:r>
                      <a:endParaRPr/>
                    </a:p>
                  </a:txBody>
                  <a:tcPr marT="32725" marB="32725" marR="90000" marL="90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0,47</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μF</a:t>
                      </a:r>
                      <a:endParaRPr/>
                    </a:p>
                  </a:txBody>
                  <a:tcPr marT="32725" marB="3272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377" name="Google Shape;377;p15"/>
          <p:cNvSpPr/>
          <p:nvPr/>
        </p:nvSpPr>
        <p:spPr>
          <a:xfrm>
            <a:off x="373803" y="1375106"/>
            <a:ext cx="9005100" cy="369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Trường hợp sử dụng</a:t>
            </a:r>
            <a:endParaRPr/>
          </a:p>
        </p:txBody>
      </p:sp>
      <p:sp>
        <p:nvSpPr>
          <p:cNvPr id="378" name="Google Shape;378;p15"/>
          <p:cNvSpPr/>
          <p:nvPr/>
        </p:nvSpPr>
        <p:spPr>
          <a:xfrm>
            <a:off x="580400" y="1944543"/>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ứng phía sau</a:t>
            </a:r>
            <a:endParaRPr sz="1401">
              <a:solidFill>
                <a:schemeClr val="dk1"/>
              </a:solidFill>
              <a:latin typeface="Arial"/>
              <a:ea typeface="Arial"/>
              <a:cs typeface="Arial"/>
              <a:sym typeface="Arial"/>
            </a:endParaRPr>
          </a:p>
        </p:txBody>
      </p:sp>
      <p:sp>
        <p:nvSpPr>
          <p:cNvPr id="379" name="Google Shape;379;p15"/>
          <p:cNvSpPr/>
          <p:nvPr/>
        </p:nvSpPr>
        <p:spPr>
          <a:xfrm>
            <a:off x="712190" y="2174882"/>
            <a:ext cx="3951893"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siêu âm + đèn LED</a:t>
            </a:r>
            <a:endParaRPr/>
          </a:p>
        </p:txBody>
      </p:sp>
      <p:grpSp>
        <p:nvGrpSpPr>
          <p:cNvPr id="380" name="Google Shape;380;p15"/>
          <p:cNvGrpSpPr/>
          <p:nvPr/>
        </p:nvGrpSpPr>
        <p:grpSpPr>
          <a:xfrm>
            <a:off x="1350979" y="2534913"/>
            <a:ext cx="5903079" cy="3385228"/>
            <a:chOff x="712181" y="2525667"/>
            <a:chExt cx="5528263" cy="3170283"/>
          </a:xfrm>
        </p:grpSpPr>
        <p:pic>
          <p:nvPicPr>
            <p:cNvPr descr="C:\Users\Administrator\Downloads\크기변환_20160108_151311.jpg" id="381" name="Google Shape;381;p15"/>
            <p:cNvPicPr preferRelativeResize="0"/>
            <p:nvPr/>
          </p:nvPicPr>
          <p:blipFill rotWithShape="1">
            <a:blip r:embed="rId3">
              <a:alphaModFix/>
            </a:blip>
            <a:srcRect b="25934" l="0" r="0" t="0"/>
            <a:stretch/>
          </p:blipFill>
          <p:spPr>
            <a:xfrm>
              <a:off x="784266" y="2615394"/>
              <a:ext cx="5384092" cy="2990829"/>
            </a:xfrm>
            <a:prstGeom prst="rect">
              <a:avLst/>
            </a:prstGeom>
            <a:noFill/>
            <a:ln>
              <a:noFill/>
            </a:ln>
          </p:spPr>
        </p:pic>
        <p:sp>
          <p:nvSpPr>
            <p:cNvPr id="382" name="Google Shape;382;p15"/>
            <p:cNvSpPr/>
            <p:nvPr/>
          </p:nvSpPr>
          <p:spPr>
            <a:xfrm>
              <a:off x="712181" y="2525667"/>
              <a:ext cx="5528263" cy="317028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383" name="Google Shape;383;p15"/>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9" name="Shape 3129"/>
        <p:cNvGrpSpPr/>
        <p:nvPr/>
      </p:nvGrpSpPr>
      <p:grpSpPr>
        <a:xfrm>
          <a:off x="0" y="0"/>
          <a:ext cx="0" cy="0"/>
          <a:chOff x="0" y="0"/>
          <a:chExt cx="0" cy="0"/>
        </a:xfrm>
      </p:grpSpPr>
      <p:sp>
        <p:nvSpPr>
          <p:cNvPr id="3130" name="Google Shape;3130;p1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Điốt</a:t>
            </a:r>
            <a:endParaRPr b="1" sz="2400">
              <a:solidFill>
                <a:srgbClr val="0C0C0C"/>
              </a:solidFill>
              <a:latin typeface="Arial"/>
              <a:ea typeface="Arial"/>
              <a:cs typeface="Arial"/>
              <a:sym typeface="Arial"/>
            </a:endParaRPr>
          </a:p>
        </p:txBody>
      </p:sp>
      <p:sp>
        <p:nvSpPr>
          <p:cNvPr id="3131" name="Google Shape;3131;p1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132" name="Google Shape;3132;p16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Chức năng và các loại điốt </a:t>
            </a:r>
            <a:endParaRPr/>
          </a:p>
        </p:txBody>
      </p:sp>
      <p:sp>
        <p:nvSpPr>
          <p:cNvPr id="3133" name="Google Shape;3133;p164"/>
          <p:cNvSpPr/>
          <p:nvPr/>
        </p:nvSpPr>
        <p:spPr>
          <a:xfrm>
            <a:off x="712182" y="2174873"/>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Hiệu úng chỉnh lưu: Dòng điện chỉ chạy theo chiều thuận (cực dương -&gt; cực âm) và trong trường hợp ngược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chiều, hầu như không có dòng điện chạy qua (hiệu ứng chuyển đổi dòng xoay chiều thành dòng một chiều).</a:t>
            </a:r>
            <a:endParaRPr/>
          </a:p>
        </p:txBody>
      </p:sp>
      <p:sp>
        <p:nvSpPr>
          <p:cNvPr id="3134" name="Google Shape;3134;p164"/>
          <p:cNvSpPr/>
          <p:nvPr/>
        </p:nvSpPr>
        <p:spPr>
          <a:xfrm>
            <a:off x="580388" y="3856162"/>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Đặc điểm của phân cực thuận và phân cực ngược</a:t>
            </a:r>
            <a:endParaRPr sz="1400">
              <a:solidFill>
                <a:schemeClr val="dk1"/>
              </a:solidFill>
              <a:latin typeface="Arial"/>
              <a:ea typeface="Arial"/>
              <a:cs typeface="Arial"/>
              <a:sym typeface="Arial"/>
            </a:endParaRPr>
          </a:p>
        </p:txBody>
      </p:sp>
      <p:grpSp>
        <p:nvGrpSpPr>
          <p:cNvPr id="3135" name="Google Shape;3135;p164"/>
          <p:cNvGrpSpPr/>
          <p:nvPr/>
        </p:nvGrpSpPr>
        <p:grpSpPr>
          <a:xfrm>
            <a:off x="3684896" y="2798445"/>
            <a:ext cx="2284104" cy="936625"/>
            <a:chOff x="3684896" y="2752725"/>
            <a:chExt cx="2284104" cy="936625"/>
          </a:xfrm>
        </p:grpSpPr>
        <p:graphicFrame>
          <p:nvGraphicFramePr>
            <p:cNvPr id="3136" name="Google Shape;3136;p164"/>
            <p:cNvGraphicFramePr/>
            <p:nvPr/>
          </p:nvGraphicFramePr>
          <p:xfrm>
            <a:off x="3937000" y="2752725"/>
            <a:ext cx="2032000" cy="936625"/>
          </p:xfrm>
          <a:graphic>
            <a:graphicData uri="http://schemas.openxmlformats.org/presentationml/2006/ole">
              <mc:AlternateContent>
                <mc:Choice Requires="v">
                  <p:oleObj r:id="rId4" imgH="936625" imgW="2032000" progId="Visio.Drawing.5" spid="_x0000_s1">
                    <p:embed/>
                  </p:oleObj>
                </mc:Choice>
                <mc:Fallback>
                  <p:oleObj r:id="rId5" imgH="936625" imgW="2032000" progId="Visio.Drawing.5">
                    <p:embed/>
                    <p:pic>
                      <p:nvPicPr>
                        <p:cNvPr id="3136" name="Google Shape;3136;p164"/>
                        <p:cNvPicPr preferRelativeResize="0"/>
                        <p:nvPr/>
                      </p:nvPicPr>
                      <p:blipFill rotWithShape="1">
                        <a:blip r:embed="rId6">
                          <a:alphaModFix/>
                        </a:blip>
                        <a:srcRect b="0" l="0" r="0" t="0"/>
                        <a:stretch/>
                      </p:blipFill>
                      <p:spPr>
                        <a:xfrm>
                          <a:off x="3937000" y="2752725"/>
                          <a:ext cx="2032000" cy="936625"/>
                        </a:xfrm>
                        <a:prstGeom prst="rect">
                          <a:avLst/>
                        </a:prstGeom>
                        <a:noFill/>
                        <a:ln>
                          <a:noFill/>
                        </a:ln>
                      </p:spPr>
                    </p:pic>
                  </p:oleObj>
                </mc:Fallback>
              </mc:AlternateContent>
            </a:graphicData>
          </a:graphic>
        </p:graphicFrame>
        <p:sp>
          <p:nvSpPr>
            <p:cNvPr id="3137" name="Google Shape;3137;p164"/>
            <p:cNvSpPr txBox="1"/>
            <p:nvPr/>
          </p:nvSpPr>
          <p:spPr>
            <a:xfrm>
              <a:off x="3684896" y="3307050"/>
              <a:ext cx="86074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Cực dương</a:t>
              </a:r>
              <a:endParaRPr/>
            </a:p>
          </p:txBody>
        </p:sp>
        <p:sp>
          <p:nvSpPr>
            <p:cNvPr id="3138" name="Google Shape;3138;p164"/>
            <p:cNvSpPr txBox="1"/>
            <p:nvPr/>
          </p:nvSpPr>
          <p:spPr>
            <a:xfrm>
              <a:off x="5311002" y="3307050"/>
              <a:ext cx="65799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Cực âm</a:t>
              </a:r>
              <a:endParaRPr sz="1200">
                <a:solidFill>
                  <a:srgbClr val="000000"/>
                </a:solidFill>
                <a:latin typeface="Arial"/>
                <a:ea typeface="Arial"/>
                <a:cs typeface="Arial"/>
                <a:sym typeface="Arial"/>
              </a:endParaRPr>
            </a:p>
          </p:txBody>
        </p:sp>
        <p:sp>
          <p:nvSpPr>
            <p:cNvPr id="3139" name="Google Shape;3139;p164"/>
            <p:cNvSpPr txBox="1"/>
            <p:nvPr/>
          </p:nvSpPr>
          <p:spPr>
            <a:xfrm>
              <a:off x="3684896" y="2767333"/>
              <a:ext cx="86074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Cực dương</a:t>
              </a:r>
              <a:endParaRPr/>
            </a:p>
          </p:txBody>
        </p:sp>
        <p:sp>
          <p:nvSpPr>
            <p:cNvPr id="3140" name="Google Shape;3140;p164"/>
            <p:cNvSpPr txBox="1"/>
            <p:nvPr/>
          </p:nvSpPr>
          <p:spPr>
            <a:xfrm>
              <a:off x="5311002" y="2767333"/>
              <a:ext cx="65799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Cực âm</a:t>
              </a:r>
              <a:endParaRPr sz="1200">
                <a:solidFill>
                  <a:srgbClr val="000000"/>
                </a:solidFill>
                <a:latin typeface="Arial"/>
                <a:ea typeface="Arial"/>
                <a:cs typeface="Arial"/>
                <a:sym typeface="Arial"/>
              </a:endParaRPr>
            </a:p>
          </p:txBody>
        </p:sp>
        <p:sp>
          <p:nvSpPr>
            <p:cNvPr id="3141" name="Google Shape;3141;p164"/>
            <p:cNvSpPr txBox="1"/>
            <p:nvPr/>
          </p:nvSpPr>
          <p:spPr>
            <a:xfrm>
              <a:off x="4693898" y="2866298"/>
              <a:ext cx="206237"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P</a:t>
              </a:r>
              <a:endParaRPr/>
            </a:p>
          </p:txBody>
        </p:sp>
        <p:sp>
          <p:nvSpPr>
            <p:cNvPr id="3142" name="Google Shape;3142;p164"/>
            <p:cNvSpPr txBox="1"/>
            <p:nvPr/>
          </p:nvSpPr>
          <p:spPr>
            <a:xfrm>
              <a:off x="5002691" y="2866298"/>
              <a:ext cx="206237" cy="20005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N</a:t>
              </a:r>
              <a:endParaRPr/>
            </a:p>
          </p:txBody>
        </p:sp>
      </p:grpSp>
      <p:sp>
        <p:nvSpPr>
          <p:cNvPr id="3143" name="Google Shape;3143;p16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pic>
        <p:nvPicPr>
          <p:cNvPr id="3144" name="Google Shape;3144;p164"/>
          <p:cNvPicPr preferRelativeResize="0"/>
          <p:nvPr/>
        </p:nvPicPr>
        <p:blipFill rotWithShape="1">
          <a:blip r:embed="rId7">
            <a:alphaModFix/>
          </a:blip>
          <a:srcRect b="0" l="0" r="0" t="0"/>
          <a:stretch/>
        </p:blipFill>
        <p:spPr>
          <a:xfrm>
            <a:off x="710395" y="4192698"/>
            <a:ext cx="8744589" cy="222599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9" name="Shape 3149"/>
        <p:cNvGrpSpPr/>
        <p:nvPr/>
      </p:nvGrpSpPr>
      <p:grpSpPr>
        <a:xfrm>
          <a:off x="0" y="0"/>
          <a:ext cx="0" cy="0"/>
          <a:chOff x="0" y="0"/>
          <a:chExt cx="0" cy="0"/>
        </a:xfrm>
      </p:grpSpPr>
      <p:sp>
        <p:nvSpPr>
          <p:cNvPr id="3150" name="Google Shape;3150;p1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151" name="Google Shape;3151;p165"/>
          <p:cNvSpPr/>
          <p:nvPr/>
        </p:nvSpPr>
        <p:spPr>
          <a:xfrm>
            <a:off x="712182" y="1698510"/>
            <a:ext cx="8602299" cy="286406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Điốt vạn năng</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loại điốt cơ bản nhất và được phân loại thành điốt germanium và điốt silicon. Sử dụng cho hầu hết các ứng dụng (phát hiện, chỉnh lưu, chuyển mạch, v.v.) và độ sụt áp thuận khoảng 0,7 [V].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Điốt rào cản schottky</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để chuyển mạch tốc độ cao, trong bộ trộn vi sóng, v.v. và có đặc điểm là độ sụt áp thuận rất thấp ở mức 0,2 [V].</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Điốt PIN </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một cấu trúc chuyển tiếp PN đặc biệt để chuyển mạch cao tần.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Điốt zener</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điện áp vượt quá một mức điện áp nhất định, dòng điện ngược chiều chạy qua nhanh, do vậy điốt được sử dụng  cho mạch có điện áp không đổi hoặc điện áp chuẩn.</a:t>
            </a:r>
            <a:endParaRPr/>
          </a:p>
        </p:txBody>
      </p:sp>
      <p:sp>
        <p:nvSpPr>
          <p:cNvPr id="3152" name="Google Shape;3152;p165"/>
          <p:cNvSpPr/>
          <p:nvPr/>
        </p:nvSpPr>
        <p:spPr>
          <a:xfrm>
            <a:off x="580388" y="146839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loại điốt</a:t>
            </a:r>
            <a:endParaRPr sz="1400">
              <a:solidFill>
                <a:schemeClr val="dk1"/>
              </a:solidFill>
              <a:latin typeface="Arial"/>
              <a:ea typeface="Arial"/>
              <a:cs typeface="Arial"/>
              <a:sym typeface="Arial"/>
            </a:endParaRPr>
          </a:p>
        </p:txBody>
      </p:sp>
      <p:sp>
        <p:nvSpPr>
          <p:cNvPr id="3153" name="Google Shape;3153;p16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aphicFrame>
        <p:nvGraphicFramePr>
          <p:cNvPr id="3154" name="Google Shape;3154;p165"/>
          <p:cNvGraphicFramePr/>
          <p:nvPr/>
        </p:nvGraphicFramePr>
        <p:xfrm>
          <a:off x="2506980" y="4655950"/>
          <a:ext cx="3000000" cy="3000000"/>
        </p:xfrm>
        <a:graphic>
          <a:graphicData uri="http://schemas.openxmlformats.org/drawingml/2006/table">
            <a:tbl>
              <a:tblPr>
                <a:noFill/>
                <a:tableStyleId>{1012287A-DC5D-4DCD-A668-7C7213A124C2}</a:tableStyleId>
              </a:tblPr>
              <a:tblGrid>
                <a:gridCol w="1767850"/>
                <a:gridCol w="3025150"/>
              </a:tblGrid>
              <a:tr h="1515375">
                <a:tc>
                  <a:txBody>
                    <a:bodyPr/>
                    <a:lstStyle/>
                    <a:p>
                      <a:pPr indent="0" lvl="0" marL="0" marR="0" rtl="0" algn="l">
                        <a:lnSpc>
                          <a:spcPct val="100000"/>
                        </a:lnSpc>
                        <a:spcBef>
                          <a:spcPts val="0"/>
                        </a:spcBef>
                        <a:spcAft>
                          <a:spcPts val="0"/>
                        </a:spcAft>
                        <a:buClr>
                          <a:schemeClr val="dk1"/>
                        </a:buClr>
                        <a:buSzPts val="1100"/>
                        <a:buFont typeface="Noto Sans Symbols"/>
                        <a:buNone/>
                      </a:pPr>
                      <a:r>
                        <a:t/>
                      </a:r>
                      <a:endParaRPr b="0" i="0" sz="1100" u="none" cap="none" strike="noStrike">
                        <a:solidFill>
                          <a:srgbClr val="1429A0"/>
                        </a:solidFill>
                        <a:latin typeface="Arial"/>
                        <a:ea typeface="Arial"/>
                        <a:cs typeface="Arial"/>
                        <a:sym typeface="Arial"/>
                      </a:endParaRPr>
                    </a:p>
                  </a:txBody>
                  <a:tcPr marT="37775" marB="3777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36525" lvl="0" marL="182563" marR="0" rtl="0" algn="just">
                        <a:lnSpc>
                          <a:spcPct val="100000"/>
                        </a:lnSpc>
                        <a:spcBef>
                          <a:spcPts val="0"/>
                        </a:spcBef>
                        <a:spcAft>
                          <a:spcPts val="0"/>
                        </a:spcAft>
                        <a:buClr>
                          <a:srgbClr val="1429A0"/>
                        </a:buClr>
                        <a:buSzPts val="1300"/>
                        <a:buFont typeface="Arial"/>
                        <a:buChar char="•"/>
                      </a:pPr>
                      <a:r>
                        <a:rPr lang="en-US" sz="1300" u="none" cap="none" strike="noStrike">
                          <a:solidFill>
                            <a:srgbClr val="1429A0"/>
                          </a:solidFill>
                          <a:latin typeface="Arial"/>
                          <a:ea typeface="Arial"/>
                          <a:cs typeface="Arial"/>
                          <a:sym typeface="Arial"/>
                        </a:rPr>
                        <a:t>Điốt germanium vạn năng</a:t>
                      </a:r>
                      <a:endParaRPr sz="1300" u="none" cap="none" strike="noStrike">
                        <a:solidFill>
                          <a:srgbClr val="1429A0"/>
                        </a:solidFill>
                        <a:latin typeface="Arial"/>
                        <a:ea typeface="Arial"/>
                        <a:cs typeface="Arial"/>
                        <a:sym typeface="Arial"/>
                      </a:endParaRPr>
                    </a:p>
                    <a:p>
                      <a:pPr indent="-136525" lvl="0" marL="182563" marR="0" rtl="0" algn="just">
                        <a:lnSpc>
                          <a:spcPct val="100000"/>
                        </a:lnSpc>
                        <a:spcBef>
                          <a:spcPts val="0"/>
                        </a:spcBef>
                        <a:spcAft>
                          <a:spcPts val="0"/>
                        </a:spcAft>
                        <a:buClr>
                          <a:srgbClr val="1429A0"/>
                        </a:buClr>
                        <a:buSzPts val="1300"/>
                        <a:buFont typeface="Arial"/>
                        <a:buChar char="•"/>
                      </a:pPr>
                      <a:r>
                        <a:rPr lang="en-US" sz="1300" u="none" cap="none" strike="noStrike">
                          <a:solidFill>
                            <a:srgbClr val="1429A0"/>
                          </a:solidFill>
                          <a:latin typeface="Arial"/>
                          <a:ea typeface="Arial"/>
                          <a:cs typeface="Arial"/>
                          <a:sym typeface="Arial"/>
                        </a:rPr>
                        <a:t>Điốt germanium vạn năng </a:t>
                      </a:r>
                      <a:endParaRPr/>
                    </a:p>
                    <a:p>
                      <a:pPr indent="-136525" lvl="0" marL="182563" marR="0" rtl="0" algn="just">
                        <a:lnSpc>
                          <a:spcPct val="100000"/>
                        </a:lnSpc>
                        <a:spcBef>
                          <a:spcPts val="0"/>
                        </a:spcBef>
                        <a:spcAft>
                          <a:spcPts val="0"/>
                        </a:spcAft>
                        <a:buClr>
                          <a:srgbClr val="1429A0"/>
                        </a:buClr>
                        <a:buSzPts val="1300"/>
                        <a:buFont typeface="Arial"/>
                        <a:buChar char="•"/>
                      </a:pPr>
                      <a:r>
                        <a:rPr lang="en-US" sz="1300" u="none" cap="none" strike="noStrike">
                          <a:solidFill>
                            <a:srgbClr val="1429A0"/>
                          </a:solidFill>
                          <a:latin typeface="Arial"/>
                          <a:ea typeface="Arial"/>
                          <a:cs typeface="Arial"/>
                          <a:sym typeface="Arial"/>
                        </a:rPr>
                        <a:t>Điốt silicon vạn năng</a:t>
                      </a:r>
                      <a:endParaRPr sz="1300" u="none" cap="none" strike="noStrike">
                        <a:solidFill>
                          <a:srgbClr val="1429A0"/>
                        </a:solidFill>
                        <a:latin typeface="Arial"/>
                        <a:ea typeface="Arial"/>
                        <a:cs typeface="Arial"/>
                        <a:sym typeface="Arial"/>
                      </a:endParaRPr>
                    </a:p>
                    <a:p>
                      <a:pPr indent="-136525" lvl="0" marL="182563" marR="0" rtl="0" algn="just">
                        <a:lnSpc>
                          <a:spcPct val="100000"/>
                        </a:lnSpc>
                        <a:spcBef>
                          <a:spcPts val="0"/>
                        </a:spcBef>
                        <a:spcAft>
                          <a:spcPts val="0"/>
                        </a:spcAft>
                        <a:buClr>
                          <a:srgbClr val="1429A0"/>
                        </a:buClr>
                        <a:buSzPts val="1300"/>
                        <a:buFont typeface="Arial"/>
                        <a:buChar char="•"/>
                      </a:pPr>
                      <a:r>
                        <a:rPr lang="en-US" sz="1300" u="none" cap="none" strike="noStrike">
                          <a:solidFill>
                            <a:srgbClr val="1429A0"/>
                          </a:solidFill>
                          <a:latin typeface="Arial"/>
                          <a:ea typeface="Arial"/>
                          <a:cs typeface="Arial"/>
                          <a:sym typeface="Arial"/>
                        </a:rPr>
                        <a:t>Điốt rào cản schottky</a:t>
                      </a:r>
                      <a:endParaRPr sz="1300" u="none" cap="none" strike="noStrike">
                        <a:solidFill>
                          <a:srgbClr val="1429A0"/>
                        </a:solidFill>
                        <a:latin typeface="Arial"/>
                        <a:ea typeface="Arial"/>
                        <a:cs typeface="Arial"/>
                        <a:sym typeface="Arial"/>
                      </a:endParaRPr>
                    </a:p>
                    <a:p>
                      <a:pPr indent="-136525" lvl="0" marL="182563" marR="0" rtl="0" algn="just">
                        <a:lnSpc>
                          <a:spcPct val="100000"/>
                        </a:lnSpc>
                        <a:spcBef>
                          <a:spcPts val="0"/>
                        </a:spcBef>
                        <a:spcAft>
                          <a:spcPts val="0"/>
                        </a:spcAft>
                        <a:buClr>
                          <a:srgbClr val="1429A0"/>
                        </a:buClr>
                        <a:buSzPts val="1300"/>
                        <a:buFont typeface="Arial"/>
                        <a:buChar char="•"/>
                      </a:pPr>
                      <a:r>
                        <a:rPr lang="en-US" sz="1300" u="none" cap="none" strike="noStrike">
                          <a:solidFill>
                            <a:srgbClr val="1429A0"/>
                          </a:solidFill>
                          <a:latin typeface="Arial"/>
                          <a:ea typeface="Arial"/>
                          <a:cs typeface="Arial"/>
                          <a:sym typeface="Arial"/>
                        </a:rPr>
                        <a:t>Điốt zener</a:t>
                      </a:r>
                      <a:endParaRPr sz="1300" u="none" cap="none" strike="noStrike">
                        <a:solidFill>
                          <a:srgbClr val="1429A0"/>
                        </a:solidFill>
                        <a:latin typeface="Arial"/>
                        <a:ea typeface="Arial"/>
                        <a:cs typeface="Arial"/>
                        <a:sym typeface="Arial"/>
                      </a:endParaRPr>
                    </a:p>
                    <a:p>
                      <a:pPr indent="-136525" lvl="0" marL="182563" marR="0" rtl="0" algn="just">
                        <a:lnSpc>
                          <a:spcPct val="100000"/>
                        </a:lnSpc>
                        <a:spcBef>
                          <a:spcPts val="0"/>
                        </a:spcBef>
                        <a:spcAft>
                          <a:spcPts val="0"/>
                        </a:spcAft>
                        <a:buClr>
                          <a:srgbClr val="1429A0"/>
                        </a:buClr>
                        <a:buSzPts val="1300"/>
                        <a:buFont typeface="Arial"/>
                        <a:buChar char="•"/>
                      </a:pPr>
                      <a:r>
                        <a:rPr lang="en-US" sz="1300" u="none" cap="none" strike="noStrike">
                          <a:solidFill>
                            <a:srgbClr val="1429A0"/>
                          </a:solidFill>
                          <a:latin typeface="Arial"/>
                          <a:ea typeface="Arial"/>
                          <a:cs typeface="Arial"/>
                          <a:sym typeface="Arial"/>
                        </a:rPr>
                        <a:t>Điốt Zener</a:t>
                      </a:r>
                      <a:endParaRPr/>
                    </a:p>
                  </a:txBody>
                  <a:tcPr marT="38675" marB="38675" marR="90000" marL="90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pic>
        <p:nvPicPr>
          <p:cNvPr id="3155" name="Google Shape;3155;p165"/>
          <p:cNvPicPr preferRelativeResize="0"/>
          <p:nvPr/>
        </p:nvPicPr>
        <p:blipFill rotWithShape="1">
          <a:blip r:embed="rId3">
            <a:alphaModFix/>
          </a:blip>
          <a:srcRect b="0" l="0" r="0" t="0"/>
          <a:stretch/>
        </p:blipFill>
        <p:spPr>
          <a:xfrm>
            <a:off x="2506980" y="4658592"/>
            <a:ext cx="1767840" cy="1497223"/>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16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Transistor</a:t>
            </a:r>
            <a:endParaRPr/>
          </a:p>
        </p:txBody>
      </p:sp>
      <p:sp>
        <p:nvSpPr>
          <p:cNvPr id="3162" name="Google Shape;3162;p1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163" name="Google Shape;3163;p166"/>
          <p:cNvSpPr/>
          <p:nvPr/>
        </p:nvSpPr>
        <p:spPr>
          <a:xfrm>
            <a:off x="580388" y="189119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Mô tả hoạt động của transistor</a:t>
            </a:r>
            <a:endParaRPr/>
          </a:p>
        </p:txBody>
      </p:sp>
      <p:sp>
        <p:nvSpPr>
          <p:cNvPr id="3164" name="Google Shape;3164;p166"/>
          <p:cNvSpPr/>
          <p:nvPr/>
        </p:nvSpPr>
        <p:spPr>
          <a:xfrm>
            <a:off x="712182" y="3620210"/>
            <a:ext cx="8487381"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khiển van nước bằng một lực nhỏ (nhập tín hiệu từ cực gốc). Rất nhiều nước từ vòi chảy ra và kiểm soát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lượng nước (dòng điện qua cực thu).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transistor có vai trò khuếch đại (tín hiệu analog) và chuyển mạch (tín hiệu digital).</a:t>
            </a:r>
            <a:endParaRPr/>
          </a:p>
        </p:txBody>
      </p:sp>
      <p:sp>
        <p:nvSpPr>
          <p:cNvPr id="3165" name="Google Shape;3165;p166"/>
          <p:cNvSpPr/>
          <p:nvPr/>
        </p:nvSpPr>
        <p:spPr>
          <a:xfrm>
            <a:off x="580388" y="4566811"/>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loại bóng bán dẫn</a:t>
            </a:r>
            <a:endParaRPr sz="1400">
              <a:solidFill>
                <a:schemeClr val="dk1"/>
              </a:solidFill>
              <a:latin typeface="Arial"/>
              <a:ea typeface="Arial"/>
              <a:cs typeface="Arial"/>
              <a:sym typeface="Arial"/>
            </a:endParaRPr>
          </a:p>
        </p:txBody>
      </p:sp>
      <p:grpSp>
        <p:nvGrpSpPr>
          <p:cNvPr id="3166" name="Google Shape;3166;p166"/>
          <p:cNvGrpSpPr/>
          <p:nvPr/>
        </p:nvGrpSpPr>
        <p:grpSpPr>
          <a:xfrm>
            <a:off x="2207930" y="2106640"/>
            <a:ext cx="6466531" cy="1455710"/>
            <a:chOff x="2207930" y="2159980"/>
            <a:chExt cx="6466531" cy="1455710"/>
          </a:xfrm>
        </p:grpSpPr>
        <p:graphicFrame>
          <p:nvGraphicFramePr>
            <p:cNvPr id="3167" name="Google Shape;3167;p166"/>
            <p:cNvGraphicFramePr/>
            <p:nvPr/>
          </p:nvGraphicFramePr>
          <p:xfrm>
            <a:off x="2324100" y="2285365"/>
            <a:ext cx="4456113" cy="1330325"/>
          </p:xfrm>
          <a:graphic>
            <a:graphicData uri="http://schemas.openxmlformats.org/presentationml/2006/ole">
              <mc:AlternateContent>
                <mc:Choice Requires="v">
                  <p:oleObj r:id="rId4" imgH="1330325" imgW="4456113" progId="Visio.Drawing.5" spid="_x0000_s1">
                    <p:embed/>
                  </p:oleObj>
                </mc:Choice>
                <mc:Fallback>
                  <p:oleObj r:id="rId5" imgH="1330325" imgW="4456113" progId="Visio.Drawing.5">
                    <p:embed/>
                    <p:pic>
                      <p:nvPicPr>
                        <p:cNvPr id="3167" name="Google Shape;3167;p166"/>
                        <p:cNvPicPr preferRelativeResize="0"/>
                        <p:nvPr/>
                      </p:nvPicPr>
                      <p:blipFill rotWithShape="1">
                        <a:blip r:embed="rId6">
                          <a:alphaModFix/>
                        </a:blip>
                        <a:srcRect b="0" l="0" r="0" t="0"/>
                        <a:stretch/>
                      </p:blipFill>
                      <p:spPr>
                        <a:xfrm>
                          <a:off x="2324100" y="2285365"/>
                          <a:ext cx="4456113" cy="1330325"/>
                        </a:xfrm>
                        <a:prstGeom prst="rect">
                          <a:avLst/>
                        </a:prstGeom>
                        <a:noFill/>
                        <a:ln>
                          <a:noFill/>
                        </a:ln>
                      </p:spPr>
                    </p:pic>
                  </p:oleObj>
                </mc:Fallback>
              </mc:AlternateContent>
            </a:graphicData>
          </a:graphic>
        </p:graphicFrame>
        <p:sp>
          <p:nvSpPr>
            <p:cNvPr id="3168" name="Google Shape;3168;p166"/>
            <p:cNvSpPr/>
            <p:nvPr/>
          </p:nvSpPr>
          <p:spPr>
            <a:xfrm>
              <a:off x="6896439" y="2159980"/>
              <a:ext cx="1778022" cy="827060"/>
            </a:xfrm>
            <a:prstGeom prst="wedgeRoundRectCallout">
              <a:avLst>
                <a:gd fmla="val -65600" name="adj1"/>
                <a:gd fmla="val 28252" name="adj2"/>
                <a:gd fmla="val 16667" name="adj3"/>
              </a:avLst>
            </a:prstGeom>
            <a:solidFill>
              <a:srgbClr val="D8D8D8"/>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Cực nền (van nước),</a:t>
              </a:r>
              <a:endParaRPr/>
            </a:p>
            <a:p>
              <a:pPr indent="0" lvl="0" marL="0" marR="0" rtl="0" algn="ctr">
                <a:spcBef>
                  <a:spcPts val="0"/>
                </a:spcBef>
                <a:spcAft>
                  <a:spcPts val="0"/>
                </a:spcAft>
                <a:buNone/>
              </a:pPr>
              <a:r>
                <a:rPr lang="en-US" sz="1300">
                  <a:solidFill>
                    <a:srgbClr val="000000"/>
                  </a:solidFill>
                  <a:latin typeface="Arial"/>
                  <a:ea typeface="Arial"/>
                  <a:cs typeface="Arial"/>
                  <a:sym typeface="Arial"/>
                </a:rPr>
                <a:t>Cực thu (vòi nước),</a:t>
              </a:r>
              <a:endParaRPr/>
            </a:p>
            <a:p>
              <a:pPr indent="0" lvl="0" marL="0" marR="0" rtl="0" algn="ctr">
                <a:spcBef>
                  <a:spcPts val="0"/>
                </a:spcBef>
                <a:spcAft>
                  <a:spcPts val="0"/>
                </a:spcAft>
                <a:buNone/>
              </a:pPr>
              <a:r>
                <a:rPr lang="en-US" sz="1300">
                  <a:solidFill>
                    <a:srgbClr val="000000"/>
                  </a:solidFill>
                  <a:latin typeface="Arial"/>
                  <a:ea typeface="Arial"/>
                  <a:cs typeface="Arial"/>
                  <a:sym typeface="Arial"/>
                </a:rPr>
                <a:t>Cực phát (ống nước))</a:t>
              </a:r>
              <a:endParaRPr/>
            </a:p>
          </p:txBody>
        </p:sp>
        <p:sp>
          <p:nvSpPr>
            <p:cNvPr id="3169" name="Google Shape;3169;p166"/>
            <p:cNvSpPr txBox="1"/>
            <p:nvPr/>
          </p:nvSpPr>
          <p:spPr>
            <a:xfrm>
              <a:off x="2207930" y="2563109"/>
              <a:ext cx="77490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B (Cực gốc)</a:t>
              </a:r>
              <a:endParaRPr/>
            </a:p>
          </p:txBody>
        </p:sp>
        <p:sp>
          <p:nvSpPr>
            <p:cNvPr id="3170" name="Google Shape;3170;p166"/>
            <p:cNvSpPr txBox="1"/>
            <p:nvPr/>
          </p:nvSpPr>
          <p:spPr>
            <a:xfrm>
              <a:off x="3531992" y="2378443"/>
              <a:ext cx="89268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C (Cực thu)</a:t>
              </a:r>
              <a:endParaRPr/>
            </a:p>
          </p:txBody>
        </p:sp>
        <p:sp>
          <p:nvSpPr>
            <p:cNvPr id="3171" name="Google Shape;3171;p166"/>
            <p:cNvSpPr txBox="1"/>
            <p:nvPr/>
          </p:nvSpPr>
          <p:spPr>
            <a:xfrm>
              <a:off x="3510759" y="3042199"/>
              <a:ext cx="89268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 (Cực phát)</a:t>
              </a:r>
              <a:endParaRPr/>
            </a:p>
          </p:txBody>
        </p:sp>
        <p:sp>
          <p:nvSpPr>
            <p:cNvPr id="3172" name="Google Shape;3172;p166"/>
            <p:cNvSpPr txBox="1"/>
            <p:nvPr/>
          </p:nvSpPr>
          <p:spPr>
            <a:xfrm>
              <a:off x="2881942" y="3210403"/>
              <a:ext cx="892688"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Loại NPN</a:t>
              </a:r>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(2 SC, 2 SD)</a:t>
              </a:r>
              <a:endParaRPr/>
            </a:p>
          </p:txBody>
        </p:sp>
        <p:sp>
          <p:nvSpPr>
            <p:cNvPr id="3173" name="Google Shape;3173;p166"/>
            <p:cNvSpPr txBox="1"/>
            <p:nvPr/>
          </p:nvSpPr>
          <p:spPr>
            <a:xfrm>
              <a:off x="4687083" y="2563109"/>
              <a:ext cx="578606"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B (Cực gốc)</a:t>
              </a:r>
              <a:endParaRPr/>
            </a:p>
          </p:txBody>
        </p:sp>
        <p:sp>
          <p:nvSpPr>
            <p:cNvPr id="3174" name="Google Shape;3174;p166"/>
            <p:cNvSpPr txBox="1"/>
            <p:nvPr/>
          </p:nvSpPr>
          <p:spPr>
            <a:xfrm>
              <a:off x="5814843" y="2378443"/>
              <a:ext cx="89268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C (Cực thu)</a:t>
              </a:r>
              <a:endParaRPr/>
            </a:p>
          </p:txBody>
        </p:sp>
        <p:sp>
          <p:nvSpPr>
            <p:cNvPr id="3175" name="Google Shape;3175;p166"/>
            <p:cNvSpPr txBox="1"/>
            <p:nvPr/>
          </p:nvSpPr>
          <p:spPr>
            <a:xfrm>
              <a:off x="5793610" y="3042199"/>
              <a:ext cx="89268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E (Cực phát)</a:t>
              </a:r>
              <a:endParaRPr/>
            </a:p>
          </p:txBody>
        </p:sp>
        <p:sp>
          <p:nvSpPr>
            <p:cNvPr id="3176" name="Google Shape;3176;p166"/>
            <p:cNvSpPr txBox="1"/>
            <p:nvPr/>
          </p:nvSpPr>
          <p:spPr>
            <a:xfrm>
              <a:off x="5164793" y="3210403"/>
              <a:ext cx="892688"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Loại PNP</a:t>
              </a:r>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(2 SA, 2 SB)</a:t>
              </a:r>
              <a:endParaRPr/>
            </a:p>
          </p:txBody>
        </p:sp>
      </p:grpSp>
      <p:grpSp>
        <p:nvGrpSpPr>
          <p:cNvPr id="3177" name="Google Shape;3177;p166"/>
          <p:cNvGrpSpPr/>
          <p:nvPr/>
        </p:nvGrpSpPr>
        <p:grpSpPr>
          <a:xfrm>
            <a:off x="2113649" y="4772891"/>
            <a:ext cx="5677683" cy="1539471"/>
            <a:chOff x="2114158" y="5107212"/>
            <a:chExt cx="5677683" cy="1379517"/>
          </a:xfrm>
        </p:grpSpPr>
        <p:graphicFrame>
          <p:nvGraphicFramePr>
            <p:cNvPr id="3178" name="Google Shape;3178;p166"/>
            <p:cNvGraphicFramePr/>
            <p:nvPr/>
          </p:nvGraphicFramePr>
          <p:xfrm>
            <a:off x="2114158" y="5107212"/>
            <a:ext cx="5677683" cy="1231033"/>
          </p:xfrm>
          <a:graphic>
            <a:graphicData uri="http://schemas.openxmlformats.org/presentationml/2006/ole">
              <mc:AlternateContent>
                <mc:Choice Requires="v">
                  <p:oleObj r:id="rId7" imgH="1231033" imgW="5677683" progId="Visio.Drawing.5" spid="_x0000_s2">
                    <p:embed/>
                  </p:oleObj>
                </mc:Choice>
                <mc:Fallback>
                  <p:oleObj r:id="rId8" imgH="1231033" imgW="5677683" progId="Visio.Drawing.5">
                    <p:embed/>
                    <p:pic>
                      <p:nvPicPr>
                        <p:cNvPr id="3178" name="Google Shape;3178;p166"/>
                        <p:cNvPicPr preferRelativeResize="0"/>
                        <p:nvPr/>
                      </p:nvPicPr>
                      <p:blipFill rotWithShape="1">
                        <a:blip r:embed="rId9">
                          <a:alphaModFix/>
                        </a:blip>
                        <a:srcRect b="0" l="0" r="0" t="0"/>
                        <a:stretch/>
                      </p:blipFill>
                      <p:spPr>
                        <a:xfrm>
                          <a:off x="2114158" y="5107212"/>
                          <a:ext cx="5677683" cy="1231033"/>
                        </a:xfrm>
                        <a:prstGeom prst="rect">
                          <a:avLst/>
                        </a:prstGeom>
                        <a:noFill/>
                        <a:ln>
                          <a:noFill/>
                        </a:ln>
                      </p:spPr>
                    </p:pic>
                  </p:oleObj>
                </mc:Fallback>
              </mc:AlternateContent>
            </a:graphicData>
          </a:graphic>
        </p:graphicFrame>
        <p:sp>
          <p:nvSpPr>
            <p:cNvPr id="3179" name="Google Shape;3179;p166"/>
            <p:cNvSpPr txBox="1"/>
            <p:nvPr/>
          </p:nvSpPr>
          <p:spPr>
            <a:xfrm>
              <a:off x="4193797" y="5128591"/>
              <a:ext cx="986572"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Transistors</a:t>
              </a:r>
              <a:endParaRPr/>
            </a:p>
          </p:txBody>
        </p:sp>
        <p:sp>
          <p:nvSpPr>
            <p:cNvPr id="3180" name="Google Shape;3180;p166"/>
            <p:cNvSpPr txBox="1"/>
            <p:nvPr/>
          </p:nvSpPr>
          <p:spPr>
            <a:xfrm>
              <a:off x="2748830" y="5594901"/>
              <a:ext cx="1158912" cy="137899"/>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Transistor lưỡng cực</a:t>
              </a:r>
              <a:endParaRPr/>
            </a:p>
          </p:txBody>
        </p:sp>
        <p:sp>
          <p:nvSpPr>
            <p:cNvPr id="3181" name="Google Shape;3181;p166"/>
            <p:cNvSpPr txBox="1"/>
            <p:nvPr/>
          </p:nvSpPr>
          <p:spPr>
            <a:xfrm>
              <a:off x="5488185" y="5594901"/>
              <a:ext cx="1158912" cy="137899"/>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Transistor đơn cực</a:t>
              </a:r>
              <a:endParaRPr/>
            </a:p>
          </p:txBody>
        </p:sp>
        <p:sp>
          <p:nvSpPr>
            <p:cNvPr id="3182" name="Google Shape;3182;p166"/>
            <p:cNvSpPr txBox="1"/>
            <p:nvPr/>
          </p:nvSpPr>
          <p:spPr>
            <a:xfrm>
              <a:off x="2137262" y="6054492"/>
              <a:ext cx="986572" cy="165479"/>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000000"/>
                  </a:solidFill>
                  <a:latin typeface="Arial"/>
                  <a:ea typeface="Arial"/>
                  <a:cs typeface="Arial"/>
                  <a:sym typeface="Arial"/>
                </a:rPr>
                <a:t>Loại NPN</a:t>
              </a:r>
              <a:endParaRPr/>
            </a:p>
          </p:txBody>
        </p:sp>
        <p:sp>
          <p:nvSpPr>
            <p:cNvPr id="3183" name="Google Shape;3183;p166"/>
            <p:cNvSpPr txBox="1"/>
            <p:nvPr/>
          </p:nvSpPr>
          <p:spPr>
            <a:xfrm>
              <a:off x="3463817" y="6054492"/>
              <a:ext cx="986572" cy="165479"/>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000000"/>
                  </a:solidFill>
                  <a:latin typeface="Arial"/>
                  <a:ea typeface="Arial"/>
                  <a:cs typeface="Arial"/>
                  <a:sym typeface="Arial"/>
                </a:rPr>
                <a:t>Loại NPN</a:t>
              </a:r>
              <a:endParaRPr/>
            </a:p>
          </p:txBody>
        </p:sp>
        <p:sp>
          <p:nvSpPr>
            <p:cNvPr id="3184" name="Google Shape;3184;p166"/>
            <p:cNvSpPr txBox="1"/>
            <p:nvPr/>
          </p:nvSpPr>
          <p:spPr>
            <a:xfrm>
              <a:off x="4396689" y="5990292"/>
              <a:ext cx="986572" cy="496437"/>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000000"/>
                  </a:solidFill>
                  <a:latin typeface="Arial"/>
                  <a:ea typeface="Arial"/>
                  <a:cs typeface="Arial"/>
                  <a:sym typeface="Arial"/>
                </a:rPr>
                <a:t>Loại chuyển tiếp</a:t>
              </a:r>
              <a:br>
                <a:rPr b="1" lang="en-US" sz="1200">
                  <a:solidFill>
                    <a:srgbClr val="000000"/>
                  </a:solidFill>
                  <a:latin typeface="Arial"/>
                  <a:ea typeface="Arial"/>
                  <a:cs typeface="Arial"/>
                  <a:sym typeface="Arial"/>
                </a:rPr>
              </a:br>
              <a:r>
                <a:rPr b="1" lang="en-US" sz="1200">
                  <a:solidFill>
                    <a:srgbClr val="000000"/>
                  </a:solidFill>
                  <a:latin typeface="Arial"/>
                  <a:ea typeface="Arial"/>
                  <a:cs typeface="Arial"/>
                  <a:sym typeface="Arial"/>
                </a:rPr>
                <a:t>FET (J-FET)</a:t>
              </a:r>
              <a:endParaRPr/>
            </a:p>
          </p:txBody>
        </p:sp>
        <p:sp>
          <p:nvSpPr>
            <p:cNvPr id="3185" name="Google Shape;3185;p166"/>
            <p:cNvSpPr txBox="1"/>
            <p:nvPr/>
          </p:nvSpPr>
          <p:spPr>
            <a:xfrm>
              <a:off x="5574355" y="5990292"/>
              <a:ext cx="986572" cy="33095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000000"/>
                  </a:solidFill>
                  <a:latin typeface="Arial"/>
                  <a:ea typeface="Arial"/>
                  <a:cs typeface="Arial"/>
                  <a:sym typeface="Arial"/>
                </a:rPr>
                <a:t>Loại MOS</a:t>
              </a:r>
              <a:br>
                <a:rPr b="1" lang="en-US" sz="1200">
                  <a:solidFill>
                    <a:srgbClr val="000000"/>
                  </a:solidFill>
                  <a:latin typeface="Arial"/>
                  <a:ea typeface="Arial"/>
                  <a:cs typeface="Arial"/>
                  <a:sym typeface="Arial"/>
                </a:rPr>
              </a:br>
              <a:r>
                <a:rPr b="1" lang="en-US" sz="1200">
                  <a:solidFill>
                    <a:srgbClr val="000000"/>
                  </a:solidFill>
                  <a:latin typeface="Arial"/>
                  <a:ea typeface="Arial"/>
                  <a:cs typeface="Arial"/>
                  <a:sym typeface="Arial"/>
                </a:rPr>
                <a:t>FET (J-FET)</a:t>
              </a:r>
              <a:endParaRPr/>
            </a:p>
          </p:txBody>
        </p:sp>
        <p:sp>
          <p:nvSpPr>
            <p:cNvPr id="3186" name="Google Shape;3186;p166"/>
            <p:cNvSpPr txBox="1"/>
            <p:nvPr/>
          </p:nvSpPr>
          <p:spPr>
            <a:xfrm>
              <a:off x="6707531" y="5990292"/>
              <a:ext cx="986572" cy="33095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rgbClr val="000000"/>
                  </a:solidFill>
                  <a:latin typeface="Arial"/>
                  <a:ea typeface="Arial"/>
                  <a:cs typeface="Arial"/>
                  <a:sym typeface="Arial"/>
                </a:rPr>
                <a:t>Loại GaAs</a:t>
              </a:r>
              <a:br>
                <a:rPr b="1" lang="en-US" sz="1200">
                  <a:solidFill>
                    <a:srgbClr val="000000"/>
                  </a:solidFill>
                  <a:latin typeface="Arial"/>
                  <a:ea typeface="Arial"/>
                  <a:cs typeface="Arial"/>
                  <a:sym typeface="Arial"/>
                </a:rPr>
              </a:br>
              <a:r>
                <a:rPr b="1" lang="en-US" sz="1200">
                  <a:solidFill>
                    <a:srgbClr val="000000"/>
                  </a:solidFill>
                  <a:latin typeface="Arial"/>
                  <a:ea typeface="Arial"/>
                  <a:cs typeface="Arial"/>
                  <a:sym typeface="Arial"/>
                </a:rPr>
                <a:t>FET (J-FET)</a:t>
              </a:r>
              <a:endParaRPr/>
            </a:p>
          </p:txBody>
        </p:sp>
      </p:grpSp>
      <p:sp>
        <p:nvSpPr>
          <p:cNvPr id="3187" name="Google Shape;3187;p16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sp>
        <p:nvSpPr>
          <p:cNvPr id="3193" name="Google Shape;3193;p16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194" name="Google Shape;3194;p167"/>
          <p:cNvSpPr/>
          <p:nvPr/>
        </p:nvSpPr>
        <p:spPr>
          <a:xfrm>
            <a:off x="712182" y="1751850"/>
            <a:ext cx="8487381" cy="155088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Transistor có tín hiệu nhỏ: </a:t>
            </a:r>
            <a:r>
              <a:rPr lang="en-US" sz="1300">
                <a:solidFill>
                  <a:srgbClr val="262626"/>
                </a:solidFill>
                <a:latin typeface="Arial"/>
                <a:ea typeface="Arial"/>
                <a:cs typeface="Arial"/>
                <a:sym typeface="Arial"/>
              </a:rPr>
              <a:t>Là loại xử lý dòng điện tương đối nhỏ (từ 300 [mA] trở xuống). Đây là transistor có dòng điện lớn nhất tại cực thu thấp hơn 500 [mA] và mức tổn hao lớn nhất tại cực thu thấp hơn 1 [W].</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Transistor có dòng điện cao: </a:t>
            </a:r>
            <a:r>
              <a:rPr lang="en-US" sz="1300">
                <a:solidFill>
                  <a:srgbClr val="262626"/>
                </a:solidFill>
                <a:latin typeface="Arial"/>
                <a:ea typeface="Arial"/>
                <a:cs typeface="Arial"/>
                <a:sym typeface="Arial"/>
              </a:rPr>
              <a:t>PC có nghĩa là lớn hơn 1 [W]. So với các transistor có tín hiệu nhỏ, dòng điện lớn nhất tại cực thu và tổn hao lớn nhất tại cực thu là rất lớn. Nó cũng có kích thước lớn để sinh nhiệt và được bảo vệ bằng kim loại hoặc gắn một tấm tản nhiệt.</a:t>
            </a:r>
            <a:endParaRPr/>
          </a:p>
          <a:p>
            <a:pPr indent="-100013" lvl="0" marL="182563" marR="0" rtl="0" algn="l">
              <a:spcBef>
                <a:spcPts val="800"/>
              </a:spcBef>
              <a:spcAft>
                <a:spcPts val="0"/>
              </a:spcAft>
              <a:buClr>
                <a:srgbClr val="193EB0"/>
              </a:buClr>
              <a:buSzPts val="1300"/>
              <a:buFont typeface="Arial"/>
              <a:buNone/>
            </a:pPr>
            <a:r>
              <a:t/>
            </a:r>
            <a:endParaRPr b="1" sz="1300">
              <a:solidFill>
                <a:srgbClr val="262626"/>
              </a:solidFill>
              <a:latin typeface="Arial"/>
              <a:ea typeface="Arial"/>
              <a:cs typeface="Arial"/>
              <a:sym typeface="Arial"/>
            </a:endParaRPr>
          </a:p>
        </p:txBody>
      </p:sp>
      <p:sp>
        <p:nvSpPr>
          <p:cNvPr id="3195" name="Google Shape;3195;p167"/>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Các loại transistor (phân loại theo công suất cho phép)</a:t>
            </a:r>
            <a:endParaRPr/>
          </a:p>
        </p:txBody>
      </p:sp>
      <p:grpSp>
        <p:nvGrpSpPr>
          <p:cNvPr id="3196" name="Google Shape;3196;p167"/>
          <p:cNvGrpSpPr/>
          <p:nvPr/>
        </p:nvGrpSpPr>
        <p:grpSpPr>
          <a:xfrm>
            <a:off x="2163228" y="3429000"/>
            <a:ext cx="5576369" cy="2164439"/>
            <a:chOff x="2271267" y="3818559"/>
            <a:chExt cx="5576369" cy="2164439"/>
          </a:xfrm>
        </p:grpSpPr>
        <p:pic>
          <p:nvPicPr>
            <p:cNvPr descr="trsmall" id="3197" name="Google Shape;3197;p167"/>
            <p:cNvPicPr preferRelativeResize="0"/>
            <p:nvPr/>
          </p:nvPicPr>
          <p:blipFill rotWithShape="1">
            <a:blip r:embed="rId3">
              <a:alphaModFix/>
            </a:blip>
            <a:srcRect b="0" l="0" r="0" t="0"/>
            <a:stretch/>
          </p:blipFill>
          <p:spPr>
            <a:xfrm>
              <a:off x="2271267" y="3818559"/>
              <a:ext cx="2211722" cy="1805774"/>
            </a:xfrm>
            <a:prstGeom prst="rect">
              <a:avLst/>
            </a:prstGeom>
            <a:noFill/>
            <a:ln cap="flat" cmpd="sng" w="9525">
              <a:solidFill>
                <a:srgbClr val="D8D8D8"/>
              </a:solidFill>
              <a:prstDash val="solid"/>
              <a:miter lim="800000"/>
              <a:headEnd len="sm" w="sm" type="none"/>
              <a:tailEnd len="sm" w="sm" type="none"/>
            </a:ln>
          </p:spPr>
        </p:pic>
        <p:pic>
          <p:nvPicPr>
            <p:cNvPr descr="trlarge" id="3198" name="Google Shape;3198;p167"/>
            <p:cNvPicPr preferRelativeResize="0"/>
            <p:nvPr/>
          </p:nvPicPr>
          <p:blipFill rotWithShape="1">
            <a:blip r:embed="rId4">
              <a:alphaModFix/>
            </a:blip>
            <a:srcRect b="0" l="0" r="0" t="0"/>
            <a:stretch/>
          </p:blipFill>
          <p:spPr>
            <a:xfrm>
              <a:off x="5271427" y="3818559"/>
              <a:ext cx="2576209" cy="1803347"/>
            </a:xfrm>
            <a:prstGeom prst="rect">
              <a:avLst/>
            </a:prstGeom>
            <a:noFill/>
            <a:ln cap="flat" cmpd="sng" w="9525">
              <a:solidFill>
                <a:srgbClr val="D8D8D8"/>
              </a:solidFill>
              <a:prstDash val="solid"/>
              <a:miter lim="800000"/>
              <a:headEnd len="sm" w="sm" type="none"/>
              <a:tailEnd len="sm" w="sm" type="none"/>
            </a:ln>
          </p:spPr>
        </p:pic>
        <p:sp>
          <p:nvSpPr>
            <p:cNvPr id="3199" name="Google Shape;3199;p167"/>
            <p:cNvSpPr txBox="1"/>
            <p:nvPr/>
          </p:nvSpPr>
          <p:spPr>
            <a:xfrm>
              <a:off x="2320109" y="5690610"/>
              <a:ext cx="2114038"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Transistor có tín hiệu nhỏ </a:t>
              </a:r>
              <a:endParaRPr/>
            </a:p>
          </p:txBody>
        </p:sp>
        <p:sp>
          <p:nvSpPr>
            <p:cNvPr id="3200" name="Google Shape;3200;p167"/>
            <p:cNvSpPr txBox="1"/>
            <p:nvPr/>
          </p:nvSpPr>
          <p:spPr>
            <a:xfrm>
              <a:off x="5424486" y="5690610"/>
              <a:ext cx="2270090"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Transistor có dòng điện lớn</a:t>
              </a:r>
              <a:endParaRPr b="1" sz="1300">
                <a:solidFill>
                  <a:srgbClr val="000000"/>
                </a:solidFill>
                <a:latin typeface="Arial"/>
                <a:ea typeface="Arial"/>
                <a:cs typeface="Arial"/>
                <a:sym typeface="Arial"/>
              </a:endParaRPr>
            </a:p>
          </p:txBody>
        </p:sp>
      </p:grpSp>
      <p:sp>
        <p:nvSpPr>
          <p:cNvPr id="3201" name="Google Shape;3201;p16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1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208" name="Google Shape;3208;p168"/>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Bảng thông số kỹ thuật của transistor</a:t>
            </a:r>
            <a:endParaRPr/>
          </a:p>
        </p:txBody>
      </p:sp>
      <p:sp>
        <p:nvSpPr>
          <p:cNvPr id="3209" name="Google Shape;3209;p168"/>
          <p:cNvSpPr txBox="1"/>
          <p:nvPr/>
        </p:nvSpPr>
        <p:spPr>
          <a:xfrm>
            <a:off x="6821989" y="1776539"/>
            <a:ext cx="2377574" cy="307777"/>
          </a:xfrm>
          <a:prstGeom prst="rect">
            <a:avLst/>
          </a:prstGeom>
          <a:noFill/>
          <a:ln>
            <a:noFill/>
          </a:ln>
        </p:spPr>
        <p:txBody>
          <a:bodyPr anchorCtr="0" anchor="t" bIns="45700" lIns="0" spcFirstLastPara="1" rIns="0" wrap="square" tIns="45700">
            <a:spAutoFit/>
          </a:bodyPr>
          <a:lstStyle/>
          <a:p>
            <a:pPr indent="0" lvl="0" marL="0" marR="0" rtl="0" algn="r">
              <a:spcBef>
                <a:spcPts val="0"/>
              </a:spcBef>
              <a:spcAft>
                <a:spcPts val="0"/>
              </a:spcAft>
              <a:buNone/>
            </a:pPr>
            <a:r>
              <a:rPr lang="en-US" sz="1400">
                <a:solidFill>
                  <a:srgbClr val="262626"/>
                </a:solidFill>
                <a:latin typeface="Arial"/>
                <a:ea typeface="Arial"/>
                <a:cs typeface="Arial"/>
                <a:sym typeface="Arial"/>
              </a:rPr>
              <a:t>Định mức tối đa (Ta = 25℃) </a:t>
            </a:r>
            <a:endParaRPr/>
          </a:p>
        </p:txBody>
      </p:sp>
      <p:sp>
        <p:nvSpPr>
          <p:cNvPr id="3210" name="Google Shape;3210;p16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aphicFrame>
        <p:nvGraphicFramePr>
          <p:cNvPr id="3211" name="Google Shape;3211;p168"/>
          <p:cNvGraphicFramePr/>
          <p:nvPr/>
        </p:nvGraphicFramePr>
        <p:xfrm>
          <a:off x="633412" y="2531921"/>
          <a:ext cx="3000000" cy="3000000"/>
        </p:xfrm>
        <a:graphic>
          <a:graphicData uri="http://schemas.openxmlformats.org/drawingml/2006/table">
            <a:tbl>
              <a:tblPr>
                <a:noFill/>
                <a:tableStyleId>{1012287A-DC5D-4DCD-A668-7C7213A124C2}</a:tableStyleId>
              </a:tblPr>
              <a:tblGrid>
                <a:gridCol w="3292100"/>
                <a:gridCol w="1850700"/>
                <a:gridCol w="1879175"/>
                <a:gridCol w="1614025"/>
              </a:tblGrid>
              <a:tr h="358200">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Loại</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Ký hiệu </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Định mức</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Đơn vị</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58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Điện áp giữa cực thu-cực gốc</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1" lang="en-US" sz="1300" u="none" cap="none" strike="noStrike">
                          <a:solidFill>
                            <a:srgbClr val="262626"/>
                          </a:solidFill>
                          <a:latin typeface="Arial"/>
                          <a:ea typeface="Arial"/>
                          <a:cs typeface="Arial"/>
                          <a:sym typeface="Arial"/>
                        </a:rPr>
                        <a:t>V</a:t>
                      </a:r>
                      <a:r>
                        <a:rPr b="0" baseline="-25000" i="1" lang="en-US" sz="1300" u="none" cap="none" strike="noStrike">
                          <a:solidFill>
                            <a:srgbClr val="262626"/>
                          </a:solidFill>
                          <a:latin typeface="Arial"/>
                          <a:ea typeface="Arial"/>
                          <a:cs typeface="Arial"/>
                          <a:sym typeface="Arial"/>
                        </a:rPr>
                        <a:t>CBO</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60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V</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8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Điện áp giữa cực thu-cực phát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1" lang="en-US" sz="1300" u="none" cap="none" strike="noStrike">
                          <a:solidFill>
                            <a:srgbClr val="262626"/>
                          </a:solidFill>
                          <a:latin typeface="Arial"/>
                          <a:ea typeface="Arial"/>
                          <a:cs typeface="Arial"/>
                          <a:sym typeface="Arial"/>
                        </a:rPr>
                        <a:t>V</a:t>
                      </a:r>
                      <a:r>
                        <a:rPr b="0" baseline="-25000" i="1" lang="en-US" sz="1300" u="none" cap="none" strike="noStrike">
                          <a:solidFill>
                            <a:srgbClr val="262626"/>
                          </a:solidFill>
                          <a:latin typeface="Arial"/>
                          <a:ea typeface="Arial"/>
                          <a:cs typeface="Arial"/>
                          <a:sym typeface="Arial"/>
                        </a:rPr>
                        <a:t>ceo</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50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V</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8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Điện áp giữa cực phát-cực gốc</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1" lang="en-US" sz="1300" u="none" cap="none" strike="noStrike">
                          <a:solidFill>
                            <a:srgbClr val="262626"/>
                          </a:solidFill>
                          <a:latin typeface="Arial"/>
                          <a:ea typeface="Arial"/>
                          <a:cs typeface="Arial"/>
                          <a:sym typeface="Arial"/>
                        </a:rPr>
                        <a:t>V</a:t>
                      </a:r>
                      <a:r>
                        <a:rPr b="0" baseline="-25000" i="1" lang="en-US" sz="1300" u="none" cap="none" strike="noStrike">
                          <a:solidFill>
                            <a:srgbClr val="262626"/>
                          </a:solidFill>
                          <a:latin typeface="Arial"/>
                          <a:ea typeface="Arial"/>
                          <a:cs typeface="Arial"/>
                          <a:sym typeface="Arial"/>
                        </a:rPr>
                        <a:t>EBO</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V</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8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Dòng điện tại cực thu</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1" lang="en-US" sz="1300" u="none" cap="none" strike="noStrike">
                          <a:solidFill>
                            <a:srgbClr val="262626"/>
                          </a:solidFill>
                          <a:latin typeface="Arial"/>
                          <a:ea typeface="Arial"/>
                          <a:cs typeface="Arial"/>
                          <a:sym typeface="Arial"/>
                        </a:rPr>
                        <a:t>I</a:t>
                      </a:r>
                      <a:r>
                        <a:rPr b="0" baseline="-25000" i="1" lang="en-US" sz="1300" u="none" cap="none" strike="noStrike">
                          <a:solidFill>
                            <a:srgbClr val="262626"/>
                          </a:solidFill>
                          <a:latin typeface="Arial"/>
                          <a:ea typeface="Arial"/>
                          <a:cs typeface="Arial"/>
                          <a:sym typeface="Arial"/>
                        </a:rPr>
                        <a:t>C</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150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mA</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8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Dòng điện tại cực gốc</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1" lang="en-US" sz="1300" u="none" cap="none" strike="noStrike">
                          <a:solidFill>
                            <a:srgbClr val="262626"/>
                          </a:solidFill>
                          <a:latin typeface="Arial"/>
                          <a:ea typeface="Arial"/>
                          <a:cs typeface="Arial"/>
                          <a:sym typeface="Arial"/>
                        </a:rPr>
                        <a:t>I</a:t>
                      </a:r>
                      <a:r>
                        <a:rPr b="0" baseline="-25000" i="1" lang="en-US" sz="1300" u="none" cap="none" strike="noStrike">
                          <a:solidFill>
                            <a:srgbClr val="262626"/>
                          </a:solidFill>
                          <a:latin typeface="Arial"/>
                          <a:ea typeface="Arial"/>
                          <a:cs typeface="Arial"/>
                          <a:sym typeface="Arial"/>
                        </a:rPr>
                        <a:t>B</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50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mA</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8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Tổn hao tại cực thu</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1" lang="en-US" sz="1300" u="none" cap="none" strike="noStrike">
                          <a:solidFill>
                            <a:srgbClr val="262626"/>
                          </a:solidFill>
                          <a:latin typeface="Arial"/>
                          <a:ea typeface="Arial"/>
                          <a:cs typeface="Arial"/>
                          <a:sym typeface="Arial"/>
                        </a:rPr>
                        <a:t>P</a:t>
                      </a:r>
                      <a:r>
                        <a:rPr b="0" baseline="-25000" i="1" lang="en-US" sz="1300" u="none" cap="none" strike="noStrike">
                          <a:solidFill>
                            <a:srgbClr val="262626"/>
                          </a:solidFill>
                          <a:latin typeface="Arial"/>
                          <a:ea typeface="Arial"/>
                          <a:cs typeface="Arial"/>
                          <a:sym typeface="Arial"/>
                        </a:rPr>
                        <a:t>C</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400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mW</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8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Nhiệt độ chuyển tiếp</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1" lang="en-US" sz="1300" u="none" cap="none" strike="noStrike">
                          <a:solidFill>
                            <a:srgbClr val="262626"/>
                          </a:solidFill>
                          <a:latin typeface="Arial"/>
                          <a:ea typeface="Arial"/>
                          <a:cs typeface="Arial"/>
                          <a:sym typeface="Arial"/>
                        </a:rPr>
                        <a:t>T</a:t>
                      </a:r>
                      <a:r>
                        <a:rPr b="0" baseline="-25000" i="1" lang="en-US" sz="1300" u="none" cap="none" strike="noStrike">
                          <a:solidFill>
                            <a:srgbClr val="262626"/>
                          </a:solidFill>
                          <a:latin typeface="Arial"/>
                          <a:ea typeface="Arial"/>
                          <a:cs typeface="Arial"/>
                          <a:sym typeface="Arial"/>
                        </a:rPr>
                        <a:t>I</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125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58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Nhiệt độ lưu trữ</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1" lang="en-US" sz="1300" u="none" cap="none" strike="noStrike">
                          <a:solidFill>
                            <a:srgbClr val="262626"/>
                          </a:solidFill>
                          <a:latin typeface="Arial"/>
                          <a:ea typeface="Arial"/>
                          <a:cs typeface="Arial"/>
                          <a:sym typeface="Arial"/>
                        </a:rPr>
                        <a:t>T</a:t>
                      </a:r>
                      <a:r>
                        <a:rPr b="0" baseline="-25000" i="1" lang="en-US" sz="1300" u="none" cap="none" strike="noStrike">
                          <a:solidFill>
                            <a:srgbClr val="262626"/>
                          </a:solidFill>
                          <a:latin typeface="Arial"/>
                          <a:ea typeface="Arial"/>
                          <a:cs typeface="Arial"/>
                          <a:sym typeface="Arial"/>
                        </a:rPr>
                        <a:t>stg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-55 ~ 125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i="0" lang="en-US" sz="1300" u="none" cap="none" strike="noStrike">
                          <a:solidFill>
                            <a:srgbClr val="262626"/>
                          </a:solidFill>
                          <a:latin typeface="Arial"/>
                          <a:ea typeface="Arial"/>
                          <a:cs typeface="Arial"/>
                          <a:sym typeface="Arial"/>
                        </a:rPr>
                        <a:t>℃</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6" name="Shape 3216"/>
        <p:cNvGrpSpPr/>
        <p:nvPr/>
      </p:nvGrpSpPr>
      <p:grpSpPr>
        <a:xfrm>
          <a:off x="0" y="0"/>
          <a:ext cx="0" cy="0"/>
          <a:chOff x="0" y="0"/>
          <a:chExt cx="0" cy="0"/>
        </a:xfrm>
      </p:grpSpPr>
      <p:sp>
        <p:nvSpPr>
          <p:cNvPr id="3217" name="Google Shape;3217;p1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Mạch tích hợp (IC)</a:t>
            </a:r>
            <a:endParaRPr/>
          </a:p>
        </p:txBody>
      </p:sp>
      <p:sp>
        <p:nvSpPr>
          <p:cNvPr id="3218" name="Google Shape;3218;p1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219" name="Google Shape;3219;p169"/>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Phân loại theo cách đóng gói</a:t>
            </a:r>
            <a:endParaRPr sz="1400">
              <a:solidFill>
                <a:schemeClr val="dk1"/>
              </a:solidFill>
              <a:latin typeface="Arial"/>
              <a:ea typeface="Arial"/>
              <a:cs typeface="Arial"/>
              <a:sym typeface="Arial"/>
            </a:endParaRPr>
          </a:p>
        </p:txBody>
      </p:sp>
      <p:grpSp>
        <p:nvGrpSpPr>
          <p:cNvPr id="3220" name="Google Shape;3220;p169"/>
          <p:cNvGrpSpPr/>
          <p:nvPr/>
        </p:nvGrpSpPr>
        <p:grpSpPr>
          <a:xfrm>
            <a:off x="1664726" y="2600497"/>
            <a:ext cx="6942936" cy="3369032"/>
            <a:chOff x="1718066" y="2496127"/>
            <a:chExt cx="6942936" cy="3369032"/>
          </a:xfrm>
        </p:grpSpPr>
        <p:pic>
          <p:nvPicPr>
            <p:cNvPr descr="SIP" id="3221" name="Google Shape;3221;p169"/>
            <p:cNvPicPr preferRelativeResize="0"/>
            <p:nvPr/>
          </p:nvPicPr>
          <p:blipFill rotWithShape="1">
            <a:blip r:embed="rId3">
              <a:alphaModFix/>
            </a:blip>
            <a:srcRect b="0" l="0" r="0" t="0"/>
            <a:stretch/>
          </p:blipFill>
          <p:spPr>
            <a:xfrm>
              <a:off x="1718066" y="2519574"/>
              <a:ext cx="1758484" cy="1141842"/>
            </a:xfrm>
            <a:prstGeom prst="rect">
              <a:avLst/>
            </a:prstGeom>
            <a:noFill/>
            <a:ln>
              <a:noFill/>
            </a:ln>
          </p:spPr>
        </p:pic>
        <p:pic>
          <p:nvPicPr>
            <p:cNvPr descr="ZIP" id="3222" name="Google Shape;3222;p169"/>
            <p:cNvPicPr preferRelativeResize="0"/>
            <p:nvPr/>
          </p:nvPicPr>
          <p:blipFill rotWithShape="1">
            <a:blip r:embed="rId4">
              <a:alphaModFix/>
            </a:blip>
            <a:srcRect b="0" l="0" r="0" t="0"/>
            <a:stretch/>
          </p:blipFill>
          <p:spPr>
            <a:xfrm>
              <a:off x="4456833" y="2496127"/>
              <a:ext cx="1453680" cy="1165289"/>
            </a:xfrm>
            <a:prstGeom prst="rect">
              <a:avLst/>
            </a:prstGeom>
            <a:noFill/>
            <a:ln>
              <a:noFill/>
            </a:ln>
          </p:spPr>
        </p:pic>
        <p:pic>
          <p:nvPicPr>
            <p:cNvPr descr="DIP1" id="3223" name="Google Shape;3223;p169"/>
            <p:cNvPicPr preferRelativeResize="0"/>
            <p:nvPr/>
          </p:nvPicPr>
          <p:blipFill rotWithShape="1">
            <a:blip r:embed="rId5">
              <a:alphaModFix/>
            </a:blip>
            <a:srcRect b="0" l="0" r="0" t="0"/>
            <a:stretch/>
          </p:blipFill>
          <p:spPr>
            <a:xfrm>
              <a:off x="6890796" y="2543020"/>
              <a:ext cx="1770206" cy="1118396"/>
            </a:xfrm>
            <a:prstGeom prst="rect">
              <a:avLst/>
            </a:prstGeom>
            <a:noFill/>
            <a:ln>
              <a:noFill/>
            </a:ln>
          </p:spPr>
        </p:pic>
        <p:pic>
          <p:nvPicPr>
            <p:cNvPr descr="SOP" id="3224" name="Google Shape;3224;p169"/>
            <p:cNvPicPr preferRelativeResize="0"/>
            <p:nvPr/>
          </p:nvPicPr>
          <p:blipFill rotWithShape="1">
            <a:blip r:embed="rId6">
              <a:alphaModFix/>
            </a:blip>
            <a:srcRect b="0" l="0" r="0" t="0"/>
            <a:stretch/>
          </p:blipFill>
          <p:spPr>
            <a:xfrm>
              <a:off x="2914298" y="4276113"/>
              <a:ext cx="1781930" cy="1259073"/>
            </a:xfrm>
            <a:prstGeom prst="rect">
              <a:avLst/>
            </a:prstGeom>
            <a:noFill/>
            <a:ln>
              <a:noFill/>
            </a:ln>
          </p:spPr>
        </p:pic>
        <p:pic>
          <p:nvPicPr>
            <p:cNvPr descr="QFP" id="3225" name="Google Shape;3225;p169"/>
            <p:cNvPicPr preferRelativeResize="0"/>
            <p:nvPr/>
          </p:nvPicPr>
          <p:blipFill rotWithShape="1">
            <a:blip r:embed="rId7">
              <a:alphaModFix/>
            </a:blip>
            <a:srcRect b="0" l="0" r="0" t="0"/>
            <a:stretch/>
          </p:blipFill>
          <p:spPr>
            <a:xfrm>
              <a:off x="5607162" y="4440236"/>
              <a:ext cx="1641251" cy="1094950"/>
            </a:xfrm>
            <a:prstGeom prst="rect">
              <a:avLst/>
            </a:prstGeom>
            <a:noFill/>
            <a:ln>
              <a:noFill/>
            </a:ln>
          </p:spPr>
        </p:pic>
        <p:sp>
          <p:nvSpPr>
            <p:cNvPr id="3226" name="Google Shape;3226;p169"/>
            <p:cNvSpPr txBox="1"/>
            <p:nvPr/>
          </p:nvSpPr>
          <p:spPr>
            <a:xfrm>
              <a:off x="2242442" y="3667250"/>
              <a:ext cx="701267"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SIP </a:t>
              </a:r>
              <a:endParaRPr b="1" sz="1300">
                <a:solidFill>
                  <a:srgbClr val="000000"/>
                </a:solidFill>
                <a:latin typeface="Arial"/>
                <a:ea typeface="Arial"/>
                <a:cs typeface="Arial"/>
                <a:sym typeface="Arial"/>
              </a:endParaRPr>
            </a:p>
          </p:txBody>
        </p:sp>
        <p:sp>
          <p:nvSpPr>
            <p:cNvPr id="3227" name="Google Shape;3227;p169"/>
            <p:cNvSpPr txBox="1"/>
            <p:nvPr/>
          </p:nvSpPr>
          <p:spPr>
            <a:xfrm>
              <a:off x="4780394" y="3667250"/>
              <a:ext cx="806558"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ZIP </a:t>
              </a:r>
              <a:endParaRPr b="1" sz="1300">
                <a:solidFill>
                  <a:srgbClr val="000000"/>
                </a:solidFill>
                <a:latin typeface="Arial"/>
                <a:ea typeface="Arial"/>
                <a:cs typeface="Arial"/>
                <a:sym typeface="Arial"/>
              </a:endParaRPr>
            </a:p>
          </p:txBody>
        </p:sp>
        <p:sp>
          <p:nvSpPr>
            <p:cNvPr id="3228" name="Google Shape;3228;p169"/>
            <p:cNvSpPr txBox="1"/>
            <p:nvPr/>
          </p:nvSpPr>
          <p:spPr>
            <a:xfrm>
              <a:off x="7344484" y="3667250"/>
              <a:ext cx="862829"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DIP </a:t>
              </a:r>
              <a:endParaRPr b="1" sz="1300">
                <a:solidFill>
                  <a:srgbClr val="000000"/>
                </a:solidFill>
                <a:latin typeface="Arial"/>
                <a:ea typeface="Arial"/>
                <a:cs typeface="Arial"/>
                <a:sym typeface="Arial"/>
              </a:endParaRPr>
            </a:p>
          </p:txBody>
        </p:sp>
        <p:sp>
          <p:nvSpPr>
            <p:cNvPr id="3229" name="Google Shape;3229;p169"/>
            <p:cNvSpPr txBox="1"/>
            <p:nvPr/>
          </p:nvSpPr>
          <p:spPr>
            <a:xfrm>
              <a:off x="3397809" y="5572771"/>
              <a:ext cx="814908"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SOP </a:t>
              </a:r>
              <a:endParaRPr b="1" sz="1300">
                <a:solidFill>
                  <a:srgbClr val="000000"/>
                </a:solidFill>
                <a:latin typeface="Arial"/>
                <a:ea typeface="Arial"/>
                <a:cs typeface="Arial"/>
                <a:sym typeface="Arial"/>
              </a:endParaRPr>
            </a:p>
          </p:txBody>
        </p:sp>
        <p:sp>
          <p:nvSpPr>
            <p:cNvPr id="3230" name="Google Shape;3230;p169"/>
            <p:cNvSpPr txBox="1"/>
            <p:nvPr/>
          </p:nvSpPr>
          <p:spPr>
            <a:xfrm>
              <a:off x="5971695" y="5572770"/>
              <a:ext cx="919101"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QFP </a:t>
              </a:r>
              <a:endParaRPr b="1" sz="1300">
                <a:solidFill>
                  <a:srgbClr val="000000"/>
                </a:solidFill>
                <a:latin typeface="Arial"/>
                <a:ea typeface="Arial"/>
                <a:cs typeface="Arial"/>
                <a:sym typeface="Arial"/>
              </a:endParaRPr>
            </a:p>
          </p:txBody>
        </p:sp>
      </p:grpSp>
      <p:sp>
        <p:nvSpPr>
          <p:cNvPr id="3231" name="Google Shape;3231;p16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6" name="Shape 3236"/>
        <p:cNvGrpSpPr/>
        <p:nvPr/>
      </p:nvGrpSpPr>
      <p:grpSpPr>
        <a:xfrm>
          <a:off x="0" y="0"/>
          <a:ext cx="0" cy="0"/>
          <a:chOff x="0" y="0"/>
          <a:chExt cx="0" cy="0"/>
        </a:xfrm>
      </p:grpSpPr>
      <p:sp>
        <p:nvSpPr>
          <p:cNvPr id="3237" name="Google Shape;3237;p1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238" name="Google Shape;3238;p170"/>
          <p:cNvSpPr/>
          <p:nvPr/>
        </p:nvSpPr>
        <p:spPr>
          <a:xfrm>
            <a:off x="712182" y="1751850"/>
            <a:ext cx="8487381" cy="216130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SSI (tích hợp cỡ nhỏ)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MSI (tích hợp cỡ vừa)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SSI (tích hợp cỡ lớn)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VLSI (tích hợp cỡ cực lớn)</a:t>
            </a:r>
            <a:endParaRPr/>
          </a:p>
          <a:p>
            <a:pPr indent="-182563" lvl="0" marL="182563" marR="0" rtl="0" algn="l">
              <a:spcBef>
                <a:spcPts val="80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Tốc độ chuyển động</a:t>
            </a:r>
            <a:endParaRPr b="1" sz="1300">
              <a:solidFill>
                <a:srgbClr val="262626"/>
              </a:solidFill>
              <a:latin typeface="Arial"/>
              <a:ea typeface="Arial"/>
              <a:cs typeface="Arial"/>
              <a:sym typeface="Arial"/>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3239" name="Google Shape;3239;p170"/>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IC digital </a:t>
            </a:r>
            <a:endParaRPr/>
          </a:p>
        </p:txBody>
      </p:sp>
      <p:sp>
        <p:nvSpPr>
          <p:cNvPr id="3240" name="Google Shape;3240;p17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aphicFrame>
        <p:nvGraphicFramePr>
          <p:cNvPr id="3241" name="Google Shape;3241;p170"/>
          <p:cNvGraphicFramePr/>
          <p:nvPr/>
        </p:nvGraphicFramePr>
        <p:xfrm>
          <a:off x="635999" y="3913158"/>
          <a:ext cx="3000000" cy="3000000"/>
        </p:xfrm>
        <a:graphic>
          <a:graphicData uri="http://schemas.openxmlformats.org/drawingml/2006/table">
            <a:tbl>
              <a:tblPr>
                <a:noFill/>
                <a:tableStyleId>{1012287A-DC5D-4DCD-A668-7C7213A124C2}</a:tableStyleId>
              </a:tblPr>
              <a:tblGrid>
                <a:gridCol w="2876950"/>
                <a:gridCol w="2876950"/>
                <a:gridCol w="2876950"/>
              </a:tblGrid>
              <a:tr h="332200">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Tên loại</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Tốc độ chuyển động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Ghi chú</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4062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Dòng 74LS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15ns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Sản phẩm tiêu chuẩn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2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Dòng 74ALS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11 ns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Loại tốc độ cao tiêu chuẩn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2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Dòng 74F</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６ns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Loại đặc biệt tốc độ cao</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220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Dòng 74AS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５ns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Loại đặc biệt tốc độ cao</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6" name="Shape 3246"/>
        <p:cNvGrpSpPr/>
        <p:nvPr/>
      </p:nvGrpSpPr>
      <p:grpSpPr>
        <a:xfrm>
          <a:off x="0" y="0"/>
          <a:ext cx="0" cy="0"/>
          <a:chOff x="0" y="0"/>
          <a:chExt cx="0" cy="0"/>
        </a:xfrm>
      </p:grpSpPr>
      <p:sp>
        <p:nvSpPr>
          <p:cNvPr id="3247" name="Google Shape;3247;p1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248" name="Google Shape;3248;p171"/>
          <p:cNvSpPr/>
          <p:nvPr/>
        </p:nvSpPr>
        <p:spPr>
          <a:xfrm>
            <a:off x="712182" y="1751850"/>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IC có thể lập trình</a:t>
            </a:r>
            <a:endParaRPr sz="1300">
              <a:solidFill>
                <a:srgbClr val="262626"/>
              </a:solidFill>
              <a:latin typeface="Arial"/>
              <a:ea typeface="Arial"/>
              <a:cs typeface="Arial"/>
              <a:sym typeface="Arial"/>
            </a:endParaRPr>
          </a:p>
        </p:txBody>
      </p:sp>
      <p:sp>
        <p:nvSpPr>
          <p:cNvPr id="3249" name="Google Shape;3249;p171"/>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IC digital (tiếp theo)</a:t>
            </a:r>
            <a:endParaRPr/>
          </a:p>
        </p:txBody>
      </p:sp>
      <p:grpSp>
        <p:nvGrpSpPr>
          <p:cNvPr id="3250" name="Google Shape;3250;p171"/>
          <p:cNvGrpSpPr/>
          <p:nvPr/>
        </p:nvGrpSpPr>
        <p:grpSpPr>
          <a:xfrm>
            <a:off x="715384" y="2241550"/>
            <a:ext cx="2112026" cy="3904261"/>
            <a:chOff x="715384" y="2241550"/>
            <a:chExt cx="2112026" cy="3904261"/>
          </a:xfrm>
        </p:grpSpPr>
        <p:pic>
          <p:nvPicPr>
            <p:cNvPr descr="prom" id="3251" name="Google Shape;3251;p171"/>
            <p:cNvPicPr preferRelativeResize="0"/>
            <p:nvPr/>
          </p:nvPicPr>
          <p:blipFill rotWithShape="1">
            <a:blip r:embed="rId3">
              <a:alphaModFix/>
            </a:blip>
            <a:srcRect b="0" l="0" r="0" t="0"/>
            <a:stretch/>
          </p:blipFill>
          <p:spPr>
            <a:xfrm>
              <a:off x="903767" y="2241550"/>
              <a:ext cx="1735261" cy="1572997"/>
            </a:xfrm>
            <a:prstGeom prst="rect">
              <a:avLst/>
            </a:prstGeom>
            <a:noFill/>
            <a:ln cap="flat" cmpd="sng" w="9525">
              <a:solidFill>
                <a:srgbClr val="D8D8D8"/>
              </a:solidFill>
              <a:prstDash val="solid"/>
              <a:miter lim="800000"/>
              <a:headEnd len="sm" w="sm" type="none"/>
              <a:tailEnd len="sm" w="sm" type="none"/>
            </a:ln>
          </p:spPr>
        </p:pic>
        <p:pic>
          <p:nvPicPr>
            <p:cNvPr descr="digitalic3" id="3252" name="Google Shape;3252;p171"/>
            <p:cNvPicPr preferRelativeResize="0"/>
            <p:nvPr/>
          </p:nvPicPr>
          <p:blipFill rotWithShape="1">
            <a:blip r:embed="rId4">
              <a:alphaModFix/>
            </a:blip>
            <a:srcRect b="0" l="0" r="0" t="0"/>
            <a:stretch/>
          </p:blipFill>
          <p:spPr>
            <a:xfrm>
              <a:off x="903767" y="4176650"/>
              <a:ext cx="1735261" cy="1438198"/>
            </a:xfrm>
            <a:prstGeom prst="rect">
              <a:avLst/>
            </a:prstGeom>
            <a:noFill/>
            <a:ln cap="flat" cmpd="sng" w="9525">
              <a:solidFill>
                <a:srgbClr val="D8D8D8"/>
              </a:solidFill>
              <a:prstDash val="solid"/>
              <a:miter lim="800000"/>
              <a:headEnd len="sm" w="sm" type="none"/>
              <a:tailEnd len="sm" w="sm" type="none"/>
            </a:ln>
          </p:spPr>
        </p:pic>
        <p:sp>
          <p:nvSpPr>
            <p:cNvPr id="3253" name="Google Shape;3253;p171"/>
            <p:cNvSpPr txBox="1"/>
            <p:nvPr/>
          </p:nvSpPr>
          <p:spPr>
            <a:xfrm>
              <a:off x="1203285" y="3845519"/>
              <a:ext cx="1141564"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EPROM </a:t>
              </a:r>
              <a:endParaRPr/>
            </a:p>
          </p:txBody>
        </p:sp>
        <p:sp>
          <p:nvSpPr>
            <p:cNvPr id="3254" name="Google Shape;3254;p171"/>
            <p:cNvSpPr txBox="1"/>
            <p:nvPr/>
          </p:nvSpPr>
          <p:spPr>
            <a:xfrm>
              <a:off x="715384" y="5653368"/>
              <a:ext cx="2112026" cy="492443"/>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FPGA(Mảng cổng lập trình được dạng trường) </a:t>
              </a:r>
              <a:endParaRPr/>
            </a:p>
          </p:txBody>
        </p:sp>
      </p:grpSp>
      <p:sp>
        <p:nvSpPr>
          <p:cNvPr id="3255" name="Google Shape;3255;p171"/>
          <p:cNvSpPr/>
          <p:nvPr/>
        </p:nvSpPr>
        <p:spPr>
          <a:xfrm>
            <a:off x="2887980" y="2249186"/>
            <a:ext cx="6580020" cy="3542014"/>
          </a:xfrm>
          <a:prstGeom prst="rect">
            <a:avLst/>
          </a:prstGeom>
          <a:solidFill>
            <a:srgbClr val="F2F2F2"/>
          </a:solidFill>
          <a:ln>
            <a:noFill/>
          </a:ln>
        </p:spPr>
        <p:txBody>
          <a:bodyPr anchorCtr="0" anchor="ctr" bIns="72000" lIns="180000" spcFirstLastPara="1" rIns="180000" wrap="square" tIns="72000">
            <a:noAutofit/>
          </a:bodyPr>
          <a:lstStyle/>
          <a:p>
            <a:pPr indent="0" lvl="0" marL="0" marR="0" rtl="0" algn="just">
              <a:spcBef>
                <a:spcPts val="0"/>
              </a:spcBef>
              <a:spcAft>
                <a:spcPts val="0"/>
              </a:spcAft>
              <a:buNone/>
            </a:pPr>
            <a:r>
              <a:rPr lang="en-US" sz="1300">
                <a:solidFill>
                  <a:schemeClr val="dk1"/>
                </a:solidFill>
                <a:latin typeface="Arial"/>
                <a:ea typeface="Arial"/>
                <a:cs typeface="Arial"/>
                <a:sym typeface="Arial"/>
              </a:rPr>
              <a:t>27C256: 27 là EPROM, C là loại CMOS, 256 là 256 kbit, 32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27C512: 27 là EPROM, C là loại CMOS, 512 là 512 kbit, 64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27C010: 27 là EPROM, C là loại CMOS, 010 là 1 Mbit, 128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27C040: 27 là EPROM, C là loại CMOS, 040 là 4 Mbit, 512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62256: 62 là SRAM, 256 là 256 kbit, 32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68512: 68 là SRAM tiêu thụ điện năng thấp, 512 là 512 kbit, 64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681000: 68 là SRAM, tiêu thụ điện năng thấp, 1000 là 1 Mbit, 128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28C16: 28 là EPROM, C là loại CMOS, 16 là 16 kbit, 2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28C64: 28 là EPROM, C là loại CMOS, 64 là 4 Mbit, 8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29C010: 29 là bộ nhớ Flash, C là loại CMOS, 010 is 1 Mbit, 128 kbyte.</a:t>
            </a:r>
            <a:endParaRPr/>
          </a:p>
          <a:p>
            <a:pPr indent="0" lvl="0" marL="0" marR="0" rtl="0" algn="just">
              <a:spcBef>
                <a:spcPts val="800"/>
              </a:spcBef>
              <a:spcAft>
                <a:spcPts val="0"/>
              </a:spcAft>
              <a:buNone/>
            </a:pPr>
            <a:r>
              <a:rPr lang="en-US" sz="1300">
                <a:solidFill>
                  <a:schemeClr val="dk1"/>
                </a:solidFill>
                <a:latin typeface="Arial"/>
                <a:ea typeface="Arial"/>
                <a:cs typeface="Arial"/>
                <a:sym typeface="Arial"/>
              </a:rPr>
              <a:t>29C040: 29 là bộ nhớ Flash, C là loại CMOS, 040 là 4 Mbit, 512 kbyte.</a:t>
            </a:r>
            <a:endParaRPr/>
          </a:p>
        </p:txBody>
      </p:sp>
      <p:sp>
        <p:nvSpPr>
          <p:cNvPr id="3256" name="Google Shape;3256;p17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1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263" name="Google Shape;3263;p172"/>
          <p:cNvSpPr/>
          <p:nvPr/>
        </p:nvSpPr>
        <p:spPr>
          <a:xfrm>
            <a:off x="712182" y="1751850"/>
            <a:ext cx="8487381" cy="185353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OP Amp (Mạch khuếch đại thuật toán)</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Chức năng cơ bản là khuếch đại tuyến tính. OP Amp có chức năng khuếch đại và xuất tín hiệu đầu vào analog với tỷ lệ không đổi. </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số khuếch đại cao (hơn 105) đến mức có thể coi đây là mạch khuếch đại lý tưởng với tỷ số khuếch đại vô hạn trong  thiết kế mạch. </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xây dựng mạch hồi tiếp dựa theo giả thuyết về hệ số khuếch đại vô hạn này, có thể xác định hệ số khuếch đại chỉ bằng tỷ số điện trở, được gọi là mạch khuếch đại thuật toán.</a:t>
            </a:r>
            <a:endParaRPr/>
          </a:p>
        </p:txBody>
      </p:sp>
      <p:sp>
        <p:nvSpPr>
          <p:cNvPr id="3264" name="Google Shape;3264;p172"/>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IC analog</a:t>
            </a:r>
            <a:endParaRPr/>
          </a:p>
        </p:txBody>
      </p:sp>
      <p:grpSp>
        <p:nvGrpSpPr>
          <p:cNvPr id="3265" name="Google Shape;3265;p172"/>
          <p:cNvGrpSpPr/>
          <p:nvPr/>
        </p:nvGrpSpPr>
        <p:grpSpPr>
          <a:xfrm>
            <a:off x="2343239" y="3820105"/>
            <a:ext cx="5216347" cy="1734606"/>
            <a:chOff x="2115169" y="4256994"/>
            <a:chExt cx="5216347" cy="1734606"/>
          </a:xfrm>
        </p:grpSpPr>
        <p:pic>
          <p:nvPicPr>
            <p:cNvPr descr="opeamp" id="3266" name="Google Shape;3266;p172"/>
            <p:cNvPicPr preferRelativeResize="0"/>
            <p:nvPr/>
          </p:nvPicPr>
          <p:blipFill rotWithShape="1">
            <a:blip r:embed="rId4">
              <a:alphaModFix/>
            </a:blip>
            <a:srcRect b="0" l="0" r="0" t="0"/>
            <a:stretch/>
          </p:blipFill>
          <p:spPr>
            <a:xfrm>
              <a:off x="2115169" y="4256994"/>
              <a:ext cx="2037042" cy="1399120"/>
            </a:xfrm>
            <a:prstGeom prst="rect">
              <a:avLst/>
            </a:prstGeom>
            <a:noFill/>
            <a:ln>
              <a:noFill/>
            </a:ln>
          </p:spPr>
        </p:pic>
        <p:graphicFrame>
          <p:nvGraphicFramePr>
            <p:cNvPr id="3267" name="Google Shape;3267;p172"/>
            <p:cNvGraphicFramePr/>
            <p:nvPr/>
          </p:nvGraphicFramePr>
          <p:xfrm>
            <a:off x="5117223" y="4433108"/>
            <a:ext cx="2142710" cy="1046894"/>
          </p:xfrm>
          <a:graphic>
            <a:graphicData uri="http://schemas.openxmlformats.org/presentationml/2006/ole">
              <mc:AlternateContent>
                <mc:Choice Requires="v">
                  <p:oleObj r:id="rId5" imgH="1046894" imgW="2142710" progId="Visio.Drawing.5" spid="_x0000_s1">
                    <p:embed/>
                  </p:oleObj>
                </mc:Choice>
                <mc:Fallback>
                  <p:oleObj r:id="rId6" imgH="1046894" imgW="2142710" progId="Visio.Drawing.5">
                    <p:embed/>
                    <p:pic>
                      <p:nvPicPr>
                        <p:cNvPr id="3267" name="Google Shape;3267;p172"/>
                        <p:cNvPicPr preferRelativeResize="0"/>
                        <p:nvPr/>
                      </p:nvPicPr>
                      <p:blipFill rotWithShape="1">
                        <a:blip r:embed="rId7">
                          <a:alphaModFix/>
                        </a:blip>
                        <a:srcRect b="0" l="0" r="0" t="0"/>
                        <a:stretch/>
                      </p:blipFill>
                      <p:spPr>
                        <a:xfrm>
                          <a:off x="5117223" y="4433108"/>
                          <a:ext cx="2142710" cy="1046894"/>
                        </a:xfrm>
                        <a:prstGeom prst="rect">
                          <a:avLst/>
                        </a:prstGeom>
                        <a:noFill/>
                        <a:ln>
                          <a:noFill/>
                        </a:ln>
                      </p:spPr>
                    </p:pic>
                  </p:oleObj>
                </mc:Fallback>
              </mc:AlternateContent>
            </a:graphicData>
          </a:graphic>
        </p:graphicFrame>
        <p:sp>
          <p:nvSpPr>
            <p:cNvPr id="3268" name="Google Shape;3268;p172"/>
            <p:cNvSpPr txBox="1"/>
            <p:nvPr/>
          </p:nvSpPr>
          <p:spPr>
            <a:xfrm>
              <a:off x="2478372" y="5699212"/>
              <a:ext cx="1310636"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Hình thức </a:t>
              </a:r>
              <a:endParaRPr/>
            </a:p>
          </p:txBody>
        </p:sp>
        <p:sp>
          <p:nvSpPr>
            <p:cNvPr id="3269" name="Google Shape;3269;p172"/>
            <p:cNvSpPr txBox="1"/>
            <p:nvPr/>
          </p:nvSpPr>
          <p:spPr>
            <a:xfrm>
              <a:off x="5045640" y="5699212"/>
              <a:ext cx="2285876"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Ký hiệu trong sơ đồ mạch</a:t>
              </a:r>
              <a:endParaRPr/>
            </a:p>
          </p:txBody>
        </p:sp>
      </p:grpSp>
      <p:sp>
        <p:nvSpPr>
          <p:cNvPr id="3270" name="Google Shape;3270;p17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sp>
        <p:nvSpPr>
          <p:cNvPr id="3276" name="Google Shape;3276;p1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277" name="Google Shape;3277;p173"/>
          <p:cNvSpPr/>
          <p:nvPr/>
        </p:nvSpPr>
        <p:spPr>
          <a:xfrm>
            <a:off x="712182" y="1751850"/>
            <a:ext cx="8487381" cy="245882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điều chỉnh 3 cực </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điều chỉnh duy trì điện áp đầu ra luôn không đổi và ổn định ngay cả khi cường độ dòng điện đầu ra hoặc điện áp đầu vào liên quan thay đổi.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IC của bộ khuếch đại công suất </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Điển hình của IC analog chuyên dụng, bộ khuếch đại đầu ra âm thanh có rất nhiều loại, từ bộ khuếch đại có tín hiệu đầu ra mức thấp đến cao.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IC điều khiển động cơ</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những IC có thể điều khiển chiều quay của động cơ điện một chiều, kiểm soát tốc độ, v.v. và khi nối với bộ vi xử lý, có thể thực hiện một số thao tác điều khiển phức tạp.</a:t>
            </a:r>
            <a:endParaRPr/>
          </a:p>
        </p:txBody>
      </p:sp>
      <p:sp>
        <p:nvSpPr>
          <p:cNvPr id="3278" name="Google Shape;3278;p173"/>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IC analog (Tiếp theo)</a:t>
            </a:r>
            <a:endParaRPr/>
          </a:p>
        </p:txBody>
      </p:sp>
      <p:grpSp>
        <p:nvGrpSpPr>
          <p:cNvPr id="3279" name="Google Shape;3279;p173"/>
          <p:cNvGrpSpPr/>
          <p:nvPr/>
        </p:nvGrpSpPr>
        <p:grpSpPr>
          <a:xfrm>
            <a:off x="1167820" y="4323507"/>
            <a:ext cx="7276792" cy="1975811"/>
            <a:chOff x="1167820" y="4323507"/>
            <a:chExt cx="7276792" cy="1975811"/>
          </a:xfrm>
        </p:grpSpPr>
        <p:pic>
          <p:nvPicPr>
            <p:cNvPr descr="regulator" id="3280" name="Google Shape;3280;p173"/>
            <p:cNvPicPr preferRelativeResize="0"/>
            <p:nvPr/>
          </p:nvPicPr>
          <p:blipFill rotWithShape="1">
            <a:blip r:embed="rId3">
              <a:alphaModFix/>
            </a:blip>
            <a:srcRect b="0" l="0" r="0" t="0"/>
            <a:stretch/>
          </p:blipFill>
          <p:spPr>
            <a:xfrm>
              <a:off x="1167820" y="4580649"/>
              <a:ext cx="2262068" cy="1168966"/>
            </a:xfrm>
            <a:prstGeom prst="rect">
              <a:avLst/>
            </a:prstGeom>
            <a:noFill/>
            <a:ln>
              <a:noFill/>
            </a:ln>
          </p:spPr>
        </p:pic>
        <p:pic>
          <p:nvPicPr>
            <p:cNvPr descr="http://www.ehtec.com/epart/img/ampic.jpg" id="3281" name="Google Shape;3281;p173"/>
            <p:cNvPicPr preferRelativeResize="0"/>
            <p:nvPr/>
          </p:nvPicPr>
          <p:blipFill rotWithShape="1">
            <a:blip r:embed="rId4">
              <a:alphaModFix/>
            </a:blip>
            <a:srcRect b="0" l="0" r="0" t="0"/>
            <a:stretch/>
          </p:blipFill>
          <p:spPr>
            <a:xfrm>
              <a:off x="3821428" y="4874261"/>
              <a:ext cx="2580590" cy="875354"/>
            </a:xfrm>
            <a:prstGeom prst="rect">
              <a:avLst/>
            </a:prstGeom>
            <a:noFill/>
            <a:ln cap="flat" cmpd="sng" w="9525">
              <a:solidFill>
                <a:srgbClr val="D8D8D8"/>
              </a:solidFill>
              <a:prstDash val="solid"/>
              <a:miter lim="800000"/>
              <a:headEnd len="sm" w="sm" type="none"/>
              <a:tailEnd len="sm" w="sm" type="none"/>
            </a:ln>
          </p:spPr>
        </p:pic>
        <p:pic>
          <p:nvPicPr>
            <p:cNvPr descr="motorcnt" id="3282" name="Google Shape;3282;p173"/>
            <p:cNvPicPr preferRelativeResize="0"/>
            <p:nvPr/>
          </p:nvPicPr>
          <p:blipFill rotWithShape="1">
            <a:blip r:embed="rId5">
              <a:alphaModFix/>
            </a:blip>
            <a:srcRect b="0" l="0" r="0" t="0"/>
            <a:stretch/>
          </p:blipFill>
          <p:spPr>
            <a:xfrm>
              <a:off x="7083614" y="4323507"/>
              <a:ext cx="1220064" cy="1426108"/>
            </a:xfrm>
            <a:prstGeom prst="rect">
              <a:avLst/>
            </a:prstGeom>
            <a:noFill/>
            <a:ln cap="flat" cmpd="sng" w="9525">
              <a:solidFill>
                <a:srgbClr val="D8D8D8"/>
              </a:solidFill>
              <a:prstDash val="solid"/>
              <a:miter lim="800000"/>
              <a:headEnd len="sm" w="sm" type="none"/>
              <a:tailEnd len="sm" w="sm" type="none"/>
            </a:ln>
          </p:spPr>
        </p:pic>
        <p:sp>
          <p:nvSpPr>
            <p:cNvPr id="3283" name="Google Shape;3283;p173"/>
            <p:cNvSpPr txBox="1"/>
            <p:nvPr/>
          </p:nvSpPr>
          <p:spPr>
            <a:xfrm>
              <a:off x="1498429" y="5806875"/>
              <a:ext cx="1787454"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Bộ điều chỉnh 3 cực</a:t>
              </a:r>
              <a:endParaRPr b="1" sz="1300">
                <a:solidFill>
                  <a:srgbClr val="000000"/>
                </a:solidFill>
                <a:latin typeface="Arial"/>
                <a:ea typeface="Arial"/>
                <a:cs typeface="Arial"/>
                <a:sym typeface="Arial"/>
              </a:endParaRPr>
            </a:p>
          </p:txBody>
        </p:sp>
        <p:sp>
          <p:nvSpPr>
            <p:cNvPr id="3284" name="Google Shape;3284;p173"/>
            <p:cNvSpPr txBox="1"/>
            <p:nvPr/>
          </p:nvSpPr>
          <p:spPr>
            <a:xfrm>
              <a:off x="4172180" y="5806875"/>
              <a:ext cx="1787454" cy="492443"/>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IC của bộ khuếch đại công suất</a:t>
              </a:r>
              <a:endParaRPr b="1" sz="1300">
                <a:solidFill>
                  <a:srgbClr val="000000"/>
                </a:solidFill>
                <a:latin typeface="Arial"/>
                <a:ea typeface="Arial"/>
                <a:cs typeface="Arial"/>
                <a:sym typeface="Arial"/>
              </a:endParaRPr>
            </a:p>
          </p:txBody>
        </p:sp>
        <p:sp>
          <p:nvSpPr>
            <p:cNvPr id="3285" name="Google Shape;3285;p173"/>
            <p:cNvSpPr txBox="1"/>
            <p:nvPr/>
          </p:nvSpPr>
          <p:spPr>
            <a:xfrm>
              <a:off x="6918960" y="5806875"/>
              <a:ext cx="1525652"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IC điều khiển động cơ</a:t>
              </a:r>
              <a:endParaRPr/>
            </a:p>
          </p:txBody>
        </p:sp>
      </p:grpSp>
      <p:sp>
        <p:nvSpPr>
          <p:cNvPr id="3286" name="Google Shape;3286;p17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6"/>
          <p:cNvSpPr/>
          <p:nvPr/>
        </p:nvSpPr>
        <p:spPr>
          <a:xfrm>
            <a:off x="703263" y="2096596"/>
            <a:ext cx="5902952" cy="338515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390" name="Google Shape;390;p1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391" name="Google Shape;391;p16"/>
          <p:cNvSpPr/>
          <p:nvPr/>
        </p:nvSpPr>
        <p:spPr>
          <a:xfrm>
            <a:off x="580400" y="1520828"/>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Nhiệt kế điện tử</a:t>
            </a:r>
            <a:endParaRPr sz="1401">
              <a:solidFill>
                <a:schemeClr val="dk1"/>
              </a:solidFill>
              <a:latin typeface="Arial"/>
              <a:ea typeface="Arial"/>
              <a:cs typeface="Arial"/>
              <a:sym typeface="Arial"/>
            </a:endParaRPr>
          </a:p>
        </p:txBody>
      </p:sp>
      <p:sp>
        <p:nvSpPr>
          <p:cNvPr id="392" name="Google Shape;392;p16"/>
          <p:cNvSpPr/>
          <p:nvPr/>
        </p:nvSpPr>
        <p:spPr>
          <a:xfrm>
            <a:off x="712190" y="1751169"/>
            <a:ext cx="3951893"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nhiệt độ và độ ẩm + đèn LED</a:t>
            </a:r>
            <a:endParaRPr/>
          </a:p>
        </p:txBody>
      </p:sp>
      <p:pic>
        <p:nvPicPr>
          <p:cNvPr descr="C:\Users\Administrator\Downloads\크기변환_20160108_160445 (1).jpg" id="393" name="Google Shape;393;p16"/>
          <p:cNvPicPr preferRelativeResize="0"/>
          <p:nvPr/>
        </p:nvPicPr>
        <p:blipFill rotWithShape="1">
          <a:blip r:embed="rId3">
            <a:alphaModFix/>
          </a:blip>
          <a:srcRect b="4090" l="0" r="0" t="0"/>
          <a:stretch/>
        </p:blipFill>
        <p:spPr>
          <a:xfrm>
            <a:off x="780237" y="2198752"/>
            <a:ext cx="5749011" cy="3193540"/>
          </a:xfrm>
          <a:prstGeom prst="rect">
            <a:avLst/>
          </a:prstGeom>
          <a:noFill/>
          <a:ln>
            <a:noFill/>
          </a:ln>
        </p:spPr>
      </p:pic>
      <p:sp>
        <p:nvSpPr>
          <p:cNvPr id="394" name="Google Shape;394;p16"/>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sp>
        <p:nvSpPr>
          <p:cNvPr id="3292" name="Google Shape;3292;p1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Linh kiện bán dẫn liên quan đến sóng ánh sáng</a:t>
            </a:r>
            <a:endParaRPr b="1" sz="2400">
              <a:solidFill>
                <a:srgbClr val="0C0C0C"/>
              </a:solidFill>
              <a:latin typeface="Arial"/>
              <a:ea typeface="Arial"/>
              <a:cs typeface="Arial"/>
              <a:sym typeface="Arial"/>
            </a:endParaRPr>
          </a:p>
        </p:txBody>
      </p:sp>
      <p:sp>
        <p:nvSpPr>
          <p:cNvPr id="3293" name="Google Shape;3293;p1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294" name="Google Shape;3294;p17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Điốt phát quang (LED)</a:t>
            </a:r>
            <a:endParaRPr/>
          </a:p>
        </p:txBody>
      </p:sp>
      <p:sp>
        <p:nvSpPr>
          <p:cNvPr id="3295" name="Google Shape;3295;p174"/>
          <p:cNvSpPr/>
          <p:nvPr/>
        </p:nvSpPr>
        <p:spPr>
          <a:xfrm>
            <a:off x="712182" y="2174873"/>
            <a:ext cx="8487381"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trộn một tạp chất cụ thể với một chất bán dẫn, nếu dòng điện thuận đi qua lớp chuyển tiếp PN thì sẽ phát ra ánh sáng có bước sóng cụ thể tùy theo loại tạp chất đó.</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màu chính gồm đỏ, lục và vàng. Những năm gần đây, điốt phát quang màu lam đã được phát triển nhằm tạo ra ba màu cơ bản của ánh sáng, từ đó giúp hiển thị hình ảnh đầy đủ màu sắc.</a:t>
            </a:r>
            <a:endParaRPr/>
          </a:p>
        </p:txBody>
      </p:sp>
      <p:sp>
        <p:nvSpPr>
          <p:cNvPr id="3296" name="Google Shape;3296;p1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pSp>
        <p:nvGrpSpPr>
          <p:cNvPr id="3297" name="Google Shape;3297;p174"/>
          <p:cNvGrpSpPr/>
          <p:nvPr/>
        </p:nvGrpSpPr>
        <p:grpSpPr>
          <a:xfrm>
            <a:off x="1728153" y="3459480"/>
            <a:ext cx="6448108" cy="2361061"/>
            <a:chOff x="1728153" y="3459480"/>
            <a:chExt cx="6448108" cy="2361061"/>
          </a:xfrm>
        </p:grpSpPr>
        <p:pic>
          <p:nvPicPr>
            <p:cNvPr descr="ë°ê´ë¤ì´ì¤ëì ëí ì´ë¯¸ì§ ê²ìê²°ê³¼" id="3298" name="Google Shape;3298;p174"/>
            <p:cNvPicPr preferRelativeResize="0"/>
            <p:nvPr/>
          </p:nvPicPr>
          <p:blipFill rotWithShape="1">
            <a:blip r:embed="rId3">
              <a:alphaModFix/>
            </a:blip>
            <a:srcRect b="0" l="0" r="0" t="25113"/>
            <a:stretch/>
          </p:blipFill>
          <p:spPr>
            <a:xfrm>
              <a:off x="1728153" y="3602634"/>
              <a:ext cx="6371907" cy="1676746"/>
            </a:xfrm>
            <a:prstGeom prst="rect">
              <a:avLst/>
            </a:prstGeom>
            <a:noFill/>
            <a:ln>
              <a:noFill/>
            </a:ln>
          </p:spPr>
        </p:pic>
        <p:sp>
          <p:nvSpPr>
            <p:cNvPr id="3299" name="Google Shape;3299;p174"/>
            <p:cNvSpPr txBox="1"/>
            <p:nvPr/>
          </p:nvSpPr>
          <p:spPr>
            <a:xfrm>
              <a:off x="3809553" y="5528153"/>
              <a:ext cx="2285876"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Điốt phát quang (LED)</a:t>
              </a:r>
              <a:endParaRPr/>
            </a:p>
          </p:txBody>
        </p:sp>
        <p:sp>
          <p:nvSpPr>
            <p:cNvPr id="3300" name="Google Shape;3300;p174"/>
            <p:cNvSpPr/>
            <p:nvPr/>
          </p:nvSpPr>
          <p:spPr>
            <a:xfrm>
              <a:off x="1728153" y="3459480"/>
              <a:ext cx="6448108" cy="201168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sp>
        <p:nvSpPr>
          <p:cNvPr id="3306" name="Google Shape;3306;p1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307" name="Google Shape;3307;p175"/>
          <p:cNvSpPr/>
          <p:nvPr/>
        </p:nvSpPr>
        <p:spPr>
          <a:xfrm>
            <a:off x="712182" y="1698510"/>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một điốt phát quang phát ra ánh sáng có bước sóng hồng ngoại, được sử dụng rộng rãi để truyền tín hiệu trong thiết bị điều khiển từ xa như TV, nhiều kích thước và hình dạng khác nhau.</a:t>
            </a:r>
            <a:endParaRPr/>
          </a:p>
        </p:txBody>
      </p:sp>
      <p:sp>
        <p:nvSpPr>
          <p:cNvPr id="3308" name="Google Shape;3308;p175"/>
          <p:cNvSpPr/>
          <p:nvPr/>
        </p:nvSpPr>
        <p:spPr>
          <a:xfrm>
            <a:off x="580388" y="146839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Điốt phát quang hồng ngoại</a:t>
            </a:r>
            <a:endParaRPr sz="1400">
              <a:solidFill>
                <a:schemeClr val="dk1"/>
              </a:solidFill>
              <a:latin typeface="Arial"/>
              <a:ea typeface="Arial"/>
              <a:cs typeface="Arial"/>
              <a:sym typeface="Arial"/>
            </a:endParaRPr>
          </a:p>
        </p:txBody>
      </p:sp>
      <p:sp>
        <p:nvSpPr>
          <p:cNvPr id="3309" name="Google Shape;3309;p1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pSp>
        <p:nvGrpSpPr>
          <p:cNvPr id="3310" name="Google Shape;3310;p175"/>
          <p:cNvGrpSpPr/>
          <p:nvPr/>
        </p:nvGrpSpPr>
        <p:grpSpPr>
          <a:xfrm>
            <a:off x="3812810" y="2415597"/>
            <a:ext cx="2286000" cy="2643858"/>
            <a:chOff x="3812810" y="2468937"/>
            <a:chExt cx="2286000" cy="2643858"/>
          </a:xfrm>
        </p:grpSpPr>
        <p:sp>
          <p:nvSpPr>
            <p:cNvPr id="3311" name="Google Shape;3311;p175"/>
            <p:cNvSpPr txBox="1"/>
            <p:nvPr/>
          </p:nvSpPr>
          <p:spPr>
            <a:xfrm>
              <a:off x="3812810" y="4820407"/>
              <a:ext cx="2285876"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Điốt phát quang hồng ngoại</a:t>
              </a:r>
              <a:endParaRPr b="1" sz="1300">
                <a:solidFill>
                  <a:srgbClr val="000000"/>
                </a:solidFill>
                <a:latin typeface="Arial"/>
                <a:ea typeface="Arial"/>
                <a:cs typeface="Arial"/>
                <a:sym typeface="Arial"/>
              </a:endParaRPr>
            </a:p>
          </p:txBody>
        </p:sp>
        <p:grpSp>
          <p:nvGrpSpPr>
            <p:cNvPr id="3312" name="Google Shape;3312;p175"/>
            <p:cNvGrpSpPr/>
            <p:nvPr/>
          </p:nvGrpSpPr>
          <p:grpSpPr>
            <a:xfrm>
              <a:off x="3812810" y="2468937"/>
              <a:ext cx="2286000" cy="2316480"/>
              <a:chOff x="3733800" y="2423160"/>
              <a:chExt cx="2286000" cy="2316480"/>
            </a:xfrm>
          </p:grpSpPr>
          <p:pic>
            <p:nvPicPr>
              <p:cNvPr id="3313" name="Google Shape;3313;p175"/>
              <p:cNvPicPr preferRelativeResize="0"/>
              <p:nvPr/>
            </p:nvPicPr>
            <p:blipFill rotWithShape="1">
              <a:blip r:embed="rId3">
                <a:alphaModFix/>
              </a:blip>
              <a:srcRect b="0" l="0" r="0" t="0"/>
              <a:stretch/>
            </p:blipFill>
            <p:spPr>
              <a:xfrm>
                <a:off x="4025995" y="2458150"/>
                <a:ext cx="1612805" cy="2272292"/>
              </a:xfrm>
              <a:prstGeom prst="rect">
                <a:avLst/>
              </a:prstGeom>
              <a:noFill/>
              <a:ln>
                <a:noFill/>
              </a:ln>
            </p:spPr>
          </p:pic>
          <p:sp>
            <p:nvSpPr>
              <p:cNvPr id="3314" name="Google Shape;3314;p175"/>
              <p:cNvSpPr/>
              <p:nvPr/>
            </p:nvSpPr>
            <p:spPr>
              <a:xfrm>
                <a:off x="3733800" y="2423160"/>
                <a:ext cx="2286000" cy="231648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9" name="Shape 3319"/>
        <p:cNvGrpSpPr/>
        <p:nvPr/>
      </p:nvGrpSpPr>
      <p:grpSpPr>
        <a:xfrm>
          <a:off x="0" y="0"/>
          <a:ext cx="0" cy="0"/>
          <a:chOff x="0" y="0"/>
          <a:chExt cx="0" cy="0"/>
        </a:xfrm>
      </p:grpSpPr>
      <p:sp>
        <p:nvSpPr>
          <p:cNvPr id="3320" name="Google Shape;3320;p17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321" name="Google Shape;3321;p176"/>
          <p:cNvSpPr/>
          <p:nvPr/>
        </p:nvSpPr>
        <p:spPr>
          <a:xfrm>
            <a:off x="712182" y="1698510"/>
            <a:ext cx="8487381" cy="213053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Điốt quang</a:t>
            </a:r>
            <a:endParaRPr/>
          </a:p>
          <a:p>
            <a:pPr indent="-285750" lvl="0" marL="285750"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ánh sáng đi tới lớp chuyển tiếp của điốt quang, dòng điện chạy qua do năng lượng ánh sáng ngược với đèn LED và cường độ dòng điện chạy qua tỷ lệ thuận với cường độ ánh sáng.</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Transistor quang</a:t>
            </a:r>
            <a:endParaRPr/>
          </a:p>
          <a:p>
            <a:pPr indent="-285750" lvl="0" marL="285750"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Linh kiện hoạt động tương tự điốt quang, dòng điện tại cực góp chạy qua khi ánh sáng đi vào cực gốc của transistor.</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 Tế bào CDS </a:t>
            </a:r>
            <a:endParaRPr/>
          </a:p>
          <a:p>
            <a:pPr indent="-285750" lvl="0" marL="285750"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CDS tận dụng đặc tính điện trở giảm khi ánh sáng chiếu vào. Độ nhạy tốt nhưng thời gian phản hồi chậm hơn so với điốt quang hoặc transistor quang.</a:t>
            </a:r>
            <a:endParaRPr/>
          </a:p>
        </p:txBody>
      </p:sp>
      <p:sp>
        <p:nvSpPr>
          <p:cNvPr id="3322" name="Google Shape;3322;p176"/>
          <p:cNvSpPr/>
          <p:nvPr/>
        </p:nvSpPr>
        <p:spPr>
          <a:xfrm>
            <a:off x="580388" y="146839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Thiết bị quang điện tử</a:t>
            </a:r>
            <a:endParaRPr sz="1400">
              <a:solidFill>
                <a:schemeClr val="dk1"/>
              </a:solidFill>
              <a:latin typeface="Arial"/>
              <a:ea typeface="Arial"/>
              <a:cs typeface="Arial"/>
              <a:sym typeface="Arial"/>
            </a:endParaRPr>
          </a:p>
        </p:txBody>
      </p:sp>
      <p:grpSp>
        <p:nvGrpSpPr>
          <p:cNvPr id="3323" name="Google Shape;3323;p176"/>
          <p:cNvGrpSpPr/>
          <p:nvPr/>
        </p:nvGrpSpPr>
        <p:grpSpPr>
          <a:xfrm>
            <a:off x="2875606" y="4199547"/>
            <a:ext cx="1674056" cy="2084556"/>
            <a:chOff x="2593666" y="4108107"/>
            <a:chExt cx="1674056" cy="2084556"/>
          </a:xfrm>
        </p:grpSpPr>
        <p:pic>
          <p:nvPicPr>
            <p:cNvPr descr="photoelec" id="3324" name="Google Shape;3324;p176"/>
            <p:cNvPicPr preferRelativeResize="0"/>
            <p:nvPr/>
          </p:nvPicPr>
          <p:blipFill rotWithShape="1">
            <a:blip r:embed="rId3">
              <a:alphaModFix/>
            </a:blip>
            <a:srcRect b="0" l="0" r="0" t="0"/>
            <a:stretch/>
          </p:blipFill>
          <p:spPr>
            <a:xfrm>
              <a:off x="2593666" y="4108107"/>
              <a:ext cx="1674056" cy="1764594"/>
            </a:xfrm>
            <a:prstGeom prst="rect">
              <a:avLst/>
            </a:prstGeom>
            <a:noFill/>
            <a:ln cap="flat" cmpd="sng" w="9525">
              <a:solidFill>
                <a:srgbClr val="D8D8D8"/>
              </a:solidFill>
              <a:prstDash val="solid"/>
              <a:miter lim="800000"/>
              <a:headEnd len="sm" w="sm" type="none"/>
              <a:tailEnd len="sm" w="sm" type="none"/>
            </a:ln>
          </p:spPr>
        </p:pic>
        <p:sp>
          <p:nvSpPr>
            <p:cNvPr id="3325" name="Google Shape;3325;p176"/>
            <p:cNvSpPr txBox="1"/>
            <p:nvPr/>
          </p:nvSpPr>
          <p:spPr>
            <a:xfrm>
              <a:off x="2676246" y="5900275"/>
              <a:ext cx="1508896"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Transistor quang</a:t>
              </a:r>
              <a:endParaRPr b="1" sz="1300">
                <a:solidFill>
                  <a:srgbClr val="000000"/>
                </a:solidFill>
                <a:latin typeface="Arial"/>
                <a:ea typeface="Arial"/>
                <a:cs typeface="Arial"/>
                <a:sym typeface="Arial"/>
              </a:endParaRPr>
            </a:p>
          </p:txBody>
        </p:sp>
      </p:grpSp>
      <p:grpSp>
        <p:nvGrpSpPr>
          <p:cNvPr id="3326" name="Google Shape;3326;p176"/>
          <p:cNvGrpSpPr/>
          <p:nvPr/>
        </p:nvGrpSpPr>
        <p:grpSpPr>
          <a:xfrm>
            <a:off x="4915246" y="4190381"/>
            <a:ext cx="2089114" cy="2093722"/>
            <a:chOff x="5220046" y="4098941"/>
            <a:chExt cx="2089114" cy="2093722"/>
          </a:xfrm>
        </p:grpSpPr>
        <p:pic>
          <p:nvPicPr>
            <p:cNvPr id="3327" name="Google Shape;3327;p176"/>
            <p:cNvPicPr preferRelativeResize="0"/>
            <p:nvPr/>
          </p:nvPicPr>
          <p:blipFill rotWithShape="1">
            <a:blip r:embed="rId4">
              <a:alphaModFix/>
            </a:blip>
            <a:srcRect b="0" l="0" r="0" t="0"/>
            <a:stretch/>
          </p:blipFill>
          <p:spPr>
            <a:xfrm>
              <a:off x="5220046" y="4098941"/>
              <a:ext cx="2089114" cy="1757844"/>
            </a:xfrm>
            <a:prstGeom prst="rect">
              <a:avLst/>
            </a:prstGeom>
            <a:noFill/>
            <a:ln cap="flat" cmpd="sng" w="9525">
              <a:solidFill>
                <a:srgbClr val="D8D8D8"/>
              </a:solidFill>
              <a:prstDash val="solid"/>
              <a:miter lim="800000"/>
              <a:headEnd len="sm" w="sm" type="none"/>
              <a:tailEnd len="sm" w="sm" type="none"/>
            </a:ln>
          </p:spPr>
        </p:pic>
        <p:sp>
          <p:nvSpPr>
            <p:cNvPr id="3328" name="Google Shape;3328;p176"/>
            <p:cNvSpPr txBox="1"/>
            <p:nvPr/>
          </p:nvSpPr>
          <p:spPr>
            <a:xfrm>
              <a:off x="5510155" y="5900275"/>
              <a:ext cx="1508896"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Tế bào Cds </a:t>
              </a:r>
              <a:endParaRPr/>
            </a:p>
          </p:txBody>
        </p:sp>
      </p:grpSp>
      <p:sp>
        <p:nvSpPr>
          <p:cNvPr id="3329" name="Google Shape;3329;p17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4" name="Shape 3334"/>
        <p:cNvGrpSpPr/>
        <p:nvPr/>
      </p:nvGrpSpPr>
      <p:grpSpPr>
        <a:xfrm>
          <a:off x="0" y="0"/>
          <a:ext cx="0" cy="0"/>
          <a:chOff x="0" y="0"/>
          <a:chExt cx="0" cy="0"/>
        </a:xfrm>
      </p:grpSpPr>
      <p:sp>
        <p:nvSpPr>
          <p:cNvPr id="3335" name="Google Shape;3335;p1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Màn hình bảy đoạn</a:t>
            </a:r>
            <a:endParaRPr b="1" sz="2400">
              <a:solidFill>
                <a:srgbClr val="0C0C0C"/>
              </a:solidFill>
              <a:latin typeface="Arial"/>
              <a:ea typeface="Arial"/>
              <a:cs typeface="Arial"/>
              <a:sym typeface="Arial"/>
            </a:endParaRPr>
          </a:p>
        </p:txBody>
      </p:sp>
      <p:sp>
        <p:nvSpPr>
          <p:cNvPr id="3336" name="Google Shape;3336;p17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337" name="Google Shape;3337;p177"/>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Thiết bị có bảy đèn LED để hiển thị chữ số và chữ số có thể được hiển thị bằng bảy phần tử.</a:t>
            </a:r>
            <a:endParaRPr/>
          </a:p>
        </p:txBody>
      </p:sp>
      <p:sp>
        <p:nvSpPr>
          <p:cNvPr id="3338" name="Google Shape;3338;p177"/>
          <p:cNvSpPr/>
          <p:nvPr/>
        </p:nvSpPr>
        <p:spPr>
          <a:xfrm>
            <a:off x="712182" y="2174873"/>
            <a:ext cx="8726286" cy="125336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Cực dương chung</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cực dương của điốt thường được nối với điện áp +5 [V], tức là sử dụng điện áp 0 [V] cho những điốt cần phát sáng.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Cực âm chung</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cực âm của điốt được nối với điện áp 0 [V], do vậy có thể nối +5 [V] vào những điốt cần phát sáng.</a:t>
            </a:r>
            <a:endParaRPr/>
          </a:p>
        </p:txBody>
      </p:sp>
      <p:grpSp>
        <p:nvGrpSpPr>
          <p:cNvPr id="3339" name="Google Shape;3339;p177"/>
          <p:cNvGrpSpPr/>
          <p:nvPr/>
        </p:nvGrpSpPr>
        <p:grpSpPr>
          <a:xfrm>
            <a:off x="1801094" y="3769954"/>
            <a:ext cx="6302793" cy="2352947"/>
            <a:chOff x="1289386" y="3853774"/>
            <a:chExt cx="6302793" cy="2352947"/>
          </a:xfrm>
        </p:grpSpPr>
        <p:pic>
          <p:nvPicPr>
            <p:cNvPr descr="http://www.ehtec.com/epart/img/segmentled.jpg" id="3340" name="Google Shape;3340;p177"/>
            <p:cNvPicPr preferRelativeResize="0"/>
            <p:nvPr/>
          </p:nvPicPr>
          <p:blipFill rotWithShape="1">
            <a:blip r:embed="rId3">
              <a:alphaModFix/>
            </a:blip>
            <a:srcRect b="0" l="0" r="0" t="0"/>
            <a:stretch/>
          </p:blipFill>
          <p:spPr>
            <a:xfrm>
              <a:off x="1289386" y="4038440"/>
              <a:ext cx="3442902" cy="1570019"/>
            </a:xfrm>
            <a:prstGeom prst="rect">
              <a:avLst/>
            </a:prstGeom>
            <a:noFill/>
            <a:ln cap="flat" cmpd="sng" w="9525">
              <a:solidFill>
                <a:srgbClr val="D8D8D8"/>
              </a:solidFill>
              <a:prstDash val="solid"/>
              <a:miter lim="800000"/>
              <a:headEnd len="sm" w="sm" type="none"/>
              <a:tailEnd len="sm" w="sm" type="none"/>
            </a:ln>
          </p:spPr>
        </p:pic>
        <p:sp>
          <p:nvSpPr>
            <p:cNvPr id="3341" name="Google Shape;3341;p177"/>
            <p:cNvSpPr txBox="1"/>
            <p:nvPr/>
          </p:nvSpPr>
          <p:spPr>
            <a:xfrm>
              <a:off x="1861965" y="5714278"/>
              <a:ext cx="2285876" cy="492443"/>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Hình thức của màn hình bảy đoạn</a:t>
              </a:r>
              <a:endParaRPr b="1" sz="1300">
                <a:solidFill>
                  <a:srgbClr val="000000"/>
                </a:solidFill>
                <a:latin typeface="Arial"/>
                <a:ea typeface="Arial"/>
                <a:cs typeface="Arial"/>
                <a:sym typeface="Arial"/>
              </a:endParaRPr>
            </a:p>
          </p:txBody>
        </p:sp>
        <p:grpSp>
          <p:nvGrpSpPr>
            <p:cNvPr id="3342" name="Google Shape;3342;p177"/>
            <p:cNvGrpSpPr/>
            <p:nvPr/>
          </p:nvGrpSpPr>
          <p:grpSpPr>
            <a:xfrm>
              <a:off x="5263397" y="3853774"/>
              <a:ext cx="2328782" cy="2157091"/>
              <a:chOff x="5460944" y="3853774"/>
              <a:chExt cx="2328782" cy="2157091"/>
            </a:xfrm>
          </p:grpSpPr>
          <p:pic>
            <p:nvPicPr>
              <p:cNvPr descr="img10.gif" id="3343" name="Google Shape;3343;p177"/>
              <p:cNvPicPr preferRelativeResize="0"/>
              <p:nvPr/>
            </p:nvPicPr>
            <p:blipFill rotWithShape="1">
              <a:blip r:embed="rId4">
                <a:alphaModFix/>
              </a:blip>
              <a:srcRect b="0" l="0" r="0" t="0"/>
              <a:stretch/>
            </p:blipFill>
            <p:spPr>
              <a:xfrm>
                <a:off x="5460944" y="3853774"/>
                <a:ext cx="2328782" cy="2152892"/>
              </a:xfrm>
              <a:prstGeom prst="rect">
                <a:avLst/>
              </a:prstGeom>
              <a:noFill/>
              <a:ln>
                <a:noFill/>
              </a:ln>
            </p:spPr>
          </p:pic>
          <p:sp>
            <p:nvSpPr>
              <p:cNvPr id="3344" name="Google Shape;3344;p177"/>
              <p:cNvSpPr txBox="1"/>
              <p:nvPr/>
            </p:nvSpPr>
            <p:spPr>
              <a:xfrm>
                <a:off x="5680852" y="3853774"/>
                <a:ext cx="988172" cy="184666"/>
              </a:xfrm>
              <a:prstGeom prst="rect">
                <a:avLst/>
              </a:prstGeom>
              <a:solidFill>
                <a:srgbClr val="F8F8F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 + ) commom</a:t>
                </a:r>
                <a:endParaRPr sz="1200">
                  <a:solidFill>
                    <a:srgbClr val="000000"/>
                  </a:solidFill>
                  <a:latin typeface="Arial"/>
                  <a:ea typeface="Arial"/>
                  <a:cs typeface="Arial"/>
                  <a:sym typeface="Arial"/>
                </a:endParaRPr>
              </a:p>
            </p:txBody>
          </p:sp>
          <p:sp>
            <p:nvSpPr>
              <p:cNvPr id="3345" name="Google Shape;3345;p177"/>
              <p:cNvSpPr txBox="1"/>
              <p:nvPr/>
            </p:nvSpPr>
            <p:spPr>
              <a:xfrm>
                <a:off x="5680852" y="4988689"/>
                <a:ext cx="988172" cy="184666"/>
              </a:xfrm>
              <a:prstGeom prst="rect">
                <a:avLst/>
              </a:prstGeom>
              <a:solidFill>
                <a:srgbClr val="F8F8F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 - ) commom</a:t>
                </a:r>
                <a:endParaRPr sz="1200">
                  <a:solidFill>
                    <a:srgbClr val="000000"/>
                  </a:solidFill>
                  <a:latin typeface="Arial"/>
                  <a:ea typeface="Arial"/>
                  <a:cs typeface="Arial"/>
                  <a:sym typeface="Arial"/>
                </a:endParaRPr>
              </a:p>
            </p:txBody>
          </p:sp>
          <p:sp>
            <p:nvSpPr>
              <p:cNvPr id="3346" name="Google Shape;3346;p177"/>
              <p:cNvSpPr txBox="1"/>
              <p:nvPr/>
            </p:nvSpPr>
            <p:spPr>
              <a:xfrm>
                <a:off x="5573471" y="4691284"/>
                <a:ext cx="988172" cy="184666"/>
              </a:xfrm>
              <a:prstGeom prst="rect">
                <a:avLst/>
              </a:prstGeom>
              <a:solidFill>
                <a:srgbClr val="F8F8F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FND507</a:t>
                </a:r>
                <a:endParaRPr/>
              </a:p>
            </p:txBody>
          </p:sp>
          <p:sp>
            <p:nvSpPr>
              <p:cNvPr id="3347" name="Google Shape;3347;p177"/>
              <p:cNvSpPr txBox="1"/>
              <p:nvPr/>
            </p:nvSpPr>
            <p:spPr>
              <a:xfrm>
                <a:off x="5573471" y="5826199"/>
                <a:ext cx="988172" cy="184666"/>
              </a:xfrm>
              <a:prstGeom prst="rect">
                <a:avLst/>
              </a:prstGeom>
              <a:solidFill>
                <a:srgbClr val="F8F8F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FND500</a:t>
                </a:r>
                <a:endParaRPr/>
              </a:p>
            </p:txBody>
          </p:sp>
          <p:sp>
            <p:nvSpPr>
              <p:cNvPr id="3348" name="Google Shape;3348;p177"/>
              <p:cNvSpPr txBox="1"/>
              <p:nvPr/>
            </p:nvSpPr>
            <p:spPr>
              <a:xfrm>
                <a:off x="5496570" y="4488863"/>
                <a:ext cx="1202934" cy="169277"/>
              </a:xfrm>
              <a:prstGeom prst="rect">
                <a:avLst/>
              </a:prstGeom>
              <a:solidFill>
                <a:srgbClr val="F8F8F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a b c d e f g</a:t>
                </a:r>
                <a:endParaRPr/>
              </a:p>
            </p:txBody>
          </p:sp>
          <p:sp>
            <p:nvSpPr>
              <p:cNvPr id="3349" name="Google Shape;3349;p177"/>
              <p:cNvSpPr txBox="1"/>
              <p:nvPr/>
            </p:nvSpPr>
            <p:spPr>
              <a:xfrm>
                <a:off x="5496570" y="5652723"/>
                <a:ext cx="1202934" cy="169277"/>
              </a:xfrm>
              <a:prstGeom prst="rect">
                <a:avLst/>
              </a:prstGeom>
              <a:solidFill>
                <a:srgbClr val="F8F8F8"/>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100">
                    <a:solidFill>
                      <a:srgbClr val="000000"/>
                    </a:solidFill>
                    <a:latin typeface="Arial"/>
                    <a:ea typeface="Arial"/>
                    <a:cs typeface="Arial"/>
                    <a:sym typeface="Arial"/>
                  </a:rPr>
                  <a:t>a b c d e f g</a:t>
                </a:r>
                <a:endParaRPr/>
              </a:p>
            </p:txBody>
          </p:sp>
          <p:sp>
            <p:nvSpPr>
              <p:cNvPr id="3350" name="Google Shape;3350;p177"/>
              <p:cNvSpPr txBox="1"/>
              <p:nvPr/>
            </p:nvSpPr>
            <p:spPr>
              <a:xfrm>
                <a:off x="6894576" y="4317673"/>
                <a:ext cx="895150" cy="169277"/>
              </a:xfrm>
              <a:prstGeom prst="rect">
                <a:avLst/>
              </a:prstGeom>
              <a:solidFill>
                <a:srgbClr val="F8F8F8"/>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g  f com a b</a:t>
                </a:r>
                <a:endParaRPr/>
              </a:p>
            </p:txBody>
          </p:sp>
          <p:sp>
            <p:nvSpPr>
              <p:cNvPr id="3351" name="Google Shape;3351;p177"/>
              <p:cNvSpPr txBox="1"/>
              <p:nvPr/>
            </p:nvSpPr>
            <p:spPr>
              <a:xfrm>
                <a:off x="6865620" y="5537701"/>
                <a:ext cx="924106" cy="169277"/>
              </a:xfrm>
              <a:prstGeom prst="rect">
                <a:avLst/>
              </a:prstGeom>
              <a:solidFill>
                <a:srgbClr val="F8F8F8"/>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000000"/>
                    </a:solidFill>
                    <a:latin typeface="Arial"/>
                    <a:ea typeface="Arial"/>
                    <a:cs typeface="Arial"/>
                    <a:sym typeface="Arial"/>
                  </a:rPr>
                  <a:t>e  d com c  dp</a:t>
                </a:r>
                <a:endParaRPr sz="1100">
                  <a:solidFill>
                    <a:srgbClr val="000000"/>
                  </a:solidFill>
                  <a:latin typeface="Arial"/>
                  <a:ea typeface="Arial"/>
                  <a:cs typeface="Arial"/>
                  <a:sym typeface="Arial"/>
                </a:endParaRPr>
              </a:p>
            </p:txBody>
          </p:sp>
        </p:grpSp>
      </p:grpSp>
      <p:sp>
        <p:nvSpPr>
          <p:cNvPr id="3352" name="Google Shape;3352;p17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sp>
        <p:nvSpPr>
          <p:cNvPr id="3358" name="Google Shape;3358;p17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Màn hình tinh thể lỏng (LCD)</a:t>
            </a:r>
            <a:endParaRPr/>
          </a:p>
        </p:txBody>
      </p:sp>
      <p:sp>
        <p:nvSpPr>
          <p:cNvPr id="3359" name="Google Shape;3359;p17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360" name="Google Shape;3360;p178"/>
          <p:cNvSpPr/>
          <p:nvPr/>
        </p:nvSpPr>
        <p:spPr>
          <a:xfrm>
            <a:off x="580388" y="1944537"/>
            <a:ext cx="8619175"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Gần đây được sử dụng rất nhiều cho màn hình hiển thị của máy vi tính. LCD có nhiều loại tùy theo kích thước và số lượng của các ký tự hiển thị, và còn phù hợp với mục đích sử dụng. Sản phẩm được sử dụng rộng rãi để hiển thị máy vi tính và thường có thể hiển thị tiếng Anh hoặc tiếng Nhật.</a:t>
            </a:r>
            <a:endParaRPr/>
          </a:p>
        </p:txBody>
      </p:sp>
      <p:sp>
        <p:nvSpPr>
          <p:cNvPr id="3361" name="Google Shape;3361;p17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grpSp>
        <p:nvGrpSpPr>
          <p:cNvPr id="3362" name="Google Shape;3362;p178"/>
          <p:cNvGrpSpPr/>
          <p:nvPr/>
        </p:nvGrpSpPr>
        <p:grpSpPr>
          <a:xfrm>
            <a:off x="2004060" y="3146214"/>
            <a:ext cx="5890260" cy="2269467"/>
            <a:chOff x="2004060" y="3108114"/>
            <a:chExt cx="5890260" cy="2269467"/>
          </a:xfrm>
        </p:grpSpPr>
        <p:grpSp>
          <p:nvGrpSpPr>
            <p:cNvPr id="3363" name="Google Shape;3363;p178"/>
            <p:cNvGrpSpPr/>
            <p:nvPr/>
          </p:nvGrpSpPr>
          <p:grpSpPr>
            <a:xfrm>
              <a:off x="2376422" y="3307080"/>
              <a:ext cx="4943951" cy="1536653"/>
              <a:chOff x="2167673" y="3521854"/>
              <a:chExt cx="4943951" cy="1536653"/>
            </a:xfrm>
          </p:grpSpPr>
          <p:pic>
            <p:nvPicPr>
              <p:cNvPr descr="LCDì ëí ì´ë¯¸ì§ ê²ìê²°ê³¼" id="3364" name="Google Shape;3364;p178"/>
              <p:cNvPicPr preferRelativeResize="0"/>
              <p:nvPr/>
            </p:nvPicPr>
            <p:blipFill rotWithShape="1">
              <a:blip r:embed="rId3">
                <a:alphaModFix/>
              </a:blip>
              <a:srcRect b="0" l="0" r="0" t="0"/>
              <a:stretch/>
            </p:blipFill>
            <p:spPr>
              <a:xfrm>
                <a:off x="2167673" y="3537013"/>
                <a:ext cx="2601600" cy="1483282"/>
              </a:xfrm>
              <a:prstGeom prst="rect">
                <a:avLst/>
              </a:prstGeom>
              <a:noFill/>
              <a:ln>
                <a:noFill/>
              </a:ln>
            </p:spPr>
          </p:pic>
          <p:pic>
            <p:nvPicPr>
              <p:cNvPr descr="LCDì ëí ì´ë¯¸ì§ ê²ìê²°ê³¼" id="3365" name="Google Shape;3365;p178"/>
              <p:cNvPicPr preferRelativeResize="0"/>
              <p:nvPr/>
            </p:nvPicPr>
            <p:blipFill rotWithShape="1">
              <a:blip r:embed="rId4">
                <a:alphaModFix/>
              </a:blip>
              <a:srcRect b="0" l="0" r="0" t="0"/>
              <a:stretch/>
            </p:blipFill>
            <p:spPr>
              <a:xfrm>
                <a:off x="4844255" y="3521854"/>
                <a:ext cx="2267369" cy="1536653"/>
              </a:xfrm>
              <a:prstGeom prst="rect">
                <a:avLst/>
              </a:prstGeom>
              <a:noFill/>
              <a:ln>
                <a:noFill/>
              </a:ln>
            </p:spPr>
          </p:pic>
        </p:grpSp>
        <p:sp>
          <p:nvSpPr>
            <p:cNvPr id="3366" name="Google Shape;3366;p178"/>
            <p:cNvSpPr txBox="1"/>
            <p:nvPr/>
          </p:nvSpPr>
          <p:spPr>
            <a:xfrm>
              <a:off x="3835084" y="5085193"/>
              <a:ext cx="2285876"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Màn hình tinh thể lỏng (LCD)</a:t>
              </a:r>
              <a:endParaRPr/>
            </a:p>
          </p:txBody>
        </p:sp>
        <p:sp>
          <p:nvSpPr>
            <p:cNvPr id="3367" name="Google Shape;3367;p178"/>
            <p:cNvSpPr/>
            <p:nvPr/>
          </p:nvSpPr>
          <p:spPr>
            <a:xfrm>
              <a:off x="2004060" y="3108114"/>
              <a:ext cx="5890260" cy="190914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sp>
        <p:nvSpPr>
          <p:cNvPr id="3373" name="Google Shape;3373;p17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Phần tử cách ly quang và điốt phản quang</a:t>
            </a:r>
            <a:endParaRPr b="1" sz="2400">
              <a:solidFill>
                <a:srgbClr val="0C0C0C"/>
              </a:solidFill>
              <a:latin typeface="Arial"/>
              <a:ea typeface="Arial"/>
              <a:cs typeface="Arial"/>
              <a:sym typeface="Arial"/>
            </a:endParaRPr>
          </a:p>
        </p:txBody>
      </p:sp>
      <p:sp>
        <p:nvSpPr>
          <p:cNvPr id="3374" name="Google Shape;3374;p17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375" name="Google Shape;3375;p179"/>
          <p:cNvSpPr/>
          <p:nvPr/>
        </p:nvSpPr>
        <p:spPr>
          <a:xfrm>
            <a:off x="580388" y="189119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Phần tử cách ly quang</a:t>
            </a:r>
            <a:endParaRPr sz="1400">
              <a:solidFill>
                <a:schemeClr val="dk1"/>
              </a:solidFill>
              <a:latin typeface="Arial"/>
              <a:ea typeface="Arial"/>
              <a:cs typeface="Arial"/>
              <a:sym typeface="Arial"/>
            </a:endParaRPr>
          </a:p>
        </p:txBody>
      </p:sp>
      <p:sp>
        <p:nvSpPr>
          <p:cNvPr id="3376" name="Google Shape;3376;p179"/>
          <p:cNvSpPr/>
          <p:nvPr/>
        </p:nvSpPr>
        <p:spPr>
          <a:xfrm>
            <a:off x="712182" y="2121533"/>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có điốt phát quang và điốt quang hoặc transitor quang được đặt hướng vào nhau, có tác dụng cách điện máy tính với thiết bị bên ngoài.</a:t>
            </a:r>
            <a:endParaRPr/>
          </a:p>
        </p:txBody>
      </p:sp>
      <p:sp>
        <p:nvSpPr>
          <p:cNvPr id="3377" name="Google Shape;3377;p179"/>
          <p:cNvSpPr/>
          <p:nvPr/>
        </p:nvSpPr>
        <p:spPr>
          <a:xfrm>
            <a:off x="580388" y="2770873"/>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Phần tử cách ly quang CDS</a:t>
            </a:r>
            <a:endParaRPr/>
          </a:p>
        </p:txBody>
      </p:sp>
      <p:sp>
        <p:nvSpPr>
          <p:cNvPr id="3378" name="Google Shape;3378;p179"/>
          <p:cNvSpPr/>
          <p:nvPr/>
        </p:nvSpPr>
        <p:spPr>
          <a:xfrm>
            <a:off x="712182" y="3001209"/>
            <a:ext cx="8487381"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bị CDS và đèn LED được đặt đối diện nhau. Sử dụng khi cần cách điện mạch hồi tiếp hoặc cách điện với thiết bị đúc.</a:t>
            </a:r>
            <a:endParaRPr/>
          </a:p>
        </p:txBody>
      </p:sp>
      <p:sp>
        <p:nvSpPr>
          <p:cNvPr id="3379" name="Google Shape;3379;p179"/>
          <p:cNvSpPr/>
          <p:nvPr/>
        </p:nvSpPr>
        <p:spPr>
          <a:xfrm>
            <a:off x="580388" y="365054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Điốt phản quang</a:t>
            </a:r>
            <a:endParaRPr sz="1400">
              <a:solidFill>
                <a:schemeClr val="dk1"/>
              </a:solidFill>
              <a:latin typeface="Arial"/>
              <a:ea typeface="Arial"/>
              <a:cs typeface="Arial"/>
              <a:sym typeface="Arial"/>
            </a:endParaRPr>
          </a:p>
        </p:txBody>
      </p:sp>
      <p:sp>
        <p:nvSpPr>
          <p:cNvPr id="3380" name="Google Shape;3380;p179"/>
          <p:cNvSpPr/>
          <p:nvPr/>
        </p:nvSpPr>
        <p:spPr>
          <a:xfrm>
            <a:off x="712182" y="3880885"/>
            <a:ext cx="8487381" cy="94559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Cùng xử lý điốt phát tia hồng ngoại để bảo dưỡng và điốt quang cũng giống trường hợp của phần tử cách ly quang. Tuy nhiên, ánh sáng từ đèn LED không đi vào thiết bị quang điện tử khi đặt chúng cạnh nhau thay vì đối diện nhau. Phần tử này hoạt động bằng cách tiếp nhận ánh sáng bị phản xạ từ một vật thể cần phát hiện, chẳn hạn vật cản đối với thiết bị quang điện tử.</a:t>
            </a:r>
            <a:endParaRPr/>
          </a:p>
        </p:txBody>
      </p:sp>
      <p:grpSp>
        <p:nvGrpSpPr>
          <p:cNvPr id="3381" name="Google Shape;3381;p179"/>
          <p:cNvGrpSpPr/>
          <p:nvPr/>
        </p:nvGrpSpPr>
        <p:grpSpPr>
          <a:xfrm>
            <a:off x="3389453" y="4700874"/>
            <a:ext cx="3127094" cy="1602963"/>
            <a:chOff x="3389453" y="4754214"/>
            <a:chExt cx="3127094" cy="1602963"/>
          </a:xfrm>
        </p:grpSpPr>
        <p:pic>
          <p:nvPicPr>
            <p:cNvPr descr="photocoupler" id="3382" name="Google Shape;3382;p179"/>
            <p:cNvPicPr preferRelativeResize="0"/>
            <p:nvPr/>
          </p:nvPicPr>
          <p:blipFill rotWithShape="1">
            <a:blip r:embed="rId3">
              <a:alphaModFix/>
            </a:blip>
            <a:srcRect b="0" l="0" r="0" t="0"/>
            <a:stretch/>
          </p:blipFill>
          <p:spPr>
            <a:xfrm>
              <a:off x="3389453" y="4754214"/>
              <a:ext cx="3127094" cy="1311170"/>
            </a:xfrm>
            <a:prstGeom prst="rect">
              <a:avLst/>
            </a:prstGeom>
            <a:noFill/>
            <a:ln cap="flat" cmpd="sng" w="9525">
              <a:solidFill>
                <a:srgbClr val="D8D8D8"/>
              </a:solidFill>
              <a:prstDash val="solid"/>
              <a:miter lim="800000"/>
              <a:headEnd len="sm" w="sm" type="none"/>
              <a:tailEnd len="sm" w="sm" type="none"/>
            </a:ln>
          </p:spPr>
        </p:pic>
        <p:sp>
          <p:nvSpPr>
            <p:cNvPr id="3383" name="Google Shape;3383;p179"/>
            <p:cNvSpPr txBox="1"/>
            <p:nvPr/>
          </p:nvSpPr>
          <p:spPr>
            <a:xfrm>
              <a:off x="3810062" y="6064789"/>
              <a:ext cx="2285876"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Phần tử cách ly quang</a:t>
              </a:r>
              <a:endParaRPr b="1" sz="1300">
                <a:solidFill>
                  <a:srgbClr val="000000"/>
                </a:solidFill>
                <a:latin typeface="Arial"/>
                <a:ea typeface="Arial"/>
                <a:cs typeface="Arial"/>
                <a:sym typeface="Arial"/>
              </a:endParaRPr>
            </a:p>
          </p:txBody>
        </p:sp>
      </p:grpSp>
      <p:sp>
        <p:nvSpPr>
          <p:cNvPr id="3384" name="Google Shape;3384;p17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9" name="Shape 3389"/>
        <p:cNvGrpSpPr/>
        <p:nvPr/>
      </p:nvGrpSpPr>
      <p:grpSpPr>
        <a:xfrm>
          <a:off x="0" y="0"/>
          <a:ext cx="0" cy="0"/>
          <a:chOff x="0" y="0"/>
          <a:chExt cx="0" cy="0"/>
        </a:xfrm>
      </p:grpSpPr>
      <p:sp>
        <p:nvSpPr>
          <p:cNvPr id="3390" name="Google Shape;3390;p1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thiết bị khác</a:t>
            </a:r>
            <a:endParaRPr b="1" sz="2400">
              <a:solidFill>
                <a:srgbClr val="0C0C0C"/>
              </a:solidFill>
              <a:latin typeface="Arial"/>
              <a:ea typeface="Arial"/>
              <a:cs typeface="Arial"/>
              <a:sym typeface="Arial"/>
            </a:endParaRPr>
          </a:p>
        </p:txBody>
      </p:sp>
      <p:sp>
        <p:nvSpPr>
          <p:cNvPr id="3391" name="Google Shape;3391;p18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392" name="Google Shape;3392;p180"/>
          <p:cNvSpPr/>
          <p:nvPr/>
        </p:nvSpPr>
        <p:spPr>
          <a:xfrm>
            <a:off x="580388" y="189119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Thiết bị tạo dao động</a:t>
            </a:r>
            <a:endParaRPr sz="1400">
              <a:solidFill>
                <a:schemeClr val="dk1"/>
              </a:solidFill>
              <a:latin typeface="Arial"/>
              <a:ea typeface="Arial"/>
              <a:cs typeface="Arial"/>
              <a:sym typeface="Arial"/>
            </a:endParaRPr>
          </a:p>
        </p:txBody>
      </p:sp>
      <p:sp>
        <p:nvSpPr>
          <p:cNvPr id="3393" name="Google Shape;3393;p180"/>
          <p:cNvSpPr/>
          <p:nvPr/>
        </p:nvSpPr>
        <p:spPr>
          <a:xfrm>
            <a:off x="712182" y="2121533"/>
            <a:ext cx="8487381" cy="225877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dao động bằng gốm</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Được sử dụng khi không yêu cầu về độ chính xác của bộ rung bằng thạch anh và giá thành tương đối rẻ</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rung dạng tinh thể </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một thiết bị tạo dao động ổn định, dễ tìm mua với dải tần số rộng và linh hoạt trong cách sử dụng do mạch dao động tương đối đơn giản.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dao động dạng tinh thể</a:t>
            </a:r>
            <a:endParaRPr sz="1300">
              <a:solidFill>
                <a:srgbClr val="262626"/>
              </a:solidFill>
              <a:latin typeface="Arial"/>
              <a:ea typeface="Arial"/>
              <a:cs typeface="Arial"/>
              <a:sym typeface="Arial"/>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Gần đây sử dụng một thiết bị kết hợp bộ rung dạng tinh thể và một mạch điện tử. Thiết bị tiện lợi này tích hợp sẵn mạch điện tử để tạo dao động ổn định và xuất ra tín hiệu khi nối với nguồn điện.</a:t>
            </a:r>
            <a:endParaRPr/>
          </a:p>
        </p:txBody>
      </p:sp>
      <p:grpSp>
        <p:nvGrpSpPr>
          <p:cNvPr id="3394" name="Google Shape;3394;p180"/>
          <p:cNvGrpSpPr/>
          <p:nvPr/>
        </p:nvGrpSpPr>
        <p:grpSpPr>
          <a:xfrm>
            <a:off x="1299014" y="4628399"/>
            <a:ext cx="7304796" cy="1519601"/>
            <a:chOff x="1156356" y="4681739"/>
            <a:chExt cx="7304796" cy="1519601"/>
          </a:xfrm>
        </p:grpSpPr>
        <p:pic>
          <p:nvPicPr>
            <p:cNvPr descr="celalock" id="3395" name="Google Shape;3395;p180"/>
            <p:cNvPicPr preferRelativeResize="0"/>
            <p:nvPr/>
          </p:nvPicPr>
          <p:blipFill rotWithShape="1">
            <a:blip r:embed="rId3">
              <a:alphaModFix/>
            </a:blip>
            <a:srcRect b="0" l="0" r="0" t="0"/>
            <a:stretch/>
          </p:blipFill>
          <p:spPr>
            <a:xfrm>
              <a:off x="1156356" y="4974476"/>
              <a:ext cx="2685621" cy="886436"/>
            </a:xfrm>
            <a:prstGeom prst="rect">
              <a:avLst/>
            </a:prstGeom>
            <a:noFill/>
            <a:ln cap="flat" cmpd="sng" w="9525">
              <a:solidFill>
                <a:srgbClr val="D8D8D8"/>
              </a:solidFill>
              <a:prstDash val="solid"/>
              <a:miter lim="800000"/>
              <a:headEnd len="sm" w="sm" type="none"/>
              <a:tailEnd len="sm" w="sm" type="none"/>
            </a:ln>
          </p:spPr>
        </p:pic>
        <p:pic>
          <p:nvPicPr>
            <p:cNvPr descr="http://www.ehtec.com/epart/img/xtal1.jpg" id="3396" name="Google Shape;3396;p180"/>
            <p:cNvPicPr preferRelativeResize="0"/>
            <p:nvPr/>
          </p:nvPicPr>
          <p:blipFill rotWithShape="1">
            <a:blip r:embed="rId4">
              <a:alphaModFix/>
            </a:blip>
            <a:srcRect b="0" l="0" r="0" t="0"/>
            <a:stretch/>
          </p:blipFill>
          <p:spPr>
            <a:xfrm>
              <a:off x="4208229" y="4770546"/>
              <a:ext cx="2090280" cy="1090366"/>
            </a:xfrm>
            <a:prstGeom prst="rect">
              <a:avLst/>
            </a:prstGeom>
            <a:noFill/>
            <a:ln cap="flat" cmpd="sng" w="9525">
              <a:solidFill>
                <a:srgbClr val="D8D8D8"/>
              </a:solidFill>
              <a:prstDash val="solid"/>
              <a:miter lim="800000"/>
              <a:headEnd len="sm" w="sm" type="none"/>
              <a:tailEnd len="sm" w="sm" type="none"/>
            </a:ln>
          </p:spPr>
        </p:pic>
        <p:pic>
          <p:nvPicPr>
            <p:cNvPr descr="xtal2" id="3397" name="Google Shape;3397;p180"/>
            <p:cNvPicPr preferRelativeResize="0"/>
            <p:nvPr/>
          </p:nvPicPr>
          <p:blipFill rotWithShape="1">
            <a:blip r:embed="rId5">
              <a:alphaModFix/>
            </a:blip>
            <a:srcRect b="0" l="0" r="0" t="0"/>
            <a:stretch/>
          </p:blipFill>
          <p:spPr>
            <a:xfrm>
              <a:off x="6664761" y="4681739"/>
              <a:ext cx="1715310" cy="1179173"/>
            </a:xfrm>
            <a:prstGeom prst="rect">
              <a:avLst/>
            </a:prstGeom>
            <a:noFill/>
            <a:ln cap="flat" cmpd="sng" w="9525">
              <a:solidFill>
                <a:srgbClr val="D8D8D8"/>
              </a:solidFill>
              <a:prstDash val="solid"/>
              <a:miter lim="800000"/>
              <a:headEnd len="sm" w="sm" type="none"/>
              <a:tailEnd len="sm" w="sm" type="none"/>
            </a:ln>
          </p:spPr>
        </p:pic>
        <p:sp>
          <p:nvSpPr>
            <p:cNvPr id="3398" name="Google Shape;3398;p180"/>
            <p:cNvSpPr txBox="1"/>
            <p:nvPr/>
          </p:nvSpPr>
          <p:spPr>
            <a:xfrm>
              <a:off x="4314633" y="5908952"/>
              <a:ext cx="1877472"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Bộ rung bằng thạch anh </a:t>
              </a:r>
              <a:endParaRPr/>
            </a:p>
          </p:txBody>
        </p:sp>
        <p:sp>
          <p:nvSpPr>
            <p:cNvPr id="3399" name="Google Shape;3399;p180"/>
            <p:cNvSpPr txBox="1"/>
            <p:nvPr/>
          </p:nvSpPr>
          <p:spPr>
            <a:xfrm>
              <a:off x="1560431" y="5908952"/>
              <a:ext cx="1877472"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Bộ dao động bằng gốm</a:t>
              </a:r>
              <a:endParaRPr b="1" sz="1300">
                <a:solidFill>
                  <a:srgbClr val="000000"/>
                </a:solidFill>
                <a:latin typeface="Arial"/>
                <a:ea typeface="Arial"/>
                <a:cs typeface="Arial"/>
                <a:sym typeface="Arial"/>
              </a:endParaRPr>
            </a:p>
          </p:txBody>
        </p:sp>
        <p:sp>
          <p:nvSpPr>
            <p:cNvPr id="3400" name="Google Shape;3400;p180"/>
            <p:cNvSpPr txBox="1"/>
            <p:nvPr/>
          </p:nvSpPr>
          <p:spPr>
            <a:xfrm>
              <a:off x="6583680" y="5908952"/>
              <a:ext cx="1877472"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Bộ dao động dạng tinh thể</a:t>
              </a:r>
              <a:endParaRPr b="1" sz="1300">
                <a:solidFill>
                  <a:srgbClr val="000000"/>
                </a:solidFill>
                <a:latin typeface="Arial"/>
                <a:ea typeface="Arial"/>
                <a:cs typeface="Arial"/>
                <a:sym typeface="Arial"/>
              </a:endParaRPr>
            </a:p>
          </p:txBody>
        </p:sp>
      </p:grpSp>
      <p:sp>
        <p:nvSpPr>
          <p:cNvPr id="3401" name="Google Shape;3401;p18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sp>
        <p:nvSpPr>
          <p:cNvPr id="3407" name="Google Shape;3407;p1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Linh kiện của thiết bị</a:t>
            </a:r>
            <a:endParaRPr b="1" sz="2400">
              <a:solidFill>
                <a:srgbClr val="0C0C0C"/>
              </a:solidFill>
              <a:latin typeface="Arial"/>
              <a:ea typeface="Arial"/>
              <a:cs typeface="Arial"/>
              <a:sym typeface="Arial"/>
            </a:endParaRPr>
          </a:p>
        </p:txBody>
      </p:sp>
      <p:sp>
        <p:nvSpPr>
          <p:cNvPr id="3408" name="Google Shape;3408;p18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409" name="Google Shape;3409;p18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 Các loại công tắc</a:t>
            </a:r>
            <a:endParaRPr sz="1400">
              <a:solidFill>
                <a:schemeClr val="dk1"/>
              </a:solidFill>
              <a:latin typeface="Arial"/>
              <a:ea typeface="Arial"/>
              <a:cs typeface="Arial"/>
              <a:sym typeface="Arial"/>
            </a:endParaRPr>
          </a:p>
        </p:txBody>
      </p:sp>
      <p:grpSp>
        <p:nvGrpSpPr>
          <p:cNvPr id="3410" name="Google Shape;3410;p181"/>
          <p:cNvGrpSpPr/>
          <p:nvPr/>
        </p:nvGrpSpPr>
        <p:grpSpPr>
          <a:xfrm>
            <a:off x="3883312" y="4153761"/>
            <a:ext cx="3392709" cy="2041050"/>
            <a:chOff x="6962718" y="4026835"/>
            <a:chExt cx="2392893" cy="1439562"/>
          </a:xfrm>
        </p:grpSpPr>
        <p:pic>
          <p:nvPicPr>
            <p:cNvPr descr="digisw" id="3411" name="Google Shape;3411;p181"/>
            <p:cNvPicPr preferRelativeResize="0"/>
            <p:nvPr/>
          </p:nvPicPr>
          <p:blipFill rotWithShape="1">
            <a:blip r:embed="rId3">
              <a:alphaModFix/>
            </a:blip>
            <a:srcRect b="0" l="0" r="0" t="0"/>
            <a:stretch/>
          </p:blipFill>
          <p:spPr>
            <a:xfrm>
              <a:off x="6962718" y="4026835"/>
              <a:ext cx="2392893" cy="1186523"/>
            </a:xfrm>
            <a:prstGeom prst="rect">
              <a:avLst/>
            </a:prstGeom>
            <a:noFill/>
            <a:ln cap="flat" cmpd="sng" w="9525">
              <a:solidFill>
                <a:srgbClr val="D8D8D8"/>
              </a:solidFill>
              <a:prstDash val="solid"/>
              <a:miter lim="800000"/>
              <a:headEnd len="sm" w="sm" type="none"/>
              <a:tailEnd len="sm" w="sm" type="none"/>
            </a:ln>
          </p:spPr>
        </p:pic>
        <p:sp>
          <p:nvSpPr>
            <p:cNvPr id="3412" name="Google Shape;3412;p181"/>
            <p:cNvSpPr txBox="1"/>
            <p:nvPr/>
          </p:nvSpPr>
          <p:spPr>
            <a:xfrm>
              <a:off x="7616961" y="5260174"/>
              <a:ext cx="1095156" cy="206223"/>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Công tắc số</a:t>
              </a:r>
              <a:endParaRPr b="1" sz="1300">
                <a:solidFill>
                  <a:srgbClr val="000000"/>
                </a:solidFill>
                <a:latin typeface="Arial"/>
                <a:ea typeface="Arial"/>
                <a:cs typeface="Arial"/>
                <a:sym typeface="Arial"/>
              </a:endParaRPr>
            </a:p>
          </p:txBody>
        </p:sp>
      </p:grpSp>
      <p:grpSp>
        <p:nvGrpSpPr>
          <p:cNvPr id="3413" name="Google Shape;3413;p181"/>
          <p:cNvGrpSpPr/>
          <p:nvPr/>
        </p:nvGrpSpPr>
        <p:grpSpPr>
          <a:xfrm>
            <a:off x="7441357" y="2328163"/>
            <a:ext cx="1481664" cy="2155274"/>
            <a:chOff x="5579477" y="3719219"/>
            <a:chExt cx="1214873" cy="1767192"/>
          </a:xfrm>
        </p:grpSpPr>
        <p:pic>
          <p:nvPicPr>
            <p:cNvPr descr="rotallysw" id="3414" name="Google Shape;3414;p181"/>
            <p:cNvPicPr preferRelativeResize="0"/>
            <p:nvPr/>
          </p:nvPicPr>
          <p:blipFill rotWithShape="1">
            <a:blip r:embed="rId4">
              <a:alphaModFix/>
            </a:blip>
            <a:srcRect b="0" l="0" r="0" t="0"/>
            <a:stretch/>
          </p:blipFill>
          <p:spPr>
            <a:xfrm>
              <a:off x="5579477" y="3719219"/>
              <a:ext cx="1214873" cy="1494139"/>
            </a:xfrm>
            <a:prstGeom prst="rect">
              <a:avLst/>
            </a:prstGeom>
            <a:noFill/>
            <a:ln cap="flat" cmpd="sng" w="9525">
              <a:solidFill>
                <a:srgbClr val="D8D8D8"/>
              </a:solidFill>
              <a:prstDash val="solid"/>
              <a:miter lim="800000"/>
              <a:headEnd len="sm" w="sm" type="none"/>
              <a:tailEnd len="sm" w="sm" type="none"/>
            </a:ln>
          </p:spPr>
        </p:pic>
        <p:sp>
          <p:nvSpPr>
            <p:cNvPr id="3415" name="Google Shape;3415;p181"/>
            <p:cNvSpPr txBox="1"/>
            <p:nvPr/>
          </p:nvSpPr>
          <p:spPr>
            <a:xfrm>
              <a:off x="5645583" y="5246671"/>
              <a:ext cx="1095156" cy="23974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Công tắc xoay</a:t>
              </a:r>
              <a:endParaRPr b="1" sz="1300">
                <a:solidFill>
                  <a:srgbClr val="000000"/>
                </a:solidFill>
                <a:latin typeface="Arial"/>
                <a:ea typeface="Arial"/>
                <a:cs typeface="Arial"/>
                <a:sym typeface="Arial"/>
              </a:endParaRPr>
            </a:p>
          </p:txBody>
        </p:sp>
      </p:grpSp>
      <p:pic>
        <p:nvPicPr>
          <p:cNvPr descr="http://www.ehtec.com/epart/img/digitalsw.jpg" id="3416" name="Google Shape;3416;p181"/>
          <p:cNvPicPr preferRelativeResize="0"/>
          <p:nvPr/>
        </p:nvPicPr>
        <p:blipFill rotWithShape="1">
          <a:blip r:embed="rId5">
            <a:alphaModFix/>
          </a:blip>
          <a:srcRect b="0" l="0" r="0" t="0"/>
          <a:stretch/>
        </p:blipFill>
        <p:spPr>
          <a:xfrm>
            <a:off x="3875793" y="2360085"/>
            <a:ext cx="3381579" cy="1287054"/>
          </a:xfrm>
          <a:prstGeom prst="rect">
            <a:avLst/>
          </a:prstGeom>
          <a:noFill/>
          <a:ln cap="flat" cmpd="sng" w="9525">
            <a:solidFill>
              <a:srgbClr val="D8D8D8"/>
            </a:solidFill>
            <a:prstDash val="solid"/>
            <a:miter lim="800000"/>
            <a:headEnd len="sm" w="sm" type="none"/>
            <a:tailEnd len="sm" w="sm" type="none"/>
          </a:ln>
        </p:spPr>
      </p:pic>
      <p:sp>
        <p:nvSpPr>
          <p:cNvPr id="3417" name="Google Shape;3417;p181"/>
          <p:cNvSpPr txBox="1"/>
          <p:nvPr/>
        </p:nvSpPr>
        <p:spPr>
          <a:xfrm>
            <a:off x="4894564" y="3731840"/>
            <a:ext cx="1345881"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Công tác DIP</a:t>
            </a:r>
            <a:endParaRPr/>
          </a:p>
        </p:txBody>
      </p:sp>
      <p:grpSp>
        <p:nvGrpSpPr>
          <p:cNvPr id="3418" name="Google Shape;3418;p181"/>
          <p:cNvGrpSpPr/>
          <p:nvPr/>
        </p:nvGrpSpPr>
        <p:grpSpPr>
          <a:xfrm>
            <a:off x="684729" y="2328520"/>
            <a:ext cx="3033248" cy="2177567"/>
            <a:chOff x="650552" y="3995647"/>
            <a:chExt cx="2023634" cy="1452766"/>
          </a:xfrm>
        </p:grpSpPr>
        <p:pic>
          <p:nvPicPr>
            <p:cNvPr descr="http://www.ehtec.com/epart/img/switch.jpg" id="3419" name="Google Shape;3419;p181"/>
            <p:cNvPicPr preferRelativeResize="0"/>
            <p:nvPr/>
          </p:nvPicPr>
          <p:blipFill rotWithShape="1">
            <a:blip r:embed="rId6">
              <a:alphaModFix/>
            </a:blip>
            <a:srcRect b="0" l="0" r="0" t="0"/>
            <a:stretch/>
          </p:blipFill>
          <p:spPr>
            <a:xfrm>
              <a:off x="681054" y="3995647"/>
              <a:ext cx="1993132" cy="1217711"/>
            </a:xfrm>
            <a:prstGeom prst="rect">
              <a:avLst/>
            </a:prstGeom>
            <a:noFill/>
            <a:ln cap="flat" cmpd="sng" w="9525">
              <a:solidFill>
                <a:srgbClr val="D8D8D8"/>
              </a:solidFill>
              <a:prstDash val="solid"/>
              <a:miter lim="800000"/>
              <a:headEnd len="sm" w="sm" type="none"/>
              <a:tailEnd len="sm" w="sm" type="none"/>
            </a:ln>
          </p:spPr>
        </p:pic>
        <p:sp>
          <p:nvSpPr>
            <p:cNvPr id="3420" name="Google Shape;3420;p181"/>
            <p:cNvSpPr txBox="1"/>
            <p:nvPr/>
          </p:nvSpPr>
          <p:spPr>
            <a:xfrm>
              <a:off x="650552" y="5253346"/>
              <a:ext cx="1993132" cy="19506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Công tắc ngoài</a:t>
              </a:r>
              <a:endParaRPr b="1" sz="1300">
                <a:solidFill>
                  <a:srgbClr val="000000"/>
                </a:solidFill>
                <a:latin typeface="Arial"/>
                <a:ea typeface="Arial"/>
                <a:cs typeface="Arial"/>
                <a:sym typeface="Arial"/>
              </a:endParaRPr>
            </a:p>
          </p:txBody>
        </p:sp>
      </p:grpSp>
      <p:sp>
        <p:nvSpPr>
          <p:cNvPr id="3421" name="Google Shape;3421;p18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sp>
        <p:nvSpPr>
          <p:cNvPr id="3427" name="Google Shape;3427;p18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428" name="Google Shape;3428;p182"/>
          <p:cNvSpPr/>
          <p:nvPr/>
        </p:nvSpPr>
        <p:spPr>
          <a:xfrm>
            <a:off x="580388" y="152273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ETC.</a:t>
            </a:r>
            <a:endParaRPr/>
          </a:p>
        </p:txBody>
      </p:sp>
      <p:grpSp>
        <p:nvGrpSpPr>
          <p:cNvPr id="3429" name="Google Shape;3429;p182"/>
          <p:cNvGrpSpPr/>
          <p:nvPr/>
        </p:nvGrpSpPr>
        <p:grpSpPr>
          <a:xfrm>
            <a:off x="666856" y="1932774"/>
            <a:ext cx="3790844" cy="1981038"/>
            <a:chOff x="2492831" y="1753066"/>
            <a:chExt cx="3351029" cy="1751198"/>
          </a:xfrm>
        </p:grpSpPr>
        <p:sp>
          <p:nvSpPr>
            <p:cNvPr id="3430" name="Google Shape;3430;p182"/>
            <p:cNvSpPr txBox="1"/>
            <p:nvPr/>
          </p:nvSpPr>
          <p:spPr>
            <a:xfrm>
              <a:off x="3369356" y="3245799"/>
              <a:ext cx="1597980" cy="25846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Ổ cắm IC</a:t>
              </a:r>
              <a:endParaRPr/>
            </a:p>
          </p:txBody>
        </p:sp>
        <p:pic>
          <p:nvPicPr>
            <p:cNvPr descr="http://www.ehtec.com/epart/img/icsocket.jpg" id="3431" name="Google Shape;3431;p182"/>
            <p:cNvPicPr preferRelativeResize="0"/>
            <p:nvPr/>
          </p:nvPicPr>
          <p:blipFill rotWithShape="1">
            <a:blip r:embed="rId3">
              <a:alphaModFix/>
            </a:blip>
            <a:srcRect b="0" l="0" r="0" t="0"/>
            <a:stretch/>
          </p:blipFill>
          <p:spPr>
            <a:xfrm>
              <a:off x="2492831" y="1753066"/>
              <a:ext cx="3351029" cy="1458976"/>
            </a:xfrm>
            <a:prstGeom prst="rect">
              <a:avLst/>
            </a:prstGeom>
            <a:noFill/>
            <a:ln cap="flat" cmpd="sng" w="9525">
              <a:solidFill>
                <a:srgbClr val="D8D8D8"/>
              </a:solidFill>
              <a:prstDash val="solid"/>
              <a:miter lim="800000"/>
              <a:headEnd len="sm" w="sm" type="none"/>
              <a:tailEnd len="sm" w="sm" type="none"/>
            </a:ln>
          </p:spPr>
        </p:pic>
      </p:grpSp>
      <p:grpSp>
        <p:nvGrpSpPr>
          <p:cNvPr id="3432" name="Google Shape;3432;p182"/>
          <p:cNvGrpSpPr/>
          <p:nvPr/>
        </p:nvGrpSpPr>
        <p:grpSpPr>
          <a:xfrm>
            <a:off x="4602924" y="1948924"/>
            <a:ext cx="3823812" cy="1967790"/>
            <a:chOff x="5973320" y="1826488"/>
            <a:chExt cx="3406900" cy="1753241"/>
          </a:xfrm>
        </p:grpSpPr>
        <p:sp>
          <p:nvSpPr>
            <p:cNvPr id="3433" name="Google Shape;3433;p182"/>
            <p:cNvSpPr txBox="1"/>
            <p:nvPr/>
          </p:nvSpPr>
          <p:spPr>
            <a:xfrm>
              <a:off x="6858077" y="3319220"/>
              <a:ext cx="1597980" cy="260509"/>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Bộ hấp thụ nhiệt</a:t>
              </a:r>
              <a:endParaRPr b="1" sz="1300">
                <a:solidFill>
                  <a:srgbClr val="000000"/>
                </a:solidFill>
                <a:latin typeface="Arial"/>
                <a:ea typeface="Arial"/>
                <a:cs typeface="Arial"/>
                <a:sym typeface="Arial"/>
              </a:endParaRPr>
            </a:p>
          </p:txBody>
        </p:sp>
        <p:pic>
          <p:nvPicPr>
            <p:cNvPr descr="http://www.ehtec.com/epart/img/fin.jpg" id="3434" name="Google Shape;3434;p182"/>
            <p:cNvPicPr preferRelativeResize="0"/>
            <p:nvPr/>
          </p:nvPicPr>
          <p:blipFill rotWithShape="1">
            <a:blip r:embed="rId4">
              <a:alphaModFix/>
            </a:blip>
            <a:srcRect b="0" l="0" r="0" t="0"/>
            <a:stretch/>
          </p:blipFill>
          <p:spPr>
            <a:xfrm>
              <a:off x="5973320" y="1826488"/>
              <a:ext cx="3406900" cy="1460100"/>
            </a:xfrm>
            <a:prstGeom prst="rect">
              <a:avLst/>
            </a:prstGeom>
            <a:noFill/>
            <a:ln cap="flat" cmpd="sng" w="9525">
              <a:solidFill>
                <a:srgbClr val="D8D8D8"/>
              </a:solidFill>
              <a:prstDash val="solid"/>
              <a:miter lim="800000"/>
              <a:headEnd len="sm" w="sm" type="none"/>
              <a:tailEnd len="sm" w="sm" type="none"/>
            </a:ln>
          </p:spPr>
        </p:pic>
      </p:grpSp>
      <p:grpSp>
        <p:nvGrpSpPr>
          <p:cNvPr id="3435" name="Google Shape;3435;p182"/>
          <p:cNvGrpSpPr/>
          <p:nvPr/>
        </p:nvGrpSpPr>
        <p:grpSpPr>
          <a:xfrm>
            <a:off x="666856" y="4029424"/>
            <a:ext cx="3790844" cy="2070910"/>
            <a:chOff x="2518410" y="3737173"/>
            <a:chExt cx="3347527" cy="1828729"/>
          </a:xfrm>
        </p:grpSpPr>
        <p:sp>
          <p:nvSpPr>
            <p:cNvPr id="3436" name="Google Shape;3436;p182"/>
            <p:cNvSpPr txBox="1"/>
            <p:nvPr/>
          </p:nvSpPr>
          <p:spPr>
            <a:xfrm>
              <a:off x="3394936" y="5307707"/>
              <a:ext cx="1597980" cy="25819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Loa</a:t>
              </a:r>
              <a:endParaRPr/>
            </a:p>
          </p:txBody>
        </p:sp>
        <p:pic>
          <p:nvPicPr>
            <p:cNvPr descr="speaker1" id="3437" name="Google Shape;3437;p182"/>
            <p:cNvPicPr preferRelativeResize="0"/>
            <p:nvPr/>
          </p:nvPicPr>
          <p:blipFill rotWithShape="1">
            <a:blip r:embed="rId5">
              <a:alphaModFix/>
            </a:blip>
            <a:srcRect b="0" l="0" r="0" t="0"/>
            <a:stretch/>
          </p:blipFill>
          <p:spPr>
            <a:xfrm>
              <a:off x="2518410" y="3737173"/>
              <a:ext cx="3347527" cy="1513007"/>
            </a:xfrm>
            <a:prstGeom prst="rect">
              <a:avLst/>
            </a:prstGeom>
            <a:noFill/>
            <a:ln cap="flat" cmpd="sng" w="9525">
              <a:solidFill>
                <a:srgbClr val="D8D8D8"/>
              </a:solidFill>
              <a:prstDash val="solid"/>
              <a:miter lim="800000"/>
              <a:headEnd len="sm" w="sm" type="none"/>
              <a:tailEnd len="sm" w="sm" type="none"/>
            </a:ln>
          </p:spPr>
        </p:pic>
      </p:grpSp>
      <p:grpSp>
        <p:nvGrpSpPr>
          <p:cNvPr id="3438" name="Google Shape;3438;p182"/>
          <p:cNvGrpSpPr/>
          <p:nvPr/>
        </p:nvGrpSpPr>
        <p:grpSpPr>
          <a:xfrm>
            <a:off x="4662756" y="4027860"/>
            <a:ext cx="3222603" cy="2069023"/>
            <a:chOff x="5988636" y="3768561"/>
            <a:chExt cx="2819469" cy="1810197"/>
          </a:xfrm>
        </p:grpSpPr>
        <p:sp>
          <p:nvSpPr>
            <p:cNvPr id="3439" name="Google Shape;3439;p182"/>
            <p:cNvSpPr txBox="1"/>
            <p:nvPr/>
          </p:nvSpPr>
          <p:spPr>
            <a:xfrm>
              <a:off x="6599380" y="5322946"/>
              <a:ext cx="1597980" cy="255812"/>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Còi điện tử</a:t>
              </a:r>
              <a:endParaRPr b="1" sz="1300">
                <a:solidFill>
                  <a:srgbClr val="000000"/>
                </a:solidFill>
                <a:latin typeface="Arial"/>
                <a:ea typeface="Arial"/>
                <a:cs typeface="Arial"/>
                <a:sym typeface="Arial"/>
              </a:endParaRPr>
            </a:p>
          </p:txBody>
        </p:sp>
        <p:pic>
          <p:nvPicPr>
            <p:cNvPr descr="buzzer" id="3440" name="Google Shape;3440;p182"/>
            <p:cNvPicPr preferRelativeResize="0"/>
            <p:nvPr/>
          </p:nvPicPr>
          <p:blipFill rotWithShape="1">
            <a:blip r:embed="rId6">
              <a:alphaModFix/>
            </a:blip>
            <a:srcRect b="0" l="0" r="0" t="0"/>
            <a:stretch/>
          </p:blipFill>
          <p:spPr>
            <a:xfrm>
              <a:off x="5988636" y="3768561"/>
              <a:ext cx="2819469" cy="1496859"/>
            </a:xfrm>
            <a:prstGeom prst="rect">
              <a:avLst/>
            </a:prstGeom>
            <a:noFill/>
            <a:ln cap="flat" cmpd="sng" w="9525">
              <a:solidFill>
                <a:srgbClr val="D8D8D8"/>
              </a:solidFill>
              <a:prstDash val="solid"/>
              <a:miter lim="800000"/>
              <a:headEnd len="sm" w="sm" type="none"/>
              <a:tailEnd len="sm" w="sm" type="none"/>
            </a:ln>
          </p:spPr>
        </p:pic>
      </p:grpSp>
      <p:sp>
        <p:nvSpPr>
          <p:cNvPr id="3441" name="Google Shape;3441;p18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4.2. Các loại linh kiện điện tử</a:t>
            </a:r>
            <a:endParaRPr b="1" sz="1800">
              <a:solidFill>
                <a:schemeClr val="lt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grpSp>
        <p:nvGrpSpPr>
          <p:cNvPr id="3447" name="Google Shape;3447;p183"/>
          <p:cNvGrpSpPr/>
          <p:nvPr/>
        </p:nvGrpSpPr>
        <p:grpSpPr>
          <a:xfrm>
            <a:off x="990000" y="2748477"/>
            <a:ext cx="8344500" cy="2322355"/>
            <a:chOff x="990000" y="2748477"/>
            <a:chExt cx="8344500" cy="2322355"/>
          </a:xfrm>
        </p:grpSpPr>
        <p:sp>
          <p:nvSpPr>
            <p:cNvPr id="3448" name="Google Shape;3448;p18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Mạch &amp; Linh kiện cơ bản</a:t>
              </a:r>
              <a:endParaRPr b="1" sz="3600">
                <a:solidFill>
                  <a:schemeClr val="dk1"/>
                </a:solidFill>
                <a:latin typeface="Arial"/>
                <a:ea typeface="Arial"/>
                <a:cs typeface="Arial"/>
                <a:sym typeface="Arial"/>
              </a:endParaRPr>
            </a:p>
          </p:txBody>
        </p:sp>
        <p:sp>
          <p:nvSpPr>
            <p:cNvPr id="3449" name="Google Shape;3449;p18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4.</a:t>
              </a:r>
              <a:endParaRPr/>
            </a:p>
          </p:txBody>
        </p:sp>
        <p:sp>
          <p:nvSpPr>
            <p:cNvPr id="3450" name="Google Shape;3450;p183"/>
            <p:cNvSpPr/>
            <p:nvPr/>
          </p:nvSpPr>
          <p:spPr>
            <a:xfrm>
              <a:off x="1054112" y="3983355"/>
              <a:ext cx="5373676"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4.1. Nội dung cơ bản về điện tử học</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4.2. Các loại linh kiện điện tử</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4.3. Diễn giải sơ đồ mạch điện </a:t>
              </a:r>
              <a:endParaRPr sz="1800">
                <a:solidFill>
                  <a:srgbClr val="3F3F3F"/>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7"/>
          <p:cNvSpPr/>
          <p:nvPr/>
        </p:nvSpPr>
        <p:spPr>
          <a:xfrm>
            <a:off x="703263" y="2096596"/>
            <a:ext cx="5902952" cy="338515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nvGrpSpPr>
          <p:cNvPr id="401" name="Google Shape;401;p17"/>
          <p:cNvGrpSpPr/>
          <p:nvPr/>
        </p:nvGrpSpPr>
        <p:grpSpPr>
          <a:xfrm>
            <a:off x="780237" y="2198754"/>
            <a:ext cx="5749011" cy="3193539"/>
            <a:chOff x="2060021" y="2636838"/>
            <a:chExt cx="5782783" cy="3421062"/>
          </a:xfrm>
        </p:grpSpPr>
        <p:pic>
          <p:nvPicPr>
            <p:cNvPr id="402" name="Google Shape;402;p17"/>
            <p:cNvPicPr preferRelativeResize="0"/>
            <p:nvPr/>
          </p:nvPicPr>
          <p:blipFill rotWithShape="1">
            <a:blip r:embed="rId3">
              <a:alphaModFix/>
            </a:blip>
            <a:srcRect b="0" l="0" r="0" t="0"/>
            <a:stretch/>
          </p:blipFill>
          <p:spPr>
            <a:xfrm>
              <a:off x="2060021" y="2636838"/>
              <a:ext cx="5782783" cy="3421062"/>
            </a:xfrm>
            <a:prstGeom prst="rect">
              <a:avLst/>
            </a:prstGeom>
            <a:noFill/>
            <a:ln>
              <a:noFill/>
            </a:ln>
          </p:spPr>
        </p:pic>
        <p:sp>
          <p:nvSpPr>
            <p:cNvPr id="403" name="Google Shape;403;p17"/>
            <p:cNvSpPr/>
            <p:nvPr/>
          </p:nvSpPr>
          <p:spPr>
            <a:xfrm>
              <a:off x="4219906" y="3550041"/>
              <a:ext cx="1415089" cy="284059"/>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Mô-đun rơ-le</a:t>
              </a:r>
              <a:endParaRPr/>
            </a:p>
          </p:txBody>
        </p:sp>
        <p:sp>
          <p:nvSpPr>
            <p:cNvPr id="404" name="Google Shape;404;p17"/>
            <p:cNvSpPr/>
            <p:nvPr/>
          </p:nvSpPr>
          <p:spPr>
            <a:xfrm>
              <a:off x="5745063" y="3692947"/>
              <a:ext cx="2097741" cy="284059"/>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Bộ điều khiển chăn điện</a:t>
              </a:r>
              <a:endParaRPr sz="1200">
                <a:solidFill>
                  <a:srgbClr val="262626"/>
                </a:solidFill>
                <a:latin typeface="Arial"/>
                <a:ea typeface="Arial"/>
                <a:cs typeface="Arial"/>
                <a:sym typeface="Arial"/>
              </a:endParaRPr>
            </a:p>
          </p:txBody>
        </p:sp>
        <p:sp>
          <p:nvSpPr>
            <p:cNvPr id="405" name="Google Shape;405;p17"/>
            <p:cNvSpPr/>
            <p:nvPr/>
          </p:nvSpPr>
          <p:spPr>
            <a:xfrm>
              <a:off x="2226342" y="4258652"/>
              <a:ext cx="1542176" cy="284059"/>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Raspberry Pi</a:t>
              </a:r>
              <a:endParaRPr sz="1200">
                <a:solidFill>
                  <a:srgbClr val="262626"/>
                </a:solidFill>
                <a:latin typeface="Arial"/>
                <a:ea typeface="Arial"/>
                <a:cs typeface="Arial"/>
                <a:sym typeface="Arial"/>
              </a:endParaRPr>
            </a:p>
          </p:txBody>
        </p:sp>
      </p:grpSp>
      <p:sp>
        <p:nvSpPr>
          <p:cNvPr id="406" name="Google Shape;406;p1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407" name="Google Shape;407;p17"/>
          <p:cNvSpPr/>
          <p:nvPr/>
        </p:nvSpPr>
        <p:spPr>
          <a:xfrm>
            <a:off x="580400" y="1520828"/>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Điều khiển điện trường</a:t>
            </a:r>
            <a:endParaRPr/>
          </a:p>
        </p:txBody>
      </p:sp>
      <p:sp>
        <p:nvSpPr>
          <p:cNvPr id="408" name="Google Shape;408;p17"/>
          <p:cNvSpPr/>
          <p:nvPr/>
        </p:nvSpPr>
        <p:spPr>
          <a:xfrm>
            <a:off x="712190" y="1751169"/>
            <a:ext cx="3951893"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 mô-đun rơ-le + bảng điện</a:t>
            </a:r>
            <a:endParaRPr/>
          </a:p>
        </p:txBody>
      </p:sp>
      <p:sp>
        <p:nvSpPr>
          <p:cNvPr id="409" name="Google Shape;409;p17"/>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18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quy tắc cơ bản</a:t>
            </a:r>
            <a:endParaRPr/>
          </a:p>
        </p:txBody>
      </p:sp>
      <p:sp>
        <p:nvSpPr>
          <p:cNvPr id="3457" name="Google Shape;3457;p18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
        <p:nvSpPr>
          <p:cNvPr id="3458" name="Google Shape;3458;p18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459" name="Google Shape;3459;p18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Những thành phần cơ bản của sơ đồ mạch</a:t>
            </a:r>
            <a:endParaRPr/>
          </a:p>
        </p:txBody>
      </p:sp>
      <p:sp>
        <p:nvSpPr>
          <p:cNvPr id="3460" name="Google Shape;3460;p184"/>
          <p:cNvSpPr/>
          <p:nvPr/>
        </p:nvSpPr>
        <p:spPr>
          <a:xfrm>
            <a:off x="712182" y="2174873"/>
            <a:ext cx="8487381"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 Tên hoặc loại linh kiện: Những linh kiện được sử dụng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Đại lượng không đổi của linh kiện bạn đang sử dụng: Đại lượng không đổi của linh kiện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Quan hệ kết nối giữa các linh kiện: Cách đấu nối các linh kiện</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5" name="Shape 3465"/>
        <p:cNvGrpSpPr/>
        <p:nvPr/>
      </p:nvGrpSpPr>
      <p:grpSpPr>
        <a:xfrm>
          <a:off x="0" y="0"/>
          <a:ext cx="0" cy="0"/>
          <a:chOff x="0" y="0"/>
          <a:chExt cx="0" cy="0"/>
        </a:xfrm>
      </p:grpSpPr>
      <p:sp>
        <p:nvSpPr>
          <p:cNvPr id="3466" name="Google Shape;3466;p18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Đấu nối và giao cắt</a:t>
            </a:r>
            <a:endParaRPr b="1" sz="2400">
              <a:solidFill>
                <a:srgbClr val="0C0C0C"/>
              </a:solidFill>
              <a:latin typeface="Arial"/>
              <a:ea typeface="Arial"/>
              <a:cs typeface="Arial"/>
              <a:sym typeface="Arial"/>
            </a:endParaRPr>
          </a:p>
        </p:txBody>
      </p:sp>
      <p:sp>
        <p:nvSpPr>
          <p:cNvPr id="3467" name="Google Shape;3467;p18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468" name="Google Shape;3468;p185"/>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Đấu nối và giao cắt</a:t>
            </a:r>
            <a:endParaRPr sz="1400">
              <a:solidFill>
                <a:schemeClr val="dk1"/>
              </a:solidFill>
              <a:latin typeface="Arial"/>
              <a:ea typeface="Arial"/>
              <a:cs typeface="Arial"/>
              <a:sym typeface="Arial"/>
            </a:endParaRPr>
          </a:p>
        </p:txBody>
      </p:sp>
      <p:sp>
        <p:nvSpPr>
          <p:cNvPr id="3469" name="Google Shape;3469;p185"/>
          <p:cNvSpPr/>
          <p:nvPr/>
        </p:nvSpPr>
        <p:spPr>
          <a:xfrm>
            <a:off x="712182" y="2174873"/>
            <a:ext cx="8487381" cy="95072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Mối nối hình chữ T là một điểm đấu nối.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có một dấu chấm tại điểm giao cắt, tức đã kết nốt. Không có dấu chấm nghĩa là chưa được kết nối.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có hình bán nguyệt tại điểm giao cắt, tức là chưa được kết nối.</a:t>
            </a:r>
            <a:endParaRPr/>
          </a:p>
        </p:txBody>
      </p:sp>
      <p:sp>
        <p:nvSpPr>
          <p:cNvPr id="3470" name="Google Shape;3470;p18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
        <p:nvSpPr>
          <p:cNvPr id="3471" name="Google Shape;3471;p185"/>
          <p:cNvSpPr/>
          <p:nvPr/>
        </p:nvSpPr>
        <p:spPr>
          <a:xfrm>
            <a:off x="7978170" y="4746945"/>
            <a:ext cx="1383982" cy="7027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2" name="Google Shape;3472;p185"/>
          <p:cNvGrpSpPr/>
          <p:nvPr/>
        </p:nvGrpSpPr>
        <p:grpSpPr>
          <a:xfrm>
            <a:off x="2443813" y="3282668"/>
            <a:ext cx="4993307" cy="2950492"/>
            <a:chOff x="2443813" y="3328388"/>
            <a:chExt cx="4993307" cy="2950492"/>
          </a:xfrm>
        </p:grpSpPr>
        <p:graphicFrame>
          <p:nvGraphicFramePr>
            <p:cNvPr id="3473" name="Google Shape;3473;p185"/>
            <p:cNvGraphicFramePr/>
            <p:nvPr/>
          </p:nvGraphicFramePr>
          <p:xfrm>
            <a:off x="2512270" y="3429000"/>
            <a:ext cx="4878284" cy="2843452"/>
          </p:xfrm>
          <a:graphic>
            <a:graphicData uri="http://schemas.openxmlformats.org/presentationml/2006/ole">
              <mc:AlternateContent>
                <mc:Choice Requires="v">
                  <p:oleObj r:id="rId4" imgH="2843452" imgW="4878284" progId="Visio.Drawing.6" spid="_x0000_s1">
                    <p:embed/>
                  </p:oleObj>
                </mc:Choice>
                <mc:Fallback>
                  <p:oleObj r:id="rId5" imgH="2843452" imgW="4878284" progId="Visio.Drawing.6">
                    <p:embed/>
                    <p:pic>
                      <p:nvPicPr>
                        <p:cNvPr id="3473" name="Google Shape;3473;p185"/>
                        <p:cNvPicPr preferRelativeResize="0"/>
                        <p:nvPr/>
                      </p:nvPicPr>
                      <p:blipFill rotWithShape="1">
                        <a:blip r:embed="rId6">
                          <a:alphaModFix/>
                        </a:blip>
                        <a:srcRect b="0" l="0" r="0" t="0"/>
                        <a:stretch/>
                      </p:blipFill>
                      <p:spPr>
                        <a:xfrm>
                          <a:off x="2512270" y="3429000"/>
                          <a:ext cx="4878284" cy="2843452"/>
                        </a:xfrm>
                        <a:prstGeom prst="rect">
                          <a:avLst/>
                        </a:prstGeom>
                        <a:noFill/>
                        <a:ln>
                          <a:noFill/>
                        </a:ln>
                      </p:spPr>
                    </p:pic>
                  </p:oleObj>
                </mc:Fallback>
              </mc:AlternateContent>
            </a:graphicData>
          </a:graphic>
        </p:graphicFrame>
        <p:sp>
          <p:nvSpPr>
            <p:cNvPr id="3474" name="Google Shape;3474;p185"/>
            <p:cNvSpPr/>
            <p:nvPr/>
          </p:nvSpPr>
          <p:spPr>
            <a:xfrm>
              <a:off x="2802116" y="3590497"/>
              <a:ext cx="937869" cy="359703"/>
            </a:xfrm>
            <a:prstGeom prst="roundRect">
              <a:avLst>
                <a:gd fmla="val 11544" name="adj"/>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T-shape means connected</a:t>
              </a:r>
              <a:endParaRPr sz="1000">
                <a:solidFill>
                  <a:srgbClr val="262626"/>
                </a:solidFill>
                <a:latin typeface="Arial"/>
                <a:ea typeface="Arial"/>
                <a:cs typeface="Arial"/>
                <a:sym typeface="Arial"/>
              </a:endParaRPr>
            </a:p>
          </p:txBody>
        </p:sp>
        <p:sp>
          <p:nvSpPr>
            <p:cNvPr id="3475" name="Google Shape;3475;p185"/>
            <p:cNvSpPr/>
            <p:nvPr/>
          </p:nvSpPr>
          <p:spPr>
            <a:xfrm>
              <a:off x="2631758" y="4630560"/>
              <a:ext cx="857336" cy="195616"/>
            </a:xfrm>
            <a:prstGeom prst="roundRect">
              <a:avLst>
                <a:gd fmla="val 0" name="adj"/>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Ω is omitted</a:t>
              </a:r>
              <a:endParaRPr sz="1000">
                <a:solidFill>
                  <a:srgbClr val="262626"/>
                </a:solidFill>
                <a:latin typeface="Arial"/>
                <a:ea typeface="Arial"/>
                <a:cs typeface="Arial"/>
                <a:sym typeface="Arial"/>
              </a:endParaRPr>
            </a:p>
          </p:txBody>
        </p:sp>
        <p:sp>
          <p:nvSpPr>
            <p:cNvPr id="3476" name="Google Shape;3476;p185"/>
            <p:cNvSpPr/>
            <p:nvPr/>
          </p:nvSpPr>
          <p:spPr>
            <a:xfrm>
              <a:off x="6310312" y="5440876"/>
              <a:ext cx="982796" cy="213711"/>
            </a:xfrm>
            <a:prstGeom prst="roundRect">
              <a:avLst>
                <a:gd fmla="val 50000" name="adj"/>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μF is omitted</a:t>
              </a:r>
              <a:endParaRPr sz="1000">
                <a:solidFill>
                  <a:srgbClr val="262626"/>
                </a:solidFill>
                <a:latin typeface="Arial"/>
                <a:ea typeface="Arial"/>
                <a:cs typeface="Arial"/>
                <a:sym typeface="Arial"/>
              </a:endParaRPr>
            </a:p>
          </p:txBody>
        </p:sp>
        <p:sp>
          <p:nvSpPr>
            <p:cNvPr id="3477" name="Google Shape;3477;p185"/>
            <p:cNvSpPr/>
            <p:nvPr/>
          </p:nvSpPr>
          <p:spPr>
            <a:xfrm>
              <a:off x="5450923" y="5796591"/>
              <a:ext cx="1132181" cy="396485"/>
            </a:xfrm>
            <a:prstGeom prst="roundRect">
              <a:avLst>
                <a:gd fmla="val 16667" name="adj"/>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The dot is connected.</a:t>
              </a:r>
              <a:endParaRPr sz="1000">
                <a:solidFill>
                  <a:srgbClr val="262626"/>
                </a:solidFill>
                <a:latin typeface="Arial"/>
                <a:ea typeface="Arial"/>
                <a:cs typeface="Arial"/>
                <a:sym typeface="Arial"/>
              </a:endParaRPr>
            </a:p>
          </p:txBody>
        </p:sp>
        <p:sp>
          <p:nvSpPr>
            <p:cNvPr id="3478" name="Google Shape;3478;p185"/>
            <p:cNvSpPr/>
            <p:nvPr/>
          </p:nvSpPr>
          <p:spPr>
            <a:xfrm>
              <a:off x="4343400" y="3429000"/>
              <a:ext cx="116586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9" name="Google Shape;3479;p185"/>
            <p:cNvSpPr/>
            <p:nvPr/>
          </p:nvSpPr>
          <p:spPr>
            <a:xfrm>
              <a:off x="4244340" y="3328388"/>
              <a:ext cx="1262590" cy="609600"/>
            </a:xfrm>
            <a:prstGeom prst="wedgeRoundRectCallout">
              <a:avLst>
                <a:gd fmla="val 45252" name="adj1"/>
                <a:gd fmla="val 76250" name="adj2"/>
                <a:gd fmla="val 16667" name="adj3"/>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Hình bán nguyệt nghĩa là đã giao cắt</a:t>
              </a:r>
              <a:endParaRPr b="1" sz="1200">
                <a:solidFill>
                  <a:schemeClr val="lt1"/>
                </a:solidFill>
                <a:latin typeface="Arial"/>
                <a:ea typeface="Arial"/>
                <a:cs typeface="Arial"/>
                <a:sym typeface="Arial"/>
              </a:endParaRPr>
            </a:p>
          </p:txBody>
        </p:sp>
        <p:sp>
          <p:nvSpPr>
            <p:cNvPr id="3480" name="Google Shape;3480;p185"/>
            <p:cNvSpPr/>
            <p:nvPr/>
          </p:nvSpPr>
          <p:spPr>
            <a:xfrm>
              <a:off x="5334000" y="5734208"/>
              <a:ext cx="1371600" cy="544672"/>
            </a:xfrm>
            <a:prstGeom prst="roundRect">
              <a:avLst>
                <a:gd fmla="val 16667" name="adj"/>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Dấu chấm nghĩa là đã được nối.</a:t>
              </a:r>
              <a:endParaRPr/>
            </a:p>
          </p:txBody>
        </p:sp>
        <p:sp>
          <p:nvSpPr>
            <p:cNvPr id="3481" name="Google Shape;3481;p185"/>
            <p:cNvSpPr/>
            <p:nvPr/>
          </p:nvSpPr>
          <p:spPr>
            <a:xfrm>
              <a:off x="6227763" y="5410200"/>
              <a:ext cx="1209357" cy="259080"/>
            </a:xfrm>
            <a:prstGeom prst="roundRect">
              <a:avLst>
                <a:gd fmla="val 50000" name="adj"/>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μBỏ qua F</a:t>
              </a:r>
              <a:endParaRPr/>
            </a:p>
          </p:txBody>
        </p:sp>
        <p:sp>
          <p:nvSpPr>
            <p:cNvPr id="3482" name="Google Shape;3482;p185"/>
            <p:cNvSpPr/>
            <p:nvPr/>
          </p:nvSpPr>
          <p:spPr>
            <a:xfrm>
              <a:off x="2443813" y="4595407"/>
              <a:ext cx="1209357" cy="259080"/>
            </a:xfrm>
            <a:prstGeom prst="roundRect">
              <a:avLst>
                <a:gd fmla="val 50000" name="adj"/>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Bỏ qua Ω</a:t>
              </a:r>
              <a:endParaRPr/>
            </a:p>
          </p:txBody>
        </p:sp>
        <p:sp>
          <p:nvSpPr>
            <p:cNvPr id="3483" name="Google Shape;3483;p185"/>
            <p:cNvSpPr/>
            <p:nvPr/>
          </p:nvSpPr>
          <p:spPr>
            <a:xfrm>
              <a:off x="2764045" y="3479498"/>
              <a:ext cx="116586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4" name="Google Shape;3484;p185"/>
            <p:cNvSpPr/>
            <p:nvPr/>
          </p:nvSpPr>
          <p:spPr>
            <a:xfrm>
              <a:off x="2677810" y="3343640"/>
              <a:ext cx="1291878" cy="609600"/>
            </a:xfrm>
            <a:prstGeom prst="wedgeRoundRectCallout">
              <a:avLst>
                <a:gd fmla="val 42893" name="adj1"/>
                <a:gd fmla="val 83750" name="adj2"/>
                <a:gd fmla="val 16667" name="adj3"/>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Hình chữ T nghĩa là đã đấu nối</a:t>
              </a:r>
              <a:endParaRPr b="1" sz="1200">
                <a:solidFill>
                  <a:schemeClr val="lt1"/>
                </a:solidFill>
                <a:latin typeface="Arial"/>
                <a:ea typeface="Arial"/>
                <a:cs typeface="Arial"/>
                <a:sym typeface="Arial"/>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9" name="Shape 3489"/>
        <p:cNvGrpSpPr/>
        <p:nvPr/>
      </p:nvGrpSpPr>
      <p:grpSpPr>
        <a:xfrm>
          <a:off x="0" y="0"/>
          <a:ext cx="0" cy="0"/>
          <a:chOff x="0" y="0"/>
          <a:chExt cx="0" cy="0"/>
        </a:xfrm>
      </p:grpSpPr>
      <p:sp>
        <p:nvSpPr>
          <p:cNvPr id="3490" name="Google Shape;3490;p1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Những đơn vị cơ bản trên sơ đồ mạch</a:t>
            </a:r>
            <a:endParaRPr/>
          </a:p>
        </p:txBody>
      </p:sp>
      <p:sp>
        <p:nvSpPr>
          <p:cNvPr id="3491" name="Google Shape;3491;p18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492" name="Google Shape;3492;p186"/>
          <p:cNvSpPr/>
          <p:nvPr/>
        </p:nvSpPr>
        <p:spPr>
          <a:xfrm>
            <a:off x="580388" y="187595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Những đơn vị cơ bản trên sơ đồ mạch</a:t>
            </a:r>
            <a:endParaRPr/>
          </a:p>
        </p:txBody>
      </p:sp>
      <p:sp>
        <p:nvSpPr>
          <p:cNvPr id="3493" name="Google Shape;3493;p18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graphicFrame>
        <p:nvGraphicFramePr>
          <p:cNvPr id="3494" name="Google Shape;3494;p186"/>
          <p:cNvGraphicFramePr/>
          <p:nvPr/>
        </p:nvGraphicFramePr>
        <p:xfrm>
          <a:off x="710022" y="2222925"/>
          <a:ext cx="3000000" cy="3000000"/>
        </p:xfrm>
        <a:graphic>
          <a:graphicData uri="http://schemas.openxmlformats.org/drawingml/2006/table">
            <a:tbl>
              <a:tblPr>
                <a:noFill/>
                <a:tableStyleId>{1012287A-DC5D-4DCD-A668-7C7213A124C2}</a:tableStyleId>
              </a:tblPr>
              <a:tblGrid>
                <a:gridCol w="3112075"/>
                <a:gridCol w="1234275"/>
                <a:gridCol w="1503650"/>
                <a:gridCol w="2780825"/>
              </a:tblGrid>
              <a:tr h="228650">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Đại lượng không đổi</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Ký hiệu</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Ý nghĩa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Ví dụ khi sử dụng</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286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Hiệu điện thế</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V</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Vôn</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V，mV，V, kV</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86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Cường độ dòng điện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Ampe</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A，mA，A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86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Công suất điện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W</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Watt</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W，mW，W, kW</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86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Điện trở</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Ω</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Ôm</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Ω，ｋΩ，ＭΩ</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86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 Độ tự cảm</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Ｈ</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Henry</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H，mH</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86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Điện dung</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Ｆ</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Farad</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pF(10</a:t>
                      </a:r>
                      <a:r>
                        <a:rPr b="0" baseline="30000" i="0" lang="en-US" sz="1400" u="none" cap="none" strike="noStrike">
                          <a:solidFill>
                            <a:srgbClr val="262626"/>
                          </a:solidFill>
                          <a:latin typeface="Arial"/>
                          <a:ea typeface="Arial"/>
                          <a:cs typeface="Arial"/>
                          <a:sym typeface="Arial"/>
                        </a:rPr>
                        <a:t>-12</a:t>
                      </a:r>
                      <a:r>
                        <a:rPr b="0" i="0" lang="en-US" sz="1400" u="none" cap="none" strike="noStrike">
                          <a:solidFill>
                            <a:srgbClr val="262626"/>
                          </a:solidFill>
                          <a:latin typeface="Arial"/>
                          <a:ea typeface="Arial"/>
                          <a:cs typeface="Arial"/>
                          <a:sym typeface="Arial"/>
                        </a:rPr>
                        <a:t>F)，uF(10</a:t>
                      </a:r>
                      <a:r>
                        <a:rPr b="0" baseline="30000" i="0" lang="en-US" sz="1400" u="none" cap="none" strike="noStrike">
                          <a:solidFill>
                            <a:srgbClr val="262626"/>
                          </a:solidFill>
                          <a:latin typeface="Arial"/>
                          <a:ea typeface="Arial"/>
                          <a:cs typeface="Arial"/>
                          <a:sym typeface="Arial"/>
                        </a:rPr>
                        <a:t>-6</a:t>
                      </a:r>
                      <a:r>
                        <a:rPr b="0" i="0" lang="en-US" sz="1400" u="none" cap="none" strike="noStrike">
                          <a:solidFill>
                            <a:srgbClr val="262626"/>
                          </a:solidFill>
                          <a:latin typeface="Arial"/>
                          <a:ea typeface="Arial"/>
                          <a:cs typeface="Arial"/>
                          <a:sym typeface="Arial"/>
                        </a:rPr>
                        <a:t>F)</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86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 Tần số</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Hz</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Héc</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Hz，KHz，MHz，GHz</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graphicFrame>
        <p:nvGraphicFramePr>
          <p:cNvPr id="3495" name="Google Shape;3495;p186"/>
          <p:cNvGraphicFramePr/>
          <p:nvPr/>
        </p:nvGraphicFramePr>
        <p:xfrm>
          <a:off x="710022" y="4376677"/>
          <a:ext cx="3000000" cy="3000000"/>
        </p:xfrm>
        <a:graphic>
          <a:graphicData uri="http://schemas.openxmlformats.org/drawingml/2006/table">
            <a:tbl>
              <a:tblPr>
                <a:noFill/>
                <a:tableStyleId>{1012287A-DC5D-4DCD-A668-7C7213A124C2}</a:tableStyleId>
              </a:tblPr>
              <a:tblGrid>
                <a:gridCol w="1849000"/>
                <a:gridCol w="3741250"/>
                <a:gridCol w="3040575"/>
              </a:tblGrid>
              <a:tr h="223850">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Ký hiệu</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Đơn vị</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Cách đọc</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238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M</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1000000(=10</a:t>
                      </a:r>
                      <a:r>
                        <a:rPr b="0" baseline="30000" i="0" lang="en-US" sz="1400" u="none" cap="none" strike="noStrike">
                          <a:solidFill>
                            <a:srgbClr val="262626"/>
                          </a:solidFill>
                          <a:latin typeface="Arial"/>
                          <a:ea typeface="Arial"/>
                          <a:cs typeface="Arial"/>
                          <a:sym typeface="Arial"/>
                        </a:rPr>
                        <a:t>6</a:t>
                      </a:r>
                      <a:r>
                        <a:rPr b="0" i="0" lang="en-US" sz="1400" u="none" cap="none" strike="noStrike">
                          <a:solidFill>
                            <a:srgbClr val="262626"/>
                          </a:solidFill>
                          <a:latin typeface="Arial"/>
                          <a:ea typeface="Arial"/>
                          <a:cs typeface="Arial"/>
                          <a:sym typeface="Arial"/>
                        </a:rPr>
                        <a:t> )</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mega</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38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k</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1000(=10</a:t>
                      </a:r>
                      <a:r>
                        <a:rPr b="0" baseline="30000" i="0" lang="en-US" sz="1400" u="none" cap="none" strike="noStrike">
                          <a:solidFill>
                            <a:srgbClr val="262626"/>
                          </a:solidFill>
                          <a:latin typeface="Arial"/>
                          <a:ea typeface="Arial"/>
                          <a:cs typeface="Arial"/>
                          <a:sym typeface="Arial"/>
                        </a:rPr>
                        <a:t>3</a:t>
                      </a:r>
                      <a:r>
                        <a:rPr b="0" i="0" lang="en-US" sz="1400" u="none" cap="none" strike="noStrike">
                          <a:solidFill>
                            <a:srgbClr val="262626"/>
                          </a:solidFill>
                          <a:latin typeface="Arial"/>
                          <a:ea typeface="Arial"/>
                          <a:cs typeface="Arial"/>
                          <a:sym typeface="Arial"/>
                        </a:rPr>
                        <a:t>) </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kilo</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38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m</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0,001(=10</a:t>
                      </a:r>
                      <a:r>
                        <a:rPr b="0" baseline="30000" i="0" lang="en-US" sz="1400" u="none" cap="none" strike="noStrike">
                          <a:solidFill>
                            <a:srgbClr val="262626"/>
                          </a:solidFill>
                          <a:latin typeface="Arial"/>
                          <a:ea typeface="Arial"/>
                          <a:cs typeface="Arial"/>
                          <a:sym typeface="Arial"/>
                        </a:rPr>
                        <a:t>-3</a:t>
                      </a:r>
                      <a:r>
                        <a:rPr b="0" i="0" lang="en-US" sz="1400" u="none" cap="none" strike="noStrike">
                          <a:solidFill>
                            <a:srgbClr val="262626"/>
                          </a:solidFill>
                          <a:latin typeface="Arial"/>
                          <a:ea typeface="Arial"/>
                          <a:cs typeface="Arial"/>
                          <a:sym typeface="Arial"/>
                        </a:rPr>
                        <a:t>) </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mili</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38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μ </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0,000001(=10</a:t>
                      </a:r>
                      <a:r>
                        <a:rPr b="0" baseline="30000" i="0" lang="en-US" sz="1400" u="none" cap="none" strike="noStrike">
                          <a:solidFill>
                            <a:srgbClr val="262626"/>
                          </a:solidFill>
                          <a:latin typeface="Arial"/>
                          <a:ea typeface="Arial"/>
                          <a:cs typeface="Arial"/>
                          <a:sym typeface="Arial"/>
                        </a:rPr>
                        <a:t>-6</a:t>
                      </a:r>
                      <a:r>
                        <a:rPr b="0" i="0" lang="en-US" sz="1400" u="none" cap="none" strike="noStrike">
                          <a:solidFill>
                            <a:srgbClr val="262626"/>
                          </a:solidFill>
                          <a:latin typeface="Arial"/>
                          <a:ea typeface="Arial"/>
                          <a:cs typeface="Arial"/>
                          <a:sym typeface="Arial"/>
                        </a:rPr>
                        <a:t>) </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micro</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38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n</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0,000000001(=10</a:t>
                      </a:r>
                      <a:r>
                        <a:rPr b="0" baseline="30000" i="0" lang="en-US" sz="1400" u="none" cap="none" strike="noStrike">
                          <a:solidFill>
                            <a:srgbClr val="262626"/>
                          </a:solidFill>
                          <a:latin typeface="Arial"/>
                          <a:ea typeface="Arial"/>
                          <a:cs typeface="Arial"/>
                          <a:sym typeface="Arial"/>
                        </a:rPr>
                        <a:t>-9</a:t>
                      </a:r>
                      <a:r>
                        <a:rPr b="0" i="0" lang="en-US" sz="1400" u="none" cap="none" strike="noStrike">
                          <a:solidFill>
                            <a:srgbClr val="262626"/>
                          </a:solidFill>
                          <a:latin typeface="Arial"/>
                          <a:ea typeface="Arial"/>
                          <a:cs typeface="Arial"/>
                          <a:sym typeface="Arial"/>
                        </a:rPr>
                        <a:t>) </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nano</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23850">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p</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0,000000000001(=10</a:t>
                      </a:r>
                      <a:r>
                        <a:rPr b="0" baseline="30000" i="0" lang="en-US" sz="1400" u="none" cap="none" strike="noStrike">
                          <a:solidFill>
                            <a:srgbClr val="262626"/>
                          </a:solidFill>
                          <a:latin typeface="Arial"/>
                          <a:ea typeface="Arial"/>
                          <a:cs typeface="Arial"/>
                          <a:sym typeface="Arial"/>
                        </a:rPr>
                        <a:t>-12</a:t>
                      </a:r>
                      <a:r>
                        <a:rPr b="0" i="0" lang="en-US" sz="1400" u="none" cap="none" strike="noStrike">
                          <a:solidFill>
                            <a:srgbClr val="262626"/>
                          </a:solidFill>
                          <a:latin typeface="Arial"/>
                          <a:ea typeface="Arial"/>
                          <a:cs typeface="Arial"/>
                          <a:sym typeface="Arial"/>
                        </a:rPr>
                        <a:t>) </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i="0" lang="en-US" sz="1400" u="none" cap="none" strike="noStrike">
                          <a:solidFill>
                            <a:srgbClr val="262626"/>
                          </a:solidFill>
                          <a:latin typeface="Arial"/>
                          <a:ea typeface="Arial"/>
                          <a:cs typeface="Arial"/>
                          <a:sym typeface="Arial"/>
                        </a:rPr>
                        <a:t>pico</a:t>
                      </a:r>
                      <a:endParaRPr/>
                    </a:p>
                  </a:txBody>
                  <a:tcPr marT="0" marB="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0" name="Shape 3500"/>
        <p:cNvGrpSpPr/>
        <p:nvPr/>
      </p:nvGrpSpPr>
      <p:grpSpPr>
        <a:xfrm>
          <a:off x="0" y="0"/>
          <a:ext cx="0" cy="0"/>
          <a:chOff x="0" y="0"/>
          <a:chExt cx="0" cy="0"/>
        </a:xfrm>
      </p:grpSpPr>
      <p:sp>
        <p:nvSpPr>
          <p:cNvPr id="3501" name="Google Shape;3501;p18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502" name="Google Shape;3502;p187"/>
          <p:cNvSpPr/>
          <p:nvPr/>
        </p:nvSpPr>
        <p:spPr>
          <a:xfrm>
            <a:off x="580388" y="152273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Nguồn điện và Mặt đất</a:t>
            </a:r>
            <a:endParaRPr sz="1400">
              <a:solidFill>
                <a:schemeClr val="dk1"/>
              </a:solidFill>
              <a:latin typeface="Arial"/>
              <a:ea typeface="Arial"/>
              <a:cs typeface="Arial"/>
              <a:sym typeface="Arial"/>
            </a:endParaRPr>
          </a:p>
        </p:txBody>
      </p:sp>
      <p:sp>
        <p:nvSpPr>
          <p:cNvPr id="3503" name="Google Shape;3503;p187"/>
          <p:cNvSpPr/>
          <p:nvPr/>
        </p:nvSpPr>
        <p:spPr>
          <a:xfrm>
            <a:off x="580388" y="298276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Những thành phần không hiển thị trong sơ đồ mạch</a:t>
            </a:r>
            <a:endParaRPr/>
          </a:p>
        </p:txBody>
      </p:sp>
      <p:sp>
        <p:nvSpPr>
          <p:cNvPr id="3504" name="Google Shape;3504;p187"/>
          <p:cNvSpPr/>
          <p:nvPr/>
        </p:nvSpPr>
        <p:spPr>
          <a:xfrm>
            <a:off x="712182" y="3213103"/>
            <a:ext cx="8487381" cy="185866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nối nguồn điện và mặt đất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Nguồn cấp của IC digital và mặt đất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lắp và phương pháp đấu dây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 linh kiện (tụ điện hoặc điện trở)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Linh kiện thiết bị</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Chức năng hoặc định giờ</a:t>
            </a:r>
            <a:endParaRPr/>
          </a:p>
        </p:txBody>
      </p:sp>
      <p:grpSp>
        <p:nvGrpSpPr>
          <p:cNvPr id="3505" name="Google Shape;3505;p187"/>
          <p:cNvGrpSpPr/>
          <p:nvPr/>
        </p:nvGrpSpPr>
        <p:grpSpPr>
          <a:xfrm>
            <a:off x="712182" y="1871698"/>
            <a:ext cx="4092142" cy="925292"/>
            <a:chOff x="1706230" y="1828666"/>
            <a:chExt cx="4092142" cy="925292"/>
          </a:xfrm>
        </p:grpSpPr>
        <p:sp>
          <p:nvSpPr>
            <p:cNvPr id="3506" name="Google Shape;3506;p187"/>
            <p:cNvSpPr/>
            <p:nvPr/>
          </p:nvSpPr>
          <p:spPr>
            <a:xfrm>
              <a:off x="1706230" y="1828666"/>
              <a:ext cx="4092142" cy="925292"/>
            </a:xfrm>
            <a:prstGeom prst="rect">
              <a:avLst/>
            </a:prstGeom>
            <a:solidFill>
              <a:srgbClr val="F8F8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07" name="Google Shape;3507;p187"/>
            <p:cNvGrpSpPr/>
            <p:nvPr/>
          </p:nvGrpSpPr>
          <p:grpSpPr>
            <a:xfrm>
              <a:off x="2110087" y="1891439"/>
              <a:ext cx="3292721" cy="700222"/>
              <a:chOff x="2088572" y="1828666"/>
              <a:chExt cx="3292721" cy="700222"/>
            </a:xfrm>
          </p:grpSpPr>
          <p:pic>
            <p:nvPicPr>
              <p:cNvPr id="3508" name="Google Shape;3508;p187"/>
              <p:cNvPicPr preferRelativeResize="0"/>
              <p:nvPr/>
            </p:nvPicPr>
            <p:blipFill rotWithShape="1">
              <a:blip r:embed="rId4">
                <a:alphaModFix/>
              </a:blip>
              <a:srcRect b="0" l="0" r="0" t="0"/>
              <a:stretch/>
            </p:blipFill>
            <p:spPr>
              <a:xfrm>
                <a:off x="3877293" y="1994702"/>
                <a:ext cx="1504000" cy="493695"/>
              </a:xfrm>
              <a:prstGeom prst="rect">
                <a:avLst/>
              </a:prstGeom>
              <a:noFill/>
              <a:ln>
                <a:noFill/>
              </a:ln>
            </p:spPr>
          </p:pic>
          <p:graphicFrame>
            <p:nvGraphicFramePr>
              <p:cNvPr id="3509" name="Google Shape;3509;p187"/>
              <p:cNvGraphicFramePr/>
              <p:nvPr/>
            </p:nvGraphicFramePr>
            <p:xfrm>
              <a:off x="2088572" y="1828666"/>
              <a:ext cx="1504001" cy="700222"/>
            </p:xfrm>
            <a:graphic>
              <a:graphicData uri="http://schemas.openxmlformats.org/presentationml/2006/ole">
                <mc:AlternateContent>
                  <mc:Choice Requires="v">
                    <p:oleObj r:id="rId5" imgH="700222" imgW="1504001" progId="Visio.Drawing.6" spid="_x0000_s1">
                      <p:embed/>
                    </p:oleObj>
                  </mc:Choice>
                  <mc:Fallback>
                    <p:oleObj r:id="rId6" imgH="700222" imgW="1504001" progId="Visio.Drawing.6">
                      <p:embed/>
                      <p:pic>
                        <p:nvPicPr>
                          <p:cNvPr id="3509" name="Google Shape;3509;p187"/>
                          <p:cNvPicPr preferRelativeResize="0"/>
                          <p:nvPr/>
                        </p:nvPicPr>
                        <p:blipFill rotWithShape="1">
                          <a:blip r:embed="rId7">
                            <a:alphaModFix/>
                          </a:blip>
                          <a:srcRect b="0" l="0" r="0" t="0"/>
                          <a:stretch/>
                        </p:blipFill>
                        <p:spPr>
                          <a:xfrm>
                            <a:off x="2088572" y="1828666"/>
                            <a:ext cx="1504001" cy="700222"/>
                          </a:xfrm>
                          <a:prstGeom prst="rect">
                            <a:avLst/>
                          </a:prstGeom>
                          <a:noFill/>
                          <a:ln>
                            <a:noFill/>
                          </a:ln>
                        </p:spPr>
                      </p:pic>
                    </p:oleObj>
                  </mc:Fallback>
                </mc:AlternateContent>
              </a:graphicData>
            </a:graphic>
          </p:graphicFrame>
        </p:grpSp>
      </p:grpSp>
      <p:sp>
        <p:nvSpPr>
          <p:cNvPr id="3510" name="Google Shape;3510;p18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sp>
        <p:nvSpPr>
          <p:cNvPr id="3516" name="Google Shape;3516;p18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Cách thiết kế cơ bản mạch transistor</a:t>
            </a:r>
            <a:endParaRPr/>
          </a:p>
        </p:txBody>
      </p:sp>
      <p:sp>
        <p:nvSpPr>
          <p:cNvPr id="3517" name="Google Shape;3517;p18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518" name="Google Shape;3518;p188"/>
          <p:cNvSpPr/>
          <p:nvPr/>
        </p:nvSpPr>
        <p:spPr>
          <a:xfrm>
            <a:off x="580388" y="187595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Tiêu chuẩn của transistor</a:t>
            </a:r>
            <a:endParaRPr/>
          </a:p>
        </p:txBody>
      </p:sp>
      <p:sp>
        <p:nvSpPr>
          <p:cNvPr id="3519" name="Google Shape;3519;p188"/>
          <p:cNvSpPr/>
          <p:nvPr/>
        </p:nvSpPr>
        <p:spPr>
          <a:xfrm>
            <a:off x="712182" y="2106293"/>
            <a:ext cx="8487381" cy="256141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Phối cảnh của điện áp cho phép</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điện áp định mức tối đa (Vceo) giữa cực thu và cực phát, nên sử dụng phối cảnh với điện áp thực nhỏ hơn 1/2.</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Phối cảnh của cường độ dòng điện cho phép</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được vượt quá cường độ dòng điện định mức lớn nhấttại cực thu(Ic) và sử dụng ở cường độ dòng điện thực tế nhỏ hơn 1/2.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Phối cảnh của hệ số khuếch đại</a:t>
            </a:r>
            <a:endParaRPr/>
          </a:p>
          <a:p>
            <a:pPr indent="-285750" lvl="0" marL="28575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Hệ số khuếch đại dòng (hfe) của dòng điện một chiều đơn giản là tính số lần đầu ra chính là dòng điện vào, và chỉ dựa vào giá trị nhỏ nhất vì hệ số này ở mỗi transistor lại khác nhau.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Phối cảnh của băng thông tần số </a:t>
            </a:r>
            <a:endParaRPr/>
          </a:p>
        </p:txBody>
      </p:sp>
      <p:sp>
        <p:nvSpPr>
          <p:cNvPr id="3520" name="Google Shape;3520;p188"/>
          <p:cNvSpPr txBox="1"/>
          <p:nvPr/>
        </p:nvSpPr>
        <p:spPr>
          <a:xfrm>
            <a:off x="1717040" y="4690223"/>
            <a:ext cx="6468746" cy="74283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21" name="Google Shape;3521;p18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6" name="Shape 3526"/>
        <p:cNvGrpSpPr/>
        <p:nvPr/>
      </p:nvGrpSpPr>
      <p:grpSpPr>
        <a:xfrm>
          <a:off x="0" y="0"/>
          <a:ext cx="0" cy="0"/>
          <a:chOff x="0" y="0"/>
          <a:chExt cx="0" cy="0"/>
        </a:xfrm>
      </p:grpSpPr>
      <p:sp>
        <p:nvSpPr>
          <p:cNvPr id="3527" name="Google Shape;3527;p18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Giới thiệu về transitor trong mạch digital</a:t>
            </a:r>
            <a:endParaRPr/>
          </a:p>
        </p:txBody>
      </p:sp>
      <p:sp>
        <p:nvSpPr>
          <p:cNvPr id="3528" name="Google Shape;3528;p18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529" name="Google Shape;3529;p189"/>
          <p:cNvSpPr/>
          <p:nvPr/>
        </p:nvSpPr>
        <p:spPr>
          <a:xfrm>
            <a:off x="580388" y="1944537"/>
            <a:ext cx="8619175" cy="1308050"/>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Kiểm soát dòng điện lớn hoặc điện áp cao: Điều khiển màn hình 7 đoạn, vận hành động cơ hoặc rơ-le, bật/tắt nguồn, điều khiển chiếu sáng</a:t>
            </a:r>
            <a:endParaRPr/>
          </a:p>
          <a:p>
            <a:pPr indent="-115888" lvl="0" marL="115888" marR="0" rtl="0" algn="l">
              <a:spcBef>
                <a:spcPts val="600"/>
              </a:spcBef>
              <a:spcAft>
                <a:spcPts val="0"/>
              </a:spcAft>
              <a:buClr>
                <a:schemeClr val="dk1"/>
              </a:buClr>
              <a:buSzPts val="1680"/>
              <a:buFont typeface="Arial"/>
              <a:buChar char="•"/>
            </a:pPr>
            <a:r>
              <a:rPr lang="en-US" sz="1400">
                <a:solidFill>
                  <a:schemeClr val="dk1"/>
                </a:solidFill>
                <a:latin typeface="Arial"/>
                <a:ea typeface="Arial"/>
                <a:cs typeface="Arial"/>
                <a:sym typeface="Arial"/>
              </a:rPr>
              <a:t>Chuyển đổi mức điện áp: Khuếch đại và chuyển đổi tín hiệu của cảm biến quang hoặc micrô </a:t>
            </a:r>
            <a:endParaRPr/>
          </a:p>
          <a:p>
            <a:pPr indent="-115888" lvl="0" marL="115888" marR="0" rtl="0" algn="l">
              <a:spcBef>
                <a:spcPts val="600"/>
              </a:spcBef>
              <a:spcAft>
                <a:spcPts val="0"/>
              </a:spcAft>
              <a:buClr>
                <a:schemeClr val="dk1"/>
              </a:buClr>
              <a:buSzPts val="1680"/>
              <a:buFont typeface="Arial"/>
              <a:buChar char="•"/>
            </a:pPr>
            <a:r>
              <a:rPr lang="en-US" sz="1400">
                <a:solidFill>
                  <a:schemeClr val="dk1"/>
                </a:solidFill>
                <a:latin typeface="Arial"/>
                <a:ea typeface="Arial"/>
                <a:cs typeface="Arial"/>
                <a:sym typeface="Arial"/>
              </a:rPr>
              <a:t>Khuếch đại điện áp một chiều: Khuếch đại tín hiệu đầu vào chuyển đổi A/D và đầu ra cảm biến</a:t>
            </a:r>
            <a:endParaRPr sz="1400">
              <a:solidFill>
                <a:schemeClr val="dk1"/>
              </a:solidFill>
              <a:latin typeface="Arial"/>
              <a:ea typeface="Arial"/>
              <a:cs typeface="Arial"/>
              <a:sym typeface="Arial"/>
            </a:endParaRPr>
          </a:p>
          <a:p>
            <a:pPr indent="-115888" lvl="0" marL="115888" marR="0" rtl="0" algn="l">
              <a:spcBef>
                <a:spcPts val="600"/>
              </a:spcBef>
              <a:spcAft>
                <a:spcPts val="0"/>
              </a:spcAft>
              <a:buClr>
                <a:schemeClr val="dk1"/>
              </a:buClr>
              <a:buSzPts val="1680"/>
              <a:buFont typeface="Arial"/>
              <a:buChar char="•"/>
            </a:pPr>
            <a:r>
              <a:rPr lang="en-US" sz="1400">
                <a:solidFill>
                  <a:schemeClr val="dk1"/>
                </a:solidFill>
                <a:latin typeface="Arial"/>
                <a:ea typeface="Arial"/>
                <a:cs typeface="Arial"/>
                <a:sym typeface="Arial"/>
              </a:rPr>
              <a:t>Kiểm soát tải lớn</a:t>
            </a:r>
            <a:endParaRPr sz="1400">
              <a:solidFill>
                <a:schemeClr val="dk1"/>
              </a:solidFill>
              <a:latin typeface="Arial"/>
              <a:ea typeface="Arial"/>
              <a:cs typeface="Arial"/>
              <a:sym typeface="Arial"/>
            </a:endParaRPr>
          </a:p>
        </p:txBody>
      </p:sp>
      <p:sp>
        <p:nvSpPr>
          <p:cNvPr id="3530" name="Google Shape;3530;p189"/>
          <p:cNvSpPr/>
          <p:nvPr/>
        </p:nvSpPr>
        <p:spPr>
          <a:xfrm>
            <a:off x="712182" y="4861025"/>
            <a:ext cx="8487381" cy="74553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262626"/>
                </a:solidFill>
                <a:latin typeface="Arial"/>
                <a:ea typeface="Arial"/>
                <a:cs typeface="Arial"/>
                <a:sym typeface="Arial"/>
              </a:rPr>
              <a:t> Xác định R1, R2</a:t>
            </a:r>
            <a:br>
              <a:rPr lang="en-US" sz="1300">
                <a:solidFill>
                  <a:srgbClr val="262626"/>
                </a:solidFill>
                <a:latin typeface="Arial"/>
                <a:ea typeface="Arial"/>
                <a:cs typeface="Arial"/>
                <a:sym typeface="Arial"/>
              </a:rPr>
            </a:br>
            <a:r>
              <a:rPr lang="en-US" sz="1300">
                <a:solidFill>
                  <a:srgbClr val="1429A0"/>
                </a:solidFill>
                <a:latin typeface="Arial"/>
                <a:ea typeface="Arial"/>
                <a:cs typeface="Arial"/>
                <a:sym typeface="Arial"/>
              </a:rPr>
              <a:t>Nếu mạch tích hợp dòng tải có 100 [mA], hfe = 100, IB = 1mA và nguồn điện của IC digital là 5 [V], VBE duy trì ở khoảng 0,6 [V], vì thế giới hạn khoảng 4,4 [KΩ], tuy nhiên 3,3 [KΩ] là đủ.</a:t>
            </a:r>
            <a:endParaRPr/>
          </a:p>
        </p:txBody>
      </p:sp>
      <p:grpSp>
        <p:nvGrpSpPr>
          <p:cNvPr id="3531" name="Google Shape;3531;p189"/>
          <p:cNvGrpSpPr/>
          <p:nvPr/>
        </p:nvGrpSpPr>
        <p:grpSpPr>
          <a:xfrm>
            <a:off x="2411027" y="3168686"/>
            <a:ext cx="5082928" cy="1800439"/>
            <a:chOff x="2353089" y="3444619"/>
            <a:chExt cx="5082928" cy="1800439"/>
          </a:xfrm>
        </p:grpSpPr>
        <p:sp>
          <p:nvSpPr>
            <p:cNvPr id="3532" name="Google Shape;3532;p189"/>
            <p:cNvSpPr txBox="1"/>
            <p:nvPr/>
          </p:nvSpPr>
          <p:spPr>
            <a:xfrm>
              <a:off x="5293274" y="4752615"/>
              <a:ext cx="2142743" cy="492443"/>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đầu vào mức thấp (dòng điện vào)</a:t>
              </a:r>
              <a:endParaRPr/>
            </a:p>
          </p:txBody>
        </p:sp>
        <p:sp>
          <p:nvSpPr>
            <p:cNvPr id="3533" name="Google Shape;3533;p189"/>
            <p:cNvSpPr txBox="1"/>
            <p:nvPr/>
          </p:nvSpPr>
          <p:spPr>
            <a:xfrm>
              <a:off x="2353089" y="4752616"/>
              <a:ext cx="2503132"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đầu vào mức cao (dòng điện ra) </a:t>
              </a:r>
              <a:endParaRPr/>
            </a:p>
          </p:txBody>
        </p:sp>
        <p:pic>
          <p:nvPicPr>
            <p:cNvPr id="3534" name="Google Shape;3534;p189"/>
            <p:cNvPicPr preferRelativeResize="0"/>
            <p:nvPr/>
          </p:nvPicPr>
          <p:blipFill rotWithShape="1">
            <a:blip r:embed="rId3">
              <a:alphaModFix/>
            </a:blip>
            <a:srcRect b="0" l="0" r="0" t="0"/>
            <a:stretch/>
          </p:blipFill>
          <p:spPr>
            <a:xfrm>
              <a:off x="2701878" y="3451525"/>
              <a:ext cx="4499069" cy="1315273"/>
            </a:xfrm>
            <a:prstGeom prst="rect">
              <a:avLst/>
            </a:prstGeom>
            <a:noFill/>
            <a:ln>
              <a:noFill/>
            </a:ln>
          </p:spPr>
        </p:pic>
        <p:sp>
          <p:nvSpPr>
            <p:cNvPr id="3535" name="Google Shape;3535;p189"/>
            <p:cNvSpPr txBox="1"/>
            <p:nvPr/>
          </p:nvSpPr>
          <p:spPr>
            <a:xfrm>
              <a:off x="2738119" y="4287533"/>
              <a:ext cx="67708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Digital IC</a:t>
              </a:r>
              <a:endParaRPr/>
            </a:p>
          </p:txBody>
        </p:sp>
        <p:sp>
          <p:nvSpPr>
            <p:cNvPr id="3536" name="Google Shape;3536;p189"/>
            <p:cNvSpPr txBox="1"/>
            <p:nvPr/>
          </p:nvSpPr>
          <p:spPr>
            <a:xfrm>
              <a:off x="4058286" y="3848713"/>
              <a:ext cx="267970"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load</a:t>
              </a:r>
              <a:endParaRPr/>
            </a:p>
          </p:txBody>
        </p:sp>
        <p:sp>
          <p:nvSpPr>
            <p:cNvPr id="3537" name="Google Shape;3537;p189"/>
            <p:cNvSpPr txBox="1"/>
            <p:nvPr/>
          </p:nvSpPr>
          <p:spPr>
            <a:xfrm>
              <a:off x="4081781" y="3456957"/>
              <a:ext cx="267970" cy="153888"/>
            </a:xfrm>
            <a:prstGeom prst="rect">
              <a:avLst/>
            </a:prstGeom>
            <a:blipFill rotWithShape="1">
              <a:blip r:embed="rId4">
                <a:alphaModFix/>
              </a:blip>
              <a:stretch>
                <a:fillRect b="-3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38" name="Google Shape;3538;p189"/>
            <p:cNvSpPr txBox="1"/>
            <p:nvPr/>
          </p:nvSpPr>
          <p:spPr>
            <a:xfrm>
              <a:off x="4372609" y="4239313"/>
              <a:ext cx="132716" cy="153888"/>
            </a:xfrm>
            <a:prstGeom prst="rect">
              <a:avLst/>
            </a:prstGeom>
            <a:blipFill rotWithShape="1">
              <a:blip r:embed="rId5">
                <a:alphaModFix/>
              </a:blip>
              <a:stretch>
                <a:fillRect b="0" l="-1428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39" name="Google Shape;3539;p189"/>
            <p:cNvSpPr txBox="1"/>
            <p:nvPr/>
          </p:nvSpPr>
          <p:spPr>
            <a:xfrm>
              <a:off x="3631274" y="4181920"/>
              <a:ext cx="132716" cy="153888"/>
            </a:xfrm>
            <a:prstGeom prst="rect">
              <a:avLst/>
            </a:prstGeom>
            <a:blipFill rotWithShape="1">
              <a:blip r:embed="rId6">
                <a:alphaModFix/>
              </a:blip>
              <a:stretch>
                <a:fillRect b="-3999" l="-1818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0" name="Google Shape;3540;p189"/>
            <p:cNvSpPr txBox="1"/>
            <p:nvPr/>
          </p:nvSpPr>
          <p:spPr>
            <a:xfrm>
              <a:off x="3631274" y="4490067"/>
              <a:ext cx="132716" cy="153888"/>
            </a:xfrm>
            <a:prstGeom prst="rect">
              <a:avLst/>
            </a:prstGeom>
            <a:blipFill rotWithShape="1">
              <a:blip r:embed="rId7">
                <a:alphaModFix/>
              </a:blip>
              <a:stretch>
                <a:fillRect b="0" l="-909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1" name="Google Shape;3541;p189"/>
            <p:cNvSpPr txBox="1"/>
            <p:nvPr/>
          </p:nvSpPr>
          <p:spPr>
            <a:xfrm>
              <a:off x="5504513" y="3868150"/>
              <a:ext cx="677083"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Digital IC</a:t>
              </a:r>
              <a:endParaRPr/>
            </a:p>
          </p:txBody>
        </p:sp>
        <p:sp>
          <p:nvSpPr>
            <p:cNvPr id="3542" name="Google Shape;3542;p189"/>
            <p:cNvSpPr txBox="1"/>
            <p:nvPr/>
          </p:nvSpPr>
          <p:spPr>
            <a:xfrm>
              <a:off x="6836199" y="4232811"/>
              <a:ext cx="267970" cy="15388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load</a:t>
              </a:r>
              <a:endParaRPr/>
            </a:p>
          </p:txBody>
        </p:sp>
        <p:sp>
          <p:nvSpPr>
            <p:cNvPr id="3543" name="Google Shape;3543;p189"/>
            <p:cNvSpPr txBox="1"/>
            <p:nvPr/>
          </p:nvSpPr>
          <p:spPr>
            <a:xfrm>
              <a:off x="6836199" y="3444619"/>
              <a:ext cx="267970" cy="153888"/>
            </a:xfrm>
            <a:prstGeom prst="rect">
              <a:avLst/>
            </a:prstGeom>
            <a:blipFill rotWithShape="1">
              <a:blip r:embed="rId4">
                <a:alphaModFix/>
              </a:blip>
              <a:stretch>
                <a:fillRect b="-3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4" name="Google Shape;3544;p189"/>
            <p:cNvSpPr txBox="1"/>
            <p:nvPr/>
          </p:nvSpPr>
          <p:spPr>
            <a:xfrm>
              <a:off x="7104169" y="3752841"/>
              <a:ext cx="132716" cy="153888"/>
            </a:xfrm>
            <a:prstGeom prst="rect">
              <a:avLst/>
            </a:prstGeom>
            <a:blipFill rotWithShape="1">
              <a:blip r:embed="rId8">
                <a:alphaModFix/>
              </a:blip>
              <a:stretch>
                <a:fillRect b="0" l="-9523"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5" name="Google Shape;3545;p189"/>
            <p:cNvSpPr txBox="1"/>
            <p:nvPr/>
          </p:nvSpPr>
          <p:spPr>
            <a:xfrm>
              <a:off x="6407254" y="3770057"/>
              <a:ext cx="132716" cy="153888"/>
            </a:xfrm>
            <a:prstGeom prst="rect">
              <a:avLst/>
            </a:prstGeom>
            <a:blipFill rotWithShape="1">
              <a:blip r:embed="rId9">
                <a:alphaModFix/>
              </a:blip>
              <a:stretch>
                <a:fillRect b="0" l="-1818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6" name="Google Shape;3546;p189"/>
            <p:cNvSpPr txBox="1"/>
            <p:nvPr/>
          </p:nvSpPr>
          <p:spPr>
            <a:xfrm>
              <a:off x="6407254" y="4058738"/>
              <a:ext cx="132716" cy="153888"/>
            </a:xfrm>
            <a:prstGeom prst="rect">
              <a:avLst/>
            </a:prstGeom>
            <a:blipFill rotWithShape="1">
              <a:blip r:embed="rId7">
                <a:alphaModFix/>
              </a:blip>
              <a:stretch>
                <a:fillRect b="0" l="-909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547" name="Google Shape;3547;p189"/>
          <p:cNvSpPr txBox="1"/>
          <p:nvPr/>
        </p:nvSpPr>
        <p:spPr>
          <a:xfrm>
            <a:off x="3147061" y="5660828"/>
            <a:ext cx="866384" cy="52322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8" name="Google Shape;3548;p189"/>
          <p:cNvSpPr txBox="1"/>
          <p:nvPr/>
        </p:nvSpPr>
        <p:spPr>
          <a:xfrm>
            <a:off x="4302489" y="5637041"/>
            <a:ext cx="2591648" cy="547007"/>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49" name="Google Shape;3549;p18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4" name="Shape 3554"/>
        <p:cNvGrpSpPr/>
        <p:nvPr/>
      </p:nvGrpSpPr>
      <p:grpSpPr>
        <a:xfrm>
          <a:off x="0" y="0"/>
          <a:ext cx="0" cy="0"/>
          <a:chOff x="0" y="0"/>
          <a:chExt cx="0" cy="0"/>
        </a:xfrm>
      </p:grpSpPr>
      <p:sp>
        <p:nvSpPr>
          <p:cNvPr id="3555" name="Google Shape;3555;p19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Nếu Phụ tải là một cuộn cảm</a:t>
            </a:r>
            <a:endParaRPr/>
          </a:p>
        </p:txBody>
      </p:sp>
      <p:sp>
        <p:nvSpPr>
          <p:cNvPr id="3556" name="Google Shape;3556;p19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557" name="Google Shape;3557;p190"/>
          <p:cNvSpPr/>
          <p:nvPr/>
        </p:nvSpPr>
        <p:spPr>
          <a:xfrm>
            <a:off x="580388" y="1944537"/>
            <a:ext cx="8619175" cy="86177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Khi phụ tải do transistor vận hành là một phụ tải cuộn cảm giống như động cơ điện hoặc rơ-le thì cần chú ý tới lực phản điện động. Nói cách khác, khi cấp/ngắt dòng điện của cuộn cảm, ngay lập tức sẽ sinh ra điện áp cao theo chiều ngược lại ở cả hai đầu cuộn cảm cần đặt vào giữa cực thu và cực phát của transistor, do vậy trong một số trường hợp, transistor có thể bị hỏng.</a:t>
            </a:r>
            <a:endParaRPr/>
          </a:p>
        </p:txBody>
      </p:sp>
      <p:sp>
        <p:nvSpPr>
          <p:cNvPr id="3558" name="Google Shape;3558;p19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grpSp>
        <p:nvGrpSpPr>
          <p:cNvPr id="3559" name="Google Shape;3559;p190"/>
          <p:cNvGrpSpPr/>
          <p:nvPr/>
        </p:nvGrpSpPr>
        <p:grpSpPr>
          <a:xfrm>
            <a:off x="2516618" y="3429000"/>
            <a:ext cx="4869587" cy="2378075"/>
            <a:chOff x="12485267" y="3580826"/>
            <a:chExt cx="4869587" cy="2378075"/>
          </a:xfrm>
        </p:grpSpPr>
        <p:graphicFrame>
          <p:nvGraphicFramePr>
            <p:cNvPr id="3560" name="Google Shape;3560;p190"/>
            <p:cNvGraphicFramePr/>
            <p:nvPr/>
          </p:nvGraphicFramePr>
          <p:xfrm>
            <a:off x="12485267" y="3580826"/>
            <a:ext cx="4324350" cy="2378075"/>
          </p:xfrm>
          <a:graphic>
            <a:graphicData uri="http://schemas.openxmlformats.org/presentationml/2006/ole">
              <mc:AlternateContent>
                <mc:Choice Requires="v">
                  <p:oleObj r:id="rId4" imgH="2378075" imgW="4324350" progId="Visio.Drawing.6" spid="_x0000_s1">
                    <p:embed/>
                  </p:oleObj>
                </mc:Choice>
                <mc:Fallback>
                  <p:oleObj r:id="rId5" imgH="2378075" imgW="4324350" progId="Visio.Drawing.6">
                    <p:embed/>
                    <p:pic>
                      <p:nvPicPr>
                        <p:cNvPr id="3560" name="Google Shape;3560;p190"/>
                        <p:cNvPicPr preferRelativeResize="0"/>
                        <p:nvPr/>
                      </p:nvPicPr>
                      <p:blipFill rotWithShape="1">
                        <a:blip r:embed="rId6">
                          <a:alphaModFix/>
                        </a:blip>
                        <a:srcRect b="0" l="0" r="0" t="0"/>
                        <a:stretch/>
                      </p:blipFill>
                      <p:spPr>
                        <a:xfrm>
                          <a:off x="12485267" y="3580826"/>
                          <a:ext cx="4324350" cy="2378075"/>
                        </a:xfrm>
                        <a:prstGeom prst="rect">
                          <a:avLst/>
                        </a:prstGeom>
                        <a:noFill/>
                        <a:ln>
                          <a:noFill/>
                        </a:ln>
                      </p:spPr>
                    </p:pic>
                  </p:oleObj>
                </mc:Fallback>
              </mc:AlternateContent>
            </a:graphicData>
          </a:graphic>
        </p:graphicFrame>
        <p:sp>
          <p:nvSpPr>
            <p:cNvPr id="3561" name="Google Shape;3561;p190"/>
            <p:cNvSpPr txBox="1"/>
            <p:nvPr/>
          </p:nvSpPr>
          <p:spPr>
            <a:xfrm>
              <a:off x="12654050" y="4934204"/>
              <a:ext cx="1103086" cy="646331"/>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IC digital</a:t>
              </a:r>
              <a:endParaRPr/>
            </a:p>
          </p:txBody>
        </p:sp>
        <p:sp>
          <p:nvSpPr>
            <p:cNvPr id="3562" name="Google Shape;3562;p190"/>
            <p:cNvSpPr txBox="1"/>
            <p:nvPr/>
          </p:nvSpPr>
          <p:spPr>
            <a:xfrm>
              <a:off x="14164711" y="4320794"/>
              <a:ext cx="855361" cy="26161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Phụ tải cuộn cảm</a:t>
              </a:r>
              <a:endParaRPr/>
            </a:p>
          </p:txBody>
        </p:sp>
        <p:sp>
          <p:nvSpPr>
            <p:cNvPr id="3563" name="Google Shape;3563;p190"/>
            <p:cNvSpPr txBox="1"/>
            <p:nvPr/>
          </p:nvSpPr>
          <p:spPr>
            <a:xfrm>
              <a:off x="15841339" y="4019114"/>
              <a:ext cx="1513515" cy="954107"/>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Bổ sung một điốt để hấp thụ lực phản điện động.</a:t>
              </a:r>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1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Phương pháp chuyển đổi mức điện áp (mạch thực tế) </a:t>
            </a:r>
            <a:endParaRPr/>
          </a:p>
        </p:txBody>
      </p:sp>
      <p:sp>
        <p:nvSpPr>
          <p:cNvPr id="3570" name="Google Shape;3570;p19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571" name="Google Shape;3571;p191"/>
          <p:cNvSpPr/>
          <p:nvPr/>
        </p:nvSpPr>
        <p:spPr>
          <a:xfrm>
            <a:off x="580388" y="1944537"/>
            <a:ext cx="8619175" cy="86177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If the load driven by the transistor is a coil load such as a motor or relay, you should pay attention to the counter electromotive force. That is, when the current of the coil is turned on/off, a high voltage in the opposite direction is instantaneously generated across the coil. This is applied between the collector and emitter of the transistor and damages the transistor.</a:t>
            </a:r>
            <a:endParaRPr/>
          </a:p>
        </p:txBody>
      </p:sp>
      <p:sp>
        <p:nvSpPr>
          <p:cNvPr id="3572" name="Google Shape;3572;p19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grpSp>
        <p:nvGrpSpPr>
          <p:cNvPr id="3573" name="Google Shape;3573;p191"/>
          <p:cNvGrpSpPr/>
          <p:nvPr/>
        </p:nvGrpSpPr>
        <p:grpSpPr>
          <a:xfrm>
            <a:off x="906586" y="3196350"/>
            <a:ext cx="7584829" cy="2488738"/>
            <a:chOff x="873371" y="3043950"/>
            <a:chExt cx="7584829" cy="2488738"/>
          </a:xfrm>
        </p:grpSpPr>
        <p:pic>
          <p:nvPicPr>
            <p:cNvPr id="3574" name="Google Shape;3574;p191"/>
            <p:cNvPicPr preferRelativeResize="0"/>
            <p:nvPr/>
          </p:nvPicPr>
          <p:blipFill rotWithShape="1">
            <a:blip r:embed="rId3">
              <a:alphaModFix/>
            </a:blip>
            <a:srcRect b="0" l="0" r="0" t="0"/>
            <a:stretch/>
          </p:blipFill>
          <p:spPr>
            <a:xfrm>
              <a:off x="1752822" y="3043950"/>
              <a:ext cx="2613025" cy="1889125"/>
            </a:xfrm>
            <a:prstGeom prst="rect">
              <a:avLst/>
            </a:prstGeom>
            <a:noFill/>
            <a:ln>
              <a:noFill/>
            </a:ln>
          </p:spPr>
        </p:pic>
        <p:pic>
          <p:nvPicPr>
            <p:cNvPr id="3575" name="Google Shape;3575;p191"/>
            <p:cNvPicPr preferRelativeResize="0"/>
            <p:nvPr/>
          </p:nvPicPr>
          <p:blipFill rotWithShape="1">
            <a:blip r:embed="rId4">
              <a:alphaModFix/>
            </a:blip>
            <a:srcRect b="0" l="0" r="0" t="0"/>
            <a:stretch/>
          </p:blipFill>
          <p:spPr>
            <a:xfrm>
              <a:off x="5403277" y="3175711"/>
              <a:ext cx="2627313" cy="1925638"/>
            </a:xfrm>
            <a:prstGeom prst="rect">
              <a:avLst/>
            </a:prstGeom>
            <a:noFill/>
            <a:ln>
              <a:noFill/>
            </a:ln>
          </p:spPr>
        </p:pic>
        <p:pic>
          <p:nvPicPr>
            <p:cNvPr id="3576" name="Google Shape;3576;p191"/>
            <p:cNvPicPr preferRelativeResize="0"/>
            <p:nvPr/>
          </p:nvPicPr>
          <p:blipFill rotWithShape="1">
            <a:blip r:embed="rId5">
              <a:alphaModFix/>
            </a:blip>
            <a:srcRect b="0" l="0" r="0" t="0"/>
            <a:stretch/>
          </p:blipFill>
          <p:spPr>
            <a:xfrm>
              <a:off x="4203605" y="4667963"/>
              <a:ext cx="981075" cy="409575"/>
            </a:xfrm>
            <a:prstGeom prst="rect">
              <a:avLst/>
            </a:prstGeom>
            <a:noFill/>
            <a:ln>
              <a:noFill/>
            </a:ln>
          </p:spPr>
        </p:pic>
        <p:sp>
          <p:nvSpPr>
            <p:cNvPr id="3577" name="Google Shape;3577;p191"/>
            <p:cNvSpPr txBox="1"/>
            <p:nvPr/>
          </p:nvSpPr>
          <p:spPr>
            <a:xfrm>
              <a:off x="3641664" y="3703029"/>
              <a:ext cx="668208" cy="430887"/>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Mạch digital</a:t>
              </a:r>
              <a:endParaRPr/>
            </a:p>
          </p:txBody>
        </p:sp>
        <p:sp>
          <p:nvSpPr>
            <p:cNvPr id="3578" name="Google Shape;3578;p191"/>
            <p:cNvSpPr txBox="1"/>
            <p:nvPr/>
          </p:nvSpPr>
          <p:spPr>
            <a:xfrm>
              <a:off x="7282514" y="3881189"/>
              <a:ext cx="697150" cy="430887"/>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Mạch digital</a:t>
              </a:r>
              <a:endParaRPr/>
            </a:p>
          </p:txBody>
        </p:sp>
        <p:sp>
          <p:nvSpPr>
            <p:cNvPr id="3579" name="Google Shape;3579;p191"/>
            <p:cNvSpPr txBox="1"/>
            <p:nvPr/>
          </p:nvSpPr>
          <p:spPr>
            <a:xfrm>
              <a:off x="1674186" y="4053840"/>
              <a:ext cx="441126" cy="670561"/>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Cảm biến</a:t>
              </a:r>
              <a:endParaRPr/>
            </a:p>
          </p:txBody>
        </p:sp>
        <p:sp>
          <p:nvSpPr>
            <p:cNvPr id="3580" name="Google Shape;3580;p191"/>
            <p:cNvSpPr txBox="1"/>
            <p:nvPr/>
          </p:nvSpPr>
          <p:spPr>
            <a:xfrm>
              <a:off x="5290625" y="4006860"/>
              <a:ext cx="476191" cy="926215"/>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Cảm biến</a:t>
              </a:r>
              <a:endParaRPr/>
            </a:p>
          </p:txBody>
        </p:sp>
        <p:sp>
          <p:nvSpPr>
            <p:cNvPr id="3581" name="Google Shape;3581;p191"/>
            <p:cNvSpPr txBox="1"/>
            <p:nvPr/>
          </p:nvSpPr>
          <p:spPr>
            <a:xfrm>
              <a:off x="873371" y="5271078"/>
              <a:ext cx="3060454"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Khi đầu ra cảm biến trên 0,6 [V]</a:t>
              </a:r>
              <a:endParaRPr/>
            </a:p>
          </p:txBody>
        </p:sp>
        <p:sp>
          <p:nvSpPr>
            <p:cNvPr id="3582" name="Google Shape;3582;p191"/>
            <p:cNvSpPr txBox="1"/>
            <p:nvPr/>
          </p:nvSpPr>
          <p:spPr>
            <a:xfrm>
              <a:off x="5397746" y="5271078"/>
              <a:ext cx="3060454" cy="26161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Khi đầu ra cảm biến dưới 0,6 [V]</a:t>
              </a:r>
              <a:endParaRPr/>
            </a:p>
          </p:txBody>
        </p:sp>
      </p:gr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7" name="Shape 3587"/>
        <p:cNvGrpSpPr/>
        <p:nvPr/>
      </p:nvGrpSpPr>
      <p:grpSpPr>
        <a:xfrm>
          <a:off x="0" y="0"/>
          <a:ext cx="0" cy="0"/>
          <a:chOff x="0" y="0"/>
          <a:chExt cx="0" cy="0"/>
        </a:xfrm>
      </p:grpSpPr>
      <p:sp>
        <p:nvSpPr>
          <p:cNvPr id="3588" name="Google Shape;3588;p19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Hướng dẫn trong Mạch analog</a:t>
            </a:r>
            <a:endParaRPr/>
          </a:p>
        </p:txBody>
      </p:sp>
      <p:sp>
        <p:nvSpPr>
          <p:cNvPr id="3589" name="Google Shape;3589;p19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590" name="Google Shape;3590;p192"/>
          <p:cNvSpPr/>
          <p:nvPr/>
        </p:nvSpPr>
        <p:spPr>
          <a:xfrm>
            <a:off x="580388" y="1944537"/>
            <a:ext cx="8619175" cy="1066959"/>
          </a:xfrm>
          <a:prstGeom prst="rect">
            <a:avLst/>
          </a:prstGeom>
          <a:blipFill rotWithShape="1">
            <a:blip r:embed="rId3">
              <a:alphaModFix/>
            </a:blip>
            <a:stretch>
              <a:fillRect b="0" l="-14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91" name="Google Shape;3591;p192"/>
          <p:cNvSpPr/>
          <p:nvPr/>
        </p:nvSpPr>
        <p:spPr>
          <a:xfrm>
            <a:off x="712182" y="5008451"/>
            <a:ext cx="8487381" cy="74553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chemeClr val="dk1"/>
                </a:solidFill>
                <a:latin typeface="Arial"/>
                <a:ea typeface="Arial"/>
                <a:cs typeface="Arial"/>
                <a:sym typeface="Arial"/>
              </a:rPr>
              <a:t>Xác định điện trở của cực góp</a:t>
            </a:r>
            <a:br>
              <a:rPr b="1" lang="en-US" sz="1300">
                <a:solidFill>
                  <a:schemeClr val="dk1"/>
                </a:solidFill>
                <a:latin typeface="Arial"/>
                <a:ea typeface="Arial"/>
                <a:cs typeface="Arial"/>
                <a:sym typeface="Arial"/>
              </a:rPr>
            </a:br>
            <a:r>
              <a:rPr lang="en-US" sz="1300">
                <a:solidFill>
                  <a:srgbClr val="262626"/>
                </a:solidFill>
                <a:latin typeface="Arial"/>
                <a:ea typeface="Arial"/>
                <a:cs typeface="Arial"/>
                <a:sym typeface="Arial"/>
              </a:rPr>
              <a:t>RC khiến điện áp đầu ra bằng một nửa điện áp nguồn khi không có tín hiệu. Ví dụ, nếu VCC= 5 [V] và IC= 2 [mA] RC = 1,25 k = khoảng  1 k)</a:t>
            </a:r>
            <a:endParaRPr/>
          </a:p>
        </p:txBody>
      </p:sp>
      <p:sp>
        <p:nvSpPr>
          <p:cNvPr id="3592" name="Google Shape;3592;p192"/>
          <p:cNvSpPr txBox="1"/>
          <p:nvPr/>
        </p:nvSpPr>
        <p:spPr>
          <a:xfrm>
            <a:off x="4039776" y="5609133"/>
            <a:ext cx="1823274" cy="57637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93" name="Google Shape;3593;p19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grpSp>
        <p:nvGrpSpPr>
          <p:cNvPr id="3594" name="Google Shape;3594;p192"/>
          <p:cNvGrpSpPr/>
          <p:nvPr/>
        </p:nvGrpSpPr>
        <p:grpSpPr>
          <a:xfrm>
            <a:off x="3552517" y="2721548"/>
            <a:ext cx="2504402" cy="1414904"/>
            <a:chOff x="4949951" y="2659159"/>
            <a:chExt cx="3296014" cy="1862138"/>
          </a:xfrm>
        </p:grpSpPr>
        <p:pic>
          <p:nvPicPr>
            <p:cNvPr id="3595" name="Google Shape;3595;p192"/>
            <p:cNvPicPr preferRelativeResize="0"/>
            <p:nvPr/>
          </p:nvPicPr>
          <p:blipFill rotWithShape="1">
            <a:blip r:embed="rId5">
              <a:alphaModFix/>
            </a:blip>
            <a:srcRect b="0" l="0" r="0" t="0"/>
            <a:stretch/>
          </p:blipFill>
          <p:spPr>
            <a:xfrm>
              <a:off x="4969365" y="2659159"/>
              <a:ext cx="3276600" cy="1862138"/>
            </a:xfrm>
            <a:prstGeom prst="rect">
              <a:avLst/>
            </a:prstGeom>
            <a:noFill/>
            <a:ln>
              <a:noFill/>
            </a:ln>
          </p:spPr>
        </p:pic>
        <p:sp>
          <p:nvSpPr>
            <p:cNvPr id="3596" name="Google Shape;3596;p192"/>
            <p:cNvSpPr/>
            <p:nvPr/>
          </p:nvSpPr>
          <p:spPr>
            <a:xfrm>
              <a:off x="4949951" y="3626009"/>
              <a:ext cx="492263" cy="33655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Đầu vào</a:t>
              </a:r>
              <a:endParaRPr/>
            </a:p>
          </p:txBody>
        </p:sp>
        <p:sp>
          <p:nvSpPr>
            <p:cNvPr id="3597" name="Google Shape;3597;p192"/>
            <p:cNvSpPr/>
            <p:nvPr/>
          </p:nvSpPr>
          <p:spPr>
            <a:xfrm>
              <a:off x="7473696" y="3430330"/>
              <a:ext cx="707136" cy="28061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Bộ chuyển đổi</a:t>
              </a:r>
              <a:endParaRPr/>
            </a:p>
          </p:txBody>
        </p:sp>
      </p:grpSp>
      <p:pic>
        <p:nvPicPr>
          <p:cNvPr id="3598" name="Google Shape;3598;p192"/>
          <p:cNvPicPr preferRelativeResize="0"/>
          <p:nvPr/>
        </p:nvPicPr>
        <p:blipFill rotWithShape="1">
          <a:blip r:embed="rId6">
            <a:alphaModFix/>
          </a:blip>
          <a:srcRect b="0" l="0" r="0" t="0"/>
          <a:stretch/>
        </p:blipFill>
        <p:spPr>
          <a:xfrm>
            <a:off x="3040150" y="4229103"/>
            <a:ext cx="3822523" cy="26215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3" name="Shape 3603"/>
        <p:cNvGrpSpPr/>
        <p:nvPr/>
      </p:nvGrpSpPr>
      <p:grpSpPr>
        <a:xfrm>
          <a:off x="0" y="0"/>
          <a:ext cx="0" cy="0"/>
          <a:chOff x="0" y="0"/>
          <a:chExt cx="0" cy="0"/>
        </a:xfrm>
      </p:grpSpPr>
      <p:sp>
        <p:nvSpPr>
          <p:cNvPr id="3604" name="Google Shape;3604;p19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605" name="Google Shape;3605;p193"/>
          <p:cNvSpPr/>
          <p:nvPr/>
        </p:nvSpPr>
        <p:spPr>
          <a:xfrm>
            <a:off x="712182" y="1751850"/>
            <a:ext cx="8487381" cy="848128"/>
          </a:xfrm>
          <a:prstGeom prst="rect">
            <a:avLst/>
          </a:prstGeom>
          <a:noFill/>
          <a:ln>
            <a:noFill/>
          </a:ln>
        </p:spPr>
        <p:txBody>
          <a:bodyPr anchorCtr="0" anchor="t" bIns="71975" lIns="0" spcFirstLastPara="1" rIns="143950" wrap="square" tIns="71975">
            <a:spAutoFit/>
          </a:bodyPr>
          <a:lstStyle/>
          <a:p>
            <a:pPr indent="-182526" lvl="1" marL="182526" marR="0" rtl="0" algn="l">
              <a:spcBef>
                <a:spcPts val="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When amplifying AC signal, a coupling capacitor is required to be independent of the DC voltage. In addition, the minimum frequency fc of the input signal should be sufficiently negligible impedance.</a:t>
            </a:r>
            <a:endParaRPr/>
          </a:p>
          <a:p>
            <a:pPr indent="-182526" lvl="1" marL="182526"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Input Impedance </a:t>
            </a:r>
            <a:r>
              <a:rPr b="0" i="1" lang="en-US" sz="1300" u="none" cap="none" strike="noStrike">
                <a:solidFill>
                  <a:srgbClr val="262626"/>
                </a:solidFill>
                <a:latin typeface="Arial"/>
                <a:ea typeface="Arial"/>
                <a:cs typeface="Arial"/>
                <a:sym typeface="Arial"/>
              </a:rPr>
              <a:t>R</a:t>
            </a:r>
            <a:r>
              <a:rPr b="0" baseline="-25000" i="1" lang="en-US" sz="1300" u="none" cap="none" strike="noStrike">
                <a:solidFill>
                  <a:srgbClr val="262626"/>
                </a:solidFill>
                <a:latin typeface="Arial"/>
                <a:ea typeface="Arial"/>
                <a:cs typeface="Arial"/>
                <a:sym typeface="Arial"/>
              </a:rPr>
              <a:t>in</a:t>
            </a:r>
            <a:r>
              <a:rPr b="0" i="0" lang="en-US" sz="1300" u="none" cap="none" strike="noStrike">
                <a:solidFill>
                  <a:srgbClr val="262626"/>
                </a:solidFill>
                <a:latin typeface="Arial"/>
                <a:ea typeface="Arial"/>
                <a:cs typeface="Arial"/>
                <a:sym typeface="Arial"/>
              </a:rPr>
              <a:t>=</a:t>
            </a:r>
            <a:r>
              <a:rPr b="0" i="1" lang="en-US" sz="1300" u="none" cap="none" strike="noStrike">
                <a:solidFill>
                  <a:srgbClr val="262626"/>
                </a:solidFill>
                <a:latin typeface="Arial"/>
                <a:ea typeface="Arial"/>
                <a:cs typeface="Arial"/>
                <a:sym typeface="Arial"/>
              </a:rPr>
              <a:t>R</a:t>
            </a:r>
            <a:r>
              <a:rPr b="0" baseline="-25000" i="0" lang="en-US" sz="1300" u="none" cap="none" strike="noStrike">
                <a:solidFill>
                  <a:srgbClr val="262626"/>
                </a:solidFill>
                <a:latin typeface="Arial"/>
                <a:ea typeface="Arial"/>
                <a:cs typeface="Arial"/>
                <a:sym typeface="Arial"/>
              </a:rPr>
              <a:t>1</a:t>
            </a:r>
            <a:r>
              <a:rPr b="0" i="0" lang="en-US" sz="1300" u="none" cap="none" strike="noStrike">
                <a:solidFill>
                  <a:srgbClr val="262626"/>
                </a:solidFill>
                <a:latin typeface="Arial"/>
                <a:ea typeface="Arial"/>
                <a:cs typeface="Arial"/>
                <a:sym typeface="Arial"/>
              </a:rPr>
              <a:t>//</a:t>
            </a:r>
            <a:r>
              <a:rPr b="0" i="1" lang="en-US" sz="1300" u="none" cap="none" strike="noStrike">
                <a:solidFill>
                  <a:srgbClr val="262626"/>
                </a:solidFill>
                <a:latin typeface="Arial"/>
                <a:ea typeface="Arial"/>
                <a:cs typeface="Arial"/>
                <a:sym typeface="Arial"/>
              </a:rPr>
              <a:t>R</a:t>
            </a:r>
            <a:r>
              <a:rPr b="0" baseline="-25000" i="0" lang="en-US" sz="1300" u="none" cap="none" strike="noStrike">
                <a:solidFill>
                  <a:srgbClr val="262626"/>
                </a:solidFill>
                <a:latin typeface="Arial"/>
                <a:ea typeface="Arial"/>
                <a:cs typeface="Arial"/>
                <a:sym typeface="Arial"/>
              </a:rPr>
              <a:t>2</a:t>
            </a:r>
            <a:r>
              <a:rPr b="0" i="0" lang="en-US" sz="1300" u="none" cap="none" strike="noStrike">
                <a:solidFill>
                  <a:srgbClr val="262626"/>
                </a:solidFill>
                <a:latin typeface="Arial"/>
                <a:ea typeface="Arial"/>
                <a:cs typeface="Arial"/>
                <a:sym typeface="Arial"/>
              </a:rPr>
              <a:t> . For example, if </a:t>
            </a:r>
            <a:r>
              <a:rPr b="0" i="1" lang="en-US" sz="1300" u="none" cap="none" strike="noStrike">
                <a:solidFill>
                  <a:srgbClr val="262626"/>
                </a:solidFill>
                <a:latin typeface="Arial"/>
                <a:ea typeface="Arial"/>
                <a:cs typeface="Arial"/>
                <a:sym typeface="Arial"/>
              </a:rPr>
              <a:t>f</a:t>
            </a:r>
            <a:r>
              <a:rPr b="0" baseline="-25000" i="1" lang="en-US" sz="1300" u="none" cap="none" strike="noStrike">
                <a:solidFill>
                  <a:srgbClr val="262626"/>
                </a:solidFill>
                <a:latin typeface="Arial"/>
                <a:ea typeface="Arial"/>
                <a:cs typeface="Arial"/>
                <a:sym typeface="Arial"/>
              </a:rPr>
              <a:t>c</a:t>
            </a:r>
            <a:r>
              <a:rPr b="0" i="0" lang="en-US" sz="1300" u="none" cap="none" strike="noStrike">
                <a:solidFill>
                  <a:srgbClr val="262626"/>
                </a:solidFill>
                <a:latin typeface="Arial"/>
                <a:ea typeface="Arial"/>
                <a:cs typeface="Arial"/>
                <a:sym typeface="Arial"/>
              </a:rPr>
              <a:t> =20Hz, </a:t>
            </a:r>
            <a:r>
              <a:rPr b="0" i="1" lang="en-US" sz="1300" u="none" cap="none" strike="noStrike">
                <a:solidFill>
                  <a:srgbClr val="262626"/>
                </a:solidFill>
                <a:latin typeface="Arial"/>
                <a:ea typeface="Arial"/>
                <a:cs typeface="Arial"/>
                <a:sym typeface="Arial"/>
              </a:rPr>
              <a:t>C</a:t>
            </a:r>
            <a:r>
              <a:rPr b="0" baseline="-25000" i="1" lang="en-US" sz="1300" u="none" cap="none" strike="noStrike">
                <a:solidFill>
                  <a:srgbClr val="262626"/>
                </a:solidFill>
                <a:latin typeface="Arial"/>
                <a:ea typeface="Arial"/>
                <a:cs typeface="Arial"/>
                <a:sym typeface="Arial"/>
              </a:rPr>
              <a:t>in</a:t>
            </a:r>
            <a:r>
              <a:rPr b="0" i="0" lang="en-US" sz="1300" u="none" cap="none" strike="noStrike">
                <a:solidFill>
                  <a:srgbClr val="262626"/>
                </a:solidFill>
                <a:latin typeface="Arial"/>
                <a:ea typeface="Arial"/>
                <a:cs typeface="Arial"/>
                <a:sym typeface="Arial"/>
              </a:rPr>
              <a:t>&gt;2μF, so use around 4.7μF.</a:t>
            </a:r>
            <a:endParaRPr/>
          </a:p>
        </p:txBody>
      </p:sp>
      <p:sp>
        <p:nvSpPr>
          <p:cNvPr id="3606" name="Google Shape;3606;p193"/>
          <p:cNvSpPr/>
          <p:nvPr/>
        </p:nvSpPr>
        <p:spPr>
          <a:xfrm>
            <a:off x="580388" y="1521738"/>
            <a:ext cx="8619175" cy="215444"/>
          </a:xfrm>
          <a:prstGeom prst="rect">
            <a:avLst/>
          </a:prstGeom>
          <a:blipFill rotWithShape="1">
            <a:blip r:embed="rId3">
              <a:alphaModFix/>
            </a:blip>
            <a:stretch>
              <a:fillRect b="0" l="-140" r="0" t="-28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07" name="Google Shape;3607;p193"/>
          <p:cNvSpPr txBox="1"/>
          <p:nvPr/>
        </p:nvSpPr>
        <p:spPr>
          <a:xfrm>
            <a:off x="4137661" y="2713319"/>
            <a:ext cx="1627504" cy="59651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08" name="Google Shape;3608;p193"/>
          <p:cNvSpPr txBox="1"/>
          <p:nvPr/>
        </p:nvSpPr>
        <p:spPr>
          <a:xfrm>
            <a:off x="4137661" y="4232834"/>
            <a:ext cx="1627504" cy="65958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09" name="Google Shape;3609;p193"/>
          <p:cNvSpPr txBox="1"/>
          <p:nvPr/>
        </p:nvSpPr>
        <p:spPr>
          <a:xfrm>
            <a:off x="710023" y="5031956"/>
            <a:ext cx="8487381" cy="360850"/>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Do not use </a:t>
            </a:r>
            <a:r>
              <a:rPr b="1" i="1" lang="en-US" sz="1400">
                <a:solidFill>
                  <a:srgbClr val="262626"/>
                </a:solidFill>
                <a:latin typeface="Arial"/>
                <a:ea typeface="Arial"/>
                <a:cs typeface="Arial"/>
                <a:sym typeface="Arial"/>
              </a:rPr>
              <a:t>C</a:t>
            </a:r>
            <a:r>
              <a:rPr b="1" baseline="-25000" i="1" lang="en-US" sz="1400">
                <a:solidFill>
                  <a:srgbClr val="262626"/>
                </a:solidFill>
                <a:latin typeface="Arial"/>
                <a:ea typeface="Arial"/>
                <a:cs typeface="Arial"/>
                <a:sym typeface="Arial"/>
              </a:rPr>
              <a:t>in</a:t>
            </a:r>
            <a:r>
              <a:rPr b="1" lang="en-US" sz="1400">
                <a:solidFill>
                  <a:srgbClr val="262626"/>
                </a:solidFill>
                <a:latin typeface="Arial"/>
                <a:ea typeface="Arial"/>
                <a:cs typeface="Arial"/>
                <a:sym typeface="Arial"/>
              </a:rPr>
              <a:t> or </a:t>
            </a:r>
            <a:r>
              <a:rPr b="1" i="1" lang="en-US" sz="1400">
                <a:solidFill>
                  <a:srgbClr val="262626"/>
                </a:solidFill>
                <a:latin typeface="Arial"/>
                <a:ea typeface="Arial"/>
                <a:cs typeface="Arial"/>
                <a:sym typeface="Arial"/>
              </a:rPr>
              <a:t>C</a:t>
            </a:r>
            <a:r>
              <a:rPr b="1" baseline="-25000" i="1" lang="en-US" sz="1400">
                <a:solidFill>
                  <a:srgbClr val="262626"/>
                </a:solidFill>
                <a:latin typeface="Arial"/>
                <a:ea typeface="Arial"/>
                <a:cs typeface="Arial"/>
                <a:sym typeface="Arial"/>
              </a:rPr>
              <a:t>e</a:t>
            </a:r>
            <a:r>
              <a:rPr b="1" lang="en-US" sz="1400">
                <a:solidFill>
                  <a:srgbClr val="262626"/>
                </a:solidFill>
                <a:latin typeface="Arial"/>
                <a:ea typeface="Arial"/>
                <a:cs typeface="Arial"/>
                <a:sym typeface="Arial"/>
              </a:rPr>
              <a:t> for DC amplification.</a:t>
            </a:r>
            <a:endParaRPr b="1" sz="1400">
              <a:solidFill>
                <a:srgbClr val="262626"/>
              </a:solidFill>
              <a:latin typeface="Arial"/>
              <a:ea typeface="Arial"/>
              <a:cs typeface="Arial"/>
              <a:sym typeface="Arial"/>
            </a:endParaRPr>
          </a:p>
        </p:txBody>
      </p:sp>
      <p:sp>
        <p:nvSpPr>
          <p:cNvPr id="3610" name="Google Shape;3610;p193"/>
          <p:cNvSpPr/>
          <p:nvPr/>
        </p:nvSpPr>
        <p:spPr>
          <a:xfrm>
            <a:off x="712182" y="3672685"/>
            <a:ext cx="8487381" cy="545481"/>
          </a:xfrm>
          <a:prstGeom prst="rect">
            <a:avLst/>
          </a:prstGeom>
          <a:blipFill rotWithShape="1">
            <a:blip r:embed="rId6">
              <a:alphaModFix/>
            </a:blip>
            <a:stretch>
              <a:fillRect b="0" l="-7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11" name="Google Shape;3611;p193"/>
          <p:cNvSpPr/>
          <p:nvPr/>
        </p:nvSpPr>
        <p:spPr>
          <a:xfrm>
            <a:off x="580388" y="3442573"/>
            <a:ext cx="8619175" cy="215444"/>
          </a:xfrm>
          <a:prstGeom prst="rect">
            <a:avLst/>
          </a:prstGeom>
          <a:blipFill rotWithShape="1">
            <a:blip r:embed="rId7">
              <a:alphaModFix/>
            </a:blip>
            <a:stretch>
              <a:fillRect b="0" l="-140" r="0" t="-28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12" name="Google Shape;3612;p19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8"/>
          <p:cNvSpPr/>
          <p:nvPr/>
        </p:nvSpPr>
        <p:spPr>
          <a:xfrm>
            <a:off x="703263" y="2096596"/>
            <a:ext cx="5902952" cy="338515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pic>
        <p:nvPicPr>
          <p:cNvPr descr="C:\Users\Administrator\Downloads\20160108_120407.jpg" id="416" name="Google Shape;416;p18"/>
          <p:cNvPicPr preferRelativeResize="0"/>
          <p:nvPr/>
        </p:nvPicPr>
        <p:blipFill rotWithShape="1">
          <a:blip r:embed="rId3">
            <a:alphaModFix/>
          </a:blip>
          <a:srcRect b="0" l="-3990" r="3989" t="0"/>
          <a:stretch/>
        </p:blipFill>
        <p:spPr>
          <a:xfrm>
            <a:off x="704037" y="2198755"/>
            <a:ext cx="5749012" cy="3138428"/>
          </a:xfrm>
          <a:prstGeom prst="rect">
            <a:avLst/>
          </a:prstGeom>
          <a:noFill/>
          <a:ln>
            <a:noFill/>
          </a:ln>
        </p:spPr>
      </p:pic>
      <p:sp>
        <p:nvSpPr>
          <p:cNvPr id="417" name="Google Shape;417;p1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418" name="Google Shape;418;p18"/>
          <p:cNvSpPr/>
          <p:nvPr/>
        </p:nvSpPr>
        <p:spPr>
          <a:xfrm>
            <a:off x="580400" y="1520828"/>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Hệ thống cửa điện tử</a:t>
            </a:r>
            <a:endParaRPr sz="1401">
              <a:solidFill>
                <a:schemeClr val="dk1"/>
              </a:solidFill>
              <a:latin typeface="Arial"/>
              <a:ea typeface="Arial"/>
              <a:cs typeface="Arial"/>
              <a:sym typeface="Arial"/>
            </a:endParaRPr>
          </a:p>
        </p:txBody>
      </p:sp>
      <p:sp>
        <p:nvSpPr>
          <p:cNvPr id="419" name="Google Shape;419;p18"/>
          <p:cNvSpPr/>
          <p:nvPr/>
        </p:nvSpPr>
        <p:spPr>
          <a:xfrm>
            <a:off x="712188" y="1751169"/>
            <a:ext cx="7688868"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 Cảm biến siêu âm + Camera + Cửa điện tử + Loa Tweeter/Máy chủ đẩy</a:t>
            </a:r>
            <a:endParaRPr sz="1299">
              <a:solidFill>
                <a:srgbClr val="262626"/>
              </a:solidFill>
              <a:latin typeface="Arial"/>
              <a:ea typeface="Arial"/>
              <a:cs typeface="Arial"/>
              <a:sym typeface="Arial"/>
            </a:endParaRPr>
          </a:p>
        </p:txBody>
      </p:sp>
      <p:sp>
        <p:nvSpPr>
          <p:cNvPr id="420" name="Google Shape;420;p18"/>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7" name="Shape 3617"/>
        <p:cNvGrpSpPr/>
        <p:nvPr/>
      </p:nvGrpSpPr>
      <p:grpSpPr>
        <a:xfrm>
          <a:off x="0" y="0"/>
          <a:ext cx="0" cy="0"/>
          <a:chOff x="0" y="0"/>
          <a:chExt cx="0" cy="0"/>
        </a:xfrm>
      </p:grpSpPr>
      <p:sp>
        <p:nvSpPr>
          <p:cNvPr id="3618" name="Google Shape;3618;p19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619" name="Google Shape;3619;p194"/>
          <p:cNvSpPr/>
          <p:nvPr/>
        </p:nvSpPr>
        <p:spPr>
          <a:xfrm>
            <a:off x="712182" y="1751850"/>
            <a:ext cx="8487381" cy="1150775"/>
          </a:xfrm>
          <a:prstGeom prst="rect">
            <a:avLst/>
          </a:prstGeom>
          <a:noFill/>
          <a:ln>
            <a:noFill/>
          </a:ln>
        </p:spPr>
        <p:txBody>
          <a:bodyPr anchorCtr="0" anchor="t" bIns="71975" lIns="0" spcFirstLastPara="1" rIns="143950" wrap="square" tIns="71975">
            <a:spAutoFit/>
          </a:bodyPr>
          <a:lstStyle/>
          <a:p>
            <a:pPr indent="-182526" lvl="1" marL="182526" marR="0" rtl="0" algn="l">
              <a:spcBef>
                <a:spcPts val="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Những điểm cơ bản về mạch khuếch đại thuật toán</a:t>
            </a:r>
            <a:endParaRPr/>
          </a:p>
          <a:p>
            <a:pPr indent="-285750" lvl="1" marL="285750"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Mạch có hai đầu vào vi sai, một đầu ra và hai chân cấp nguồn. Hoạt động cơ bản là khuếch đại và hiển thị độ chênh lệch điện áp giữa hai cực đầu vào.</a:t>
            </a:r>
            <a:endParaRPr/>
          </a:p>
          <a:p>
            <a:pPr indent="0" lvl="1" marL="0"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p:txBody>
      </p:sp>
      <p:sp>
        <p:nvSpPr>
          <p:cNvPr id="3620" name="Google Shape;3620;p194"/>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Thiết kế cơ bản của mạch khuếch đại thuật toán</a:t>
            </a:r>
            <a:endParaRPr/>
          </a:p>
        </p:txBody>
      </p:sp>
      <p:sp>
        <p:nvSpPr>
          <p:cNvPr id="3621" name="Google Shape;3621;p194"/>
          <p:cNvSpPr txBox="1"/>
          <p:nvPr/>
        </p:nvSpPr>
        <p:spPr>
          <a:xfrm>
            <a:off x="710023" y="4904117"/>
            <a:ext cx="8487381" cy="576293"/>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Ưu điểm lớn là độ khuếch đại gần như vô hạn.</a:t>
            </a:r>
            <a:endParaRPr/>
          </a:p>
          <a:p>
            <a:pPr indent="0" lvl="0" marL="0" marR="0" rtl="0" algn="ctr">
              <a:spcBef>
                <a:spcPts val="0"/>
              </a:spcBef>
              <a:spcAft>
                <a:spcPts val="0"/>
              </a:spcAft>
              <a:buNone/>
            </a:pPr>
            <a:r>
              <a:rPr b="1" lang="en-US" sz="1400">
                <a:solidFill>
                  <a:srgbClr val="262626"/>
                </a:solidFill>
                <a:latin typeface="Arial"/>
                <a:ea typeface="Arial"/>
                <a:cs typeface="Arial"/>
                <a:sym typeface="Arial"/>
              </a:rPr>
              <a:t>Sử dụng mạch hồi tiếp âm để vận hành một bộ khuếch đại thực.</a:t>
            </a:r>
            <a:endParaRPr/>
          </a:p>
        </p:txBody>
      </p:sp>
      <p:sp>
        <p:nvSpPr>
          <p:cNvPr id="3622" name="Google Shape;3622;p194"/>
          <p:cNvSpPr txBox="1"/>
          <p:nvPr/>
        </p:nvSpPr>
        <p:spPr>
          <a:xfrm>
            <a:off x="3422773" y="4382966"/>
            <a:ext cx="3060454"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Ký hiệu bộ khuếch đại thuật toán</a:t>
            </a:r>
            <a:endParaRPr b="1" sz="1300">
              <a:solidFill>
                <a:srgbClr val="000000"/>
              </a:solidFill>
              <a:latin typeface="Arial"/>
              <a:ea typeface="Arial"/>
              <a:cs typeface="Arial"/>
              <a:sym typeface="Arial"/>
            </a:endParaRPr>
          </a:p>
        </p:txBody>
      </p:sp>
      <p:sp>
        <p:nvSpPr>
          <p:cNvPr id="3623" name="Google Shape;3623;p19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grpSp>
        <p:nvGrpSpPr>
          <p:cNvPr id="3624" name="Google Shape;3624;p194"/>
          <p:cNvGrpSpPr/>
          <p:nvPr/>
        </p:nvGrpSpPr>
        <p:grpSpPr>
          <a:xfrm>
            <a:off x="2991611" y="2734661"/>
            <a:ext cx="3919602" cy="1370050"/>
            <a:chOff x="12636247" y="3162022"/>
            <a:chExt cx="3919602" cy="1370050"/>
          </a:xfrm>
        </p:grpSpPr>
        <p:pic>
          <p:nvPicPr>
            <p:cNvPr id="3625" name="Google Shape;3625;p194"/>
            <p:cNvPicPr preferRelativeResize="0"/>
            <p:nvPr/>
          </p:nvPicPr>
          <p:blipFill rotWithShape="1">
            <a:blip r:embed="rId3">
              <a:alphaModFix/>
            </a:blip>
            <a:srcRect b="0" l="0" r="0" t="0"/>
            <a:stretch/>
          </p:blipFill>
          <p:spPr>
            <a:xfrm>
              <a:off x="13291142" y="3162022"/>
              <a:ext cx="2735263" cy="1343025"/>
            </a:xfrm>
            <a:prstGeom prst="rect">
              <a:avLst/>
            </a:prstGeom>
            <a:noFill/>
            <a:ln>
              <a:noFill/>
            </a:ln>
          </p:spPr>
        </p:pic>
        <p:sp>
          <p:nvSpPr>
            <p:cNvPr id="3626" name="Google Shape;3626;p194"/>
            <p:cNvSpPr txBox="1"/>
            <p:nvPr/>
          </p:nvSpPr>
          <p:spPr>
            <a:xfrm>
              <a:off x="15620972" y="3710402"/>
              <a:ext cx="934877"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62626"/>
                </a:buClr>
                <a:buSzPts val="1300"/>
                <a:buFont typeface="Arial"/>
                <a:buNone/>
              </a:pPr>
              <a:r>
                <a:rPr lang="en-US" sz="1300">
                  <a:solidFill>
                    <a:srgbClr val="262626"/>
                  </a:solidFill>
                  <a:latin typeface="Arial"/>
                  <a:ea typeface="Arial"/>
                  <a:cs typeface="Arial"/>
                  <a:sym typeface="Arial"/>
                </a:rPr>
                <a:t>Đầu ra</a:t>
              </a:r>
              <a:endParaRPr/>
            </a:p>
          </p:txBody>
        </p:sp>
        <p:sp>
          <p:nvSpPr>
            <p:cNvPr id="3627" name="Google Shape;3627;p194"/>
            <p:cNvSpPr txBox="1"/>
            <p:nvPr/>
          </p:nvSpPr>
          <p:spPr>
            <a:xfrm>
              <a:off x="14763320" y="3218517"/>
              <a:ext cx="1060515" cy="292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62626"/>
                </a:buClr>
                <a:buSzPts val="1300"/>
                <a:buFont typeface="Arial"/>
                <a:buNone/>
              </a:pPr>
              <a:r>
                <a:rPr lang="en-US" sz="1300">
                  <a:solidFill>
                    <a:srgbClr val="262626"/>
                  </a:solidFill>
                  <a:latin typeface="Arial"/>
                  <a:ea typeface="Arial"/>
                  <a:cs typeface="Arial"/>
                  <a:sym typeface="Arial"/>
                </a:rPr>
                <a:t>V nguồn +</a:t>
              </a:r>
              <a:endParaRPr/>
            </a:p>
          </p:txBody>
        </p:sp>
        <p:sp>
          <p:nvSpPr>
            <p:cNvPr id="3628" name="Google Shape;3628;p194"/>
            <p:cNvSpPr txBox="1"/>
            <p:nvPr/>
          </p:nvSpPr>
          <p:spPr>
            <a:xfrm>
              <a:off x="14734974" y="4224295"/>
              <a:ext cx="1060515"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62626"/>
                </a:buClr>
                <a:buSzPts val="1300"/>
                <a:buFont typeface="Arial"/>
                <a:buNone/>
              </a:pPr>
              <a:r>
                <a:rPr lang="en-US" sz="1300">
                  <a:solidFill>
                    <a:srgbClr val="262626"/>
                  </a:solidFill>
                  <a:latin typeface="Arial"/>
                  <a:ea typeface="Arial"/>
                  <a:cs typeface="Arial"/>
                  <a:sym typeface="Arial"/>
                </a:rPr>
                <a:t>V nguồn -</a:t>
              </a:r>
              <a:endParaRPr/>
            </a:p>
          </p:txBody>
        </p:sp>
        <p:sp>
          <p:nvSpPr>
            <p:cNvPr id="3629" name="Google Shape;3629;p194"/>
            <p:cNvSpPr txBox="1"/>
            <p:nvPr/>
          </p:nvSpPr>
          <p:spPr>
            <a:xfrm>
              <a:off x="12636247" y="3583499"/>
              <a:ext cx="1126134"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262626"/>
                </a:buClr>
                <a:buSzPts val="1300"/>
                <a:buFont typeface="Arial"/>
                <a:buNone/>
              </a:pPr>
              <a:r>
                <a:rPr lang="en-US" sz="1300">
                  <a:solidFill>
                    <a:srgbClr val="262626"/>
                  </a:solidFill>
                  <a:latin typeface="Arial"/>
                  <a:ea typeface="Arial"/>
                  <a:cs typeface="Arial"/>
                  <a:sym typeface="Arial"/>
                </a:rPr>
                <a:t>Đầu vào vi sai</a:t>
              </a:r>
              <a:endParaRPr/>
            </a:p>
          </p:txBody>
        </p:sp>
      </p:gr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4" name="Shape 3634"/>
        <p:cNvGrpSpPr/>
        <p:nvPr/>
      </p:nvGrpSpPr>
      <p:grpSpPr>
        <a:xfrm>
          <a:off x="0" y="0"/>
          <a:ext cx="0" cy="0"/>
          <a:chOff x="0" y="0"/>
          <a:chExt cx="0" cy="0"/>
        </a:xfrm>
      </p:grpSpPr>
      <p:sp>
        <p:nvSpPr>
          <p:cNvPr id="3635" name="Google Shape;3635;p19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636" name="Google Shape;3636;p195"/>
          <p:cNvSpPr/>
          <p:nvPr/>
        </p:nvSpPr>
        <p:spPr>
          <a:xfrm>
            <a:off x="712182" y="1751850"/>
            <a:ext cx="8487381" cy="848128"/>
          </a:xfrm>
          <a:prstGeom prst="rect">
            <a:avLst/>
          </a:prstGeom>
          <a:noFill/>
          <a:ln>
            <a:noFill/>
          </a:ln>
        </p:spPr>
        <p:txBody>
          <a:bodyPr anchorCtr="0" anchor="t" bIns="71975" lIns="0" spcFirstLastPara="1" rIns="143950" wrap="square" tIns="71975">
            <a:spAutoFit/>
          </a:bodyPr>
          <a:lstStyle/>
          <a:p>
            <a:pPr indent="-182526" lvl="1" marL="182526" marR="0" rtl="0" algn="l">
              <a:spcBef>
                <a:spcPts val="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Bộ so sánh phát hiện sự chênh lệch giữa hai điện áp đầu vào và đầu ra để xác định giá trị lớn hơn hoặc nhỏ hơn. Khi sử dụng mạch khuếch đại thuật toán làm bộ so sánh, ưu tiên sử dụng hồi tiếp dương hơn hồi tiếp âm.</a:t>
            </a:r>
            <a:endParaRPr/>
          </a:p>
          <a:p>
            <a:pPr indent="-182526" lvl="1" marL="182526"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 Nếu V + &gt; V-, đầu ra bão hòa theo chiều (+) và nếu V + &lt; V- , đầu ra bão hòa theo chiều (-).</a:t>
            </a:r>
            <a:endParaRPr/>
          </a:p>
        </p:txBody>
      </p:sp>
      <p:sp>
        <p:nvSpPr>
          <p:cNvPr id="3637" name="Google Shape;3637;p195"/>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Bộ so sánh</a:t>
            </a:r>
            <a:endParaRPr sz="1400">
              <a:solidFill>
                <a:schemeClr val="dk1"/>
              </a:solidFill>
              <a:latin typeface="Arial"/>
              <a:ea typeface="Arial"/>
              <a:cs typeface="Arial"/>
              <a:sym typeface="Arial"/>
            </a:endParaRPr>
          </a:p>
        </p:txBody>
      </p:sp>
      <p:sp>
        <p:nvSpPr>
          <p:cNvPr id="3638" name="Google Shape;3638;p195"/>
          <p:cNvSpPr/>
          <p:nvPr/>
        </p:nvSpPr>
        <p:spPr>
          <a:xfrm>
            <a:off x="712182" y="4078490"/>
            <a:ext cx="8487381" cy="648074"/>
          </a:xfrm>
          <a:prstGeom prst="rect">
            <a:avLst/>
          </a:prstGeom>
          <a:noFill/>
          <a:ln>
            <a:noFill/>
          </a:ln>
        </p:spPr>
        <p:txBody>
          <a:bodyPr anchorCtr="0" anchor="t" bIns="71975" lIns="0" spcFirstLastPara="1" rIns="143950" wrap="square" tIns="71975">
            <a:spAutoFit/>
          </a:bodyPr>
          <a:lstStyle/>
          <a:p>
            <a:pPr indent="-182526" lvl="1" marL="182526" marR="0" rtl="0" algn="l">
              <a:spcBef>
                <a:spcPts val="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Bộ khuếch đại đảo vận hành mạch hồi tiếp âm cơ bản. Được gọi là bộ khuếch đại đảo do chiều phân cực có </a:t>
            </a:r>
            <a:endParaRPr/>
          </a:p>
          <a:p>
            <a:pPr indent="-182526" lvl="1" marL="182526"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dạng đầu ra ngược.</a:t>
            </a:r>
            <a:endParaRPr/>
          </a:p>
        </p:txBody>
      </p:sp>
      <p:sp>
        <p:nvSpPr>
          <p:cNvPr id="3639" name="Google Shape;3639;p195"/>
          <p:cNvSpPr/>
          <p:nvPr/>
        </p:nvSpPr>
        <p:spPr>
          <a:xfrm>
            <a:off x="580388" y="384837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Bộ khuếch đại đảo</a:t>
            </a:r>
            <a:endParaRPr sz="1400">
              <a:solidFill>
                <a:schemeClr val="dk1"/>
              </a:solidFill>
              <a:latin typeface="Arial"/>
              <a:ea typeface="Arial"/>
              <a:cs typeface="Arial"/>
              <a:sym typeface="Arial"/>
            </a:endParaRPr>
          </a:p>
        </p:txBody>
      </p:sp>
      <p:grpSp>
        <p:nvGrpSpPr>
          <p:cNvPr id="3640" name="Google Shape;3640;p195"/>
          <p:cNvGrpSpPr/>
          <p:nvPr/>
        </p:nvGrpSpPr>
        <p:grpSpPr>
          <a:xfrm>
            <a:off x="3690602" y="2761302"/>
            <a:ext cx="2737185" cy="889000"/>
            <a:chOff x="3690602" y="2761302"/>
            <a:chExt cx="2737185" cy="889000"/>
          </a:xfrm>
        </p:grpSpPr>
        <p:graphicFrame>
          <p:nvGraphicFramePr>
            <p:cNvPr id="3641" name="Google Shape;3641;p195"/>
            <p:cNvGraphicFramePr/>
            <p:nvPr/>
          </p:nvGraphicFramePr>
          <p:xfrm>
            <a:off x="3721082" y="2761302"/>
            <a:ext cx="2519363" cy="889000"/>
          </p:xfrm>
          <a:graphic>
            <a:graphicData uri="http://schemas.openxmlformats.org/presentationml/2006/ole">
              <mc:AlternateContent>
                <mc:Choice Requires="v">
                  <p:oleObj r:id="rId4" imgH="889000" imgW="2519363" progId="Visio.Drawing.6" spid="_x0000_s1">
                    <p:embed/>
                  </p:oleObj>
                </mc:Choice>
                <mc:Fallback>
                  <p:oleObj r:id="rId5" imgH="889000" imgW="2519363" progId="Visio.Drawing.6">
                    <p:embed/>
                  </p:oleObj>
                </mc:Fallback>
              </mc:AlternateContent>
            </a:graphicData>
          </a:graphic>
        </p:graphicFrame>
        <p:sp>
          <p:nvSpPr>
            <p:cNvPr id="3642" name="Google Shape;3642;p195"/>
            <p:cNvSpPr txBox="1"/>
            <p:nvPr/>
          </p:nvSpPr>
          <p:spPr>
            <a:xfrm>
              <a:off x="3690602" y="2854846"/>
              <a:ext cx="311170" cy="246221"/>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43" name="Google Shape;3643;p195"/>
            <p:cNvSpPr txBox="1"/>
            <p:nvPr/>
          </p:nvSpPr>
          <p:spPr>
            <a:xfrm>
              <a:off x="3690602" y="3286442"/>
              <a:ext cx="311170" cy="246221"/>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44" name="Google Shape;3644;p195"/>
            <p:cNvSpPr txBox="1"/>
            <p:nvPr/>
          </p:nvSpPr>
          <p:spPr>
            <a:xfrm>
              <a:off x="5929274" y="3056584"/>
              <a:ext cx="498513" cy="246221"/>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645" name="Google Shape;3645;p195"/>
          <p:cNvGrpSpPr/>
          <p:nvPr/>
        </p:nvGrpSpPr>
        <p:grpSpPr>
          <a:xfrm>
            <a:off x="2683007" y="4800703"/>
            <a:ext cx="4595512" cy="1023037"/>
            <a:chOff x="2792640" y="4738460"/>
            <a:chExt cx="4595512" cy="1023037"/>
          </a:xfrm>
        </p:grpSpPr>
        <p:grpSp>
          <p:nvGrpSpPr>
            <p:cNvPr id="3646" name="Google Shape;3646;p195"/>
            <p:cNvGrpSpPr/>
            <p:nvPr/>
          </p:nvGrpSpPr>
          <p:grpSpPr>
            <a:xfrm>
              <a:off x="3054710" y="4811131"/>
              <a:ext cx="4333442" cy="950366"/>
              <a:chOff x="2793836" y="4717761"/>
              <a:chExt cx="5041125" cy="1105568"/>
            </a:xfrm>
          </p:grpSpPr>
          <p:graphicFrame>
            <p:nvGraphicFramePr>
              <p:cNvPr id="3647" name="Google Shape;3647;p195"/>
              <p:cNvGraphicFramePr/>
              <p:nvPr/>
            </p:nvGraphicFramePr>
            <p:xfrm>
              <a:off x="2793836" y="4717761"/>
              <a:ext cx="2669751" cy="1105568"/>
            </p:xfrm>
            <a:graphic>
              <a:graphicData uri="http://schemas.openxmlformats.org/presentationml/2006/ole">
                <mc:AlternateContent>
                  <mc:Choice Requires="v">
                    <p:oleObj r:id="rId9" imgH="1105568" imgW="2669751" progId="Visio.Drawing.11" spid="_x0000_s2">
                      <p:embed/>
                    </p:oleObj>
                  </mc:Choice>
                  <mc:Fallback>
                    <p:oleObj r:id="rId10" imgH="1105568" imgW="2669751" progId="Visio.Drawing.11">
                      <p:embed/>
                      <p:pic>
                        <p:nvPicPr>
                          <p:cNvPr id="3647" name="Google Shape;3647;p195"/>
                          <p:cNvPicPr preferRelativeResize="0"/>
                          <p:nvPr/>
                        </p:nvPicPr>
                        <p:blipFill rotWithShape="1">
                          <a:blip r:embed="rId11">
                            <a:alphaModFix/>
                          </a:blip>
                          <a:srcRect b="0" l="0" r="0" t="0"/>
                          <a:stretch/>
                        </p:blipFill>
                        <p:spPr>
                          <a:xfrm>
                            <a:off x="2793836" y="4717761"/>
                            <a:ext cx="2669751" cy="1105568"/>
                          </a:xfrm>
                          <a:prstGeom prst="rect">
                            <a:avLst/>
                          </a:prstGeom>
                          <a:noFill/>
                          <a:ln>
                            <a:noFill/>
                          </a:ln>
                        </p:spPr>
                      </p:pic>
                    </p:oleObj>
                  </mc:Fallback>
                </mc:AlternateContent>
              </a:graphicData>
            </a:graphic>
          </p:graphicFrame>
          <p:sp>
            <p:nvSpPr>
              <p:cNvPr id="3648" name="Google Shape;3648;p195"/>
              <p:cNvSpPr txBox="1"/>
              <p:nvPr/>
            </p:nvSpPr>
            <p:spPr>
              <a:xfrm>
                <a:off x="5924314" y="4961069"/>
                <a:ext cx="1910647" cy="584647"/>
              </a:xfrm>
              <a:prstGeom prst="rect">
                <a:avLst/>
              </a:prstGeom>
              <a:blipFill rotWithShape="1">
                <a:blip r:embed="rId12">
                  <a:alphaModFix/>
                </a:blip>
                <a:stretch>
                  <a:fillRect b="-1219" l="-111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649" name="Google Shape;3649;p195"/>
            <p:cNvSpPr txBox="1"/>
            <p:nvPr/>
          </p:nvSpPr>
          <p:spPr>
            <a:xfrm>
              <a:off x="4304593" y="4738460"/>
              <a:ext cx="311170" cy="246221"/>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50" name="Google Shape;3650;p195"/>
            <p:cNvSpPr txBox="1"/>
            <p:nvPr/>
          </p:nvSpPr>
          <p:spPr>
            <a:xfrm>
              <a:off x="5090396" y="5148461"/>
              <a:ext cx="311170" cy="246221"/>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51" name="Google Shape;3651;p195"/>
            <p:cNvSpPr txBox="1"/>
            <p:nvPr/>
          </p:nvSpPr>
          <p:spPr>
            <a:xfrm>
              <a:off x="2792640" y="5163204"/>
              <a:ext cx="311170" cy="246221"/>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52" name="Google Shape;3652;p195"/>
            <p:cNvSpPr txBox="1"/>
            <p:nvPr/>
          </p:nvSpPr>
          <p:spPr>
            <a:xfrm>
              <a:off x="3438961" y="5090041"/>
              <a:ext cx="311170" cy="246221"/>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653" name="Google Shape;3653;p19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8" name="Shape 3658"/>
        <p:cNvGrpSpPr/>
        <p:nvPr/>
      </p:nvGrpSpPr>
      <p:grpSpPr>
        <a:xfrm>
          <a:off x="0" y="0"/>
          <a:ext cx="0" cy="0"/>
          <a:chOff x="0" y="0"/>
          <a:chExt cx="0" cy="0"/>
        </a:xfrm>
      </p:grpSpPr>
      <p:sp>
        <p:nvSpPr>
          <p:cNvPr id="3659" name="Google Shape;3659;p19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660" name="Google Shape;3660;p196"/>
          <p:cNvSpPr/>
          <p:nvPr/>
        </p:nvSpPr>
        <p:spPr>
          <a:xfrm>
            <a:off x="712182" y="1751850"/>
            <a:ext cx="8487381" cy="345427"/>
          </a:xfrm>
          <a:prstGeom prst="rect">
            <a:avLst/>
          </a:prstGeom>
          <a:noFill/>
          <a:ln>
            <a:noFill/>
          </a:ln>
        </p:spPr>
        <p:txBody>
          <a:bodyPr anchorCtr="0" anchor="t" bIns="71975" lIns="0" spcFirstLastPara="1" rIns="143950" wrap="square" tIns="71975">
            <a:spAutoFit/>
          </a:bodyPr>
          <a:lstStyle/>
          <a:p>
            <a:pPr indent="-182526" lvl="1" marL="182526" marR="0" rtl="0" algn="l">
              <a:spcBef>
                <a:spcPts val="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Bộ khuếch đại không đảo hoạt động theo mức độ khuếch đại được cài sẵn mà không đảo điện áp.</a:t>
            </a:r>
            <a:endParaRPr/>
          </a:p>
        </p:txBody>
      </p:sp>
      <p:sp>
        <p:nvSpPr>
          <p:cNvPr id="3661" name="Google Shape;3661;p196"/>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Bộ khuếch đại không đảo</a:t>
            </a:r>
            <a:endParaRPr sz="1400">
              <a:solidFill>
                <a:schemeClr val="dk1"/>
              </a:solidFill>
              <a:latin typeface="Arial"/>
              <a:ea typeface="Arial"/>
              <a:cs typeface="Arial"/>
              <a:sym typeface="Arial"/>
            </a:endParaRPr>
          </a:p>
        </p:txBody>
      </p:sp>
      <p:sp>
        <p:nvSpPr>
          <p:cNvPr id="3662" name="Google Shape;3662;p196"/>
          <p:cNvSpPr/>
          <p:nvPr/>
        </p:nvSpPr>
        <p:spPr>
          <a:xfrm>
            <a:off x="712182" y="3903681"/>
            <a:ext cx="8487381" cy="848128"/>
          </a:xfrm>
          <a:prstGeom prst="rect">
            <a:avLst/>
          </a:prstGeom>
          <a:noFill/>
          <a:ln>
            <a:noFill/>
          </a:ln>
        </p:spPr>
        <p:txBody>
          <a:bodyPr anchorCtr="0" anchor="t" bIns="71975" lIns="0" spcFirstLastPara="1" rIns="143950" wrap="square" tIns="71975">
            <a:spAutoFit/>
          </a:bodyPr>
          <a:lstStyle/>
          <a:p>
            <a:pPr indent="-182526" lvl="1" marL="182526" marR="0" rtl="0" algn="l">
              <a:spcBef>
                <a:spcPts val="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Mạch theo điện áp là một mạch rất đơn giản, tạo điện áp đầu vào bằng điện áp đầu ra. Tuy rất đơn giản nhưng lại đóng vai trò quan trọng khi thiết kế hệ thống.</a:t>
            </a:r>
            <a:endParaRPr/>
          </a:p>
          <a:p>
            <a:pPr indent="-182526" lvl="1" marL="182526"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Sử dụng mạch này để chuyển đổi trở kháng lớn nhất của linh kiện và tách mạch.</a:t>
            </a:r>
            <a:endParaRPr/>
          </a:p>
        </p:txBody>
      </p:sp>
      <p:sp>
        <p:nvSpPr>
          <p:cNvPr id="3663" name="Google Shape;3663;p196"/>
          <p:cNvSpPr/>
          <p:nvPr/>
        </p:nvSpPr>
        <p:spPr>
          <a:xfrm>
            <a:off x="580388" y="367356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Mạch theo điện áp</a:t>
            </a:r>
            <a:endParaRPr sz="1400">
              <a:solidFill>
                <a:schemeClr val="dk1"/>
              </a:solidFill>
              <a:latin typeface="Arial"/>
              <a:ea typeface="Arial"/>
              <a:cs typeface="Arial"/>
              <a:sym typeface="Arial"/>
            </a:endParaRPr>
          </a:p>
        </p:txBody>
      </p:sp>
      <p:grpSp>
        <p:nvGrpSpPr>
          <p:cNvPr id="3664" name="Google Shape;3664;p196"/>
          <p:cNvGrpSpPr/>
          <p:nvPr/>
        </p:nvGrpSpPr>
        <p:grpSpPr>
          <a:xfrm>
            <a:off x="2817321" y="2151147"/>
            <a:ext cx="4268183" cy="1233545"/>
            <a:chOff x="2596576" y="2151147"/>
            <a:chExt cx="4268183" cy="1233545"/>
          </a:xfrm>
        </p:grpSpPr>
        <p:graphicFrame>
          <p:nvGraphicFramePr>
            <p:cNvPr id="3665" name="Google Shape;3665;p196"/>
            <p:cNvGraphicFramePr/>
            <p:nvPr/>
          </p:nvGraphicFramePr>
          <p:xfrm>
            <a:off x="2596576" y="2165815"/>
            <a:ext cx="2231803" cy="1218877"/>
          </p:xfrm>
          <a:graphic>
            <a:graphicData uri="http://schemas.openxmlformats.org/presentationml/2006/ole">
              <mc:AlternateContent>
                <mc:Choice Requires="v">
                  <p:oleObj r:id="rId4" imgH="1218877" imgW="2231803" progId="Visio.Drawing.11" spid="_x0000_s1">
                    <p:embed/>
                  </p:oleObj>
                </mc:Choice>
                <mc:Fallback>
                  <p:oleObj r:id="rId5" imgH="1218877" imgW="2231803" progId="Visio.Drawing.11">
                    <p:embed/>
                  </p:oleObj>
                </mc:Fallback>
              </mc:AlternateContent>
            </a:graphicData>
          </a:graphic>
        </p:graphicFrame>
        <p:sp>
          <p:nvSpPr>
            <p:cNvPr id="3666" name="Google Shape;3666;p196"/>
            <p:cNvSpPr txBox="1"/>
            <p:nvPr/>
          </p:nvSpPr>
          <p:spPr>
            <a:xfrm>
              <a:off x="5275848" y="2617788"/>
              <a:ext cx="1588911" cy="502573"/>
            </a:xfrm>
            <a:prstGeom prst="rect">
              <a:avLst/>
            </a:prstGeom>
            <a:blipFill rotWithShape="1">
              <a:blip r:embed="rId6">
                <a:alphaModFix/>
              </a:blip>
              <a:stretch>
                <a:fillRect b="-1204" l="-1152"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67" name="Google Shape;3667;p196"/>
            <p:cNvSpPr txBox="1"/>
            <p:nvPr/>
          </p:nvSpPr>
          <p:spPr>
            <a:xfrm>
              <a:off x="3640876" y="2151147"/>
              <a:ext cx="311170" cy="246221"/>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68" name="Google Shape;3668;p196"/>
            <p:cNvSpPr txBox="1"/>
            <p:nvPr/>
          </p:nvSpPr>
          <p:spPr>
            <a:xfrm>
              <a:off x="2860588" y="2513329"/>
              <a:ext cx="311170" cy="246221"/>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69" name="Google Shape;3669;p196"/>
            <p:cNvSpPr txBox="1"/>
            <p:nvPr/>
          </p:nvSpPr>
          <p:spPr>
            <a:xfrm>
              <a:off x="4655720" y="2886511"/>
              <a:ext cx="311170" cy="246221"/>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70" name="Google Shape;3670;p196"/>
            <p:cNvSpPr txBox="1"/>
            <p:nvPr/>
          </p:nvSpPr>
          <p:spPr>
            <a:xfrm>
              <a:off x="2829234" y="3063017"/>
              <a:ext cx="311170" cy="246221"/>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3671" name="Google Shape;3671;p196"/>
          <p:cNvGrpSpPr/>
          <p:nvPr/>
        </p:nvGrpSpPr>
        <p:grpSpPr>
          <a:xfrm>
            <a:off x="2484796" y="4865735"/>
            <a:ext cx="4355315" cy="1284072"/>
            <a:chOff x="2042626" y="5207207"/>
            <a:chExt cx="4355315" cy="1284072"/>
          </a:xfrm>
        </p:grpSpPr>
        <p:grpSp>
          <p:nvGrpSpPr>
            <p:cNvPr id="3672" name="Google Shape;3672;p196"/>
            <p:cNvGrpSpPr/>
            <p:nvPr/>
          </p:nvGrpSpPr>
          <p:grpSpPr>
            <a:xfrm>
              <a:off x="2042626" y="5207207"/>
              <a:ext cx="4355315" cy="1284072"/>
              <a:chOff x="1994366" y="5117717"/>
              <a:chExt cx="4355315" cy="1284072"/>
            </a:xfrm>
          </p:grpSpPr>
          <p:graphicFrame>
            <p:nvGraphicFramePr>
              <p:cNvPr id="3673" name="Google Shape;3673;p196"/>
              <p:cNvGraphicFramePr/>
              <p:nvPr/>
            </p:nvGraphicFramePr>
            <p:xfrm>
              <a:off x="1994366" y="5117717"/>
              <a:ext cx="2759279" cy="1284072"/>
            </p:xfrm>
            <a:graphic>
              <a:graphicData uri="http://schemas.openxmlformats.org/presentationml/2006/ole">
                <mc:AlternateContent>
                  <mc:Choice Requires="v">
                    <p:oleObj r:id="rId11" imgH="1284072" imgW="2759279" progId="Visio.Drawing.6" spid="_x0000_s2">
                      <p:embed/>
                    </p:oleObj>
                  </mc:Choice>
                  <mc:Fallback>
                    <p:oleObj r:id="rId12" imgH="1284072" imgW="2759279" progId="Visio.Drawing.6">
                      <p:embed/>
                      <p:pic>
                        <p:nvPicPr>
                          <p:cNvPr id="3673" name="Google Shape;3673;p196"/>
                          <p:cNvPicPr preferRelativeResize="0"/>
                          <p:nvPr/>
                        </p:nvPicPr>
                        <p:blipFill rotWithShape="1">
                          <a:blip r:embed="rId13">
                            <a:alphaModFix/>
                          </a:blip>
                          <a:srcRect b="0" l="0" r="0" t="0"/>
                          <a:stretch/>
                        </p:blipFill>
                        <p:spPr>
                          <a:xfrm>
                            <a:off x="1994366" y="5117717"/>
                            <a:ext cx="2759279" cy="1284072"/>
                          </a:xfrm>
                          <a:prstGeom prst="rect">
                            <a:avLst/>
                          </a:prstGeom>
                          <a:noFill/>
                          <a:ln>
                            <a:noFill/>
                          </a:ln>
                        </p:spPr>
                      </p:pic>
                    </p:oleObj>
                  </mc:Fallback>
                </mc:AlternateContent>
              </a:graphicData>
            </a:graphic>
          </p:graphicFrame>
          <p:sp>
            <p:nvSpPr>
              <p:cNvPr id="3674" name="Google Shape;3674;p196"/>
              <p:cNvSpPr txBox="1"/>
              <p:nvPr/>
            </p:nvSpPr>
            <p:spPr>
              <a:xfrm>
                <a:off x="5135561" y="5711467"/>
                <a:ext cx="1214120" cy="502573"/>
              </a:xfrm>
              <a:prstGeom prst="rect">
                <a:avLst/>
              </a:prstGeom>
              <a:blipFill rotWithShape="1">
                <a:blip r:embed="rId14">
                  <a:alphaModFix/>
                </a:blip>
                <a:stretch>
                  <a:fillRect b="-1219" l="-1507"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675" name="Google Shape;3675;p196"/>
            <p:cNvSpPr txBox="1"/>
            <p:nvPr/>
          </p:nvSpPr>
          <p:spPr>
            <a:xfrm>
              <a:off x="4535243" y="5942781"/>
              <a:ext cx="311170" cy="246221"/>
            </a:xfrm>
            <a:prstGeom prst="rect">
              <a:avLst/>
            </a:prstGeom>
            <a:blipFill rotWithShape="1">
              <a:blip r:embed="rId15">
                <a:alphaModFix/>
              </a:blip>
              <a:stretch>
                <a:fillRect b="-24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76" name="Google Shape;3676;p196"/>
            <p:cNvSpPr txBox="1"/>
            <p:nvPr/>
          </p:nvSpPr>
          <p:spPr>
            <a:xfrm>
              <a:off x="2433799" y="6168671"/>
              <a:ext cx="311170" cy="246221"/>
            </a:xfrm>
            <a:prstGeom prst="rect">
              <a:avLst/>
            </a:prstGeom>
            <a:blipFill rotWithShape="1">
              <a:blip r:embed="rId16">
                <a:alphaModFix/>
              </a:blip>
              <a:stretch>
                <a:fillRect b="-24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677" name="Google Shape;3677;p19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sp>
        <p:nvSpPr>
          <p:cNvPr id="3683" name="Google Shape;3683;p19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684" name="Google Shape;3684;p197"/>
          <p:cNvSpPr/>
          <p:nvPr/>
        </p:nvSpPr>
        <p:spPr>
          <a:xfrm>
            <a:off x="712182" y="1751850"/>
            <a:ext cx="8487381" cy="950721"/>
          </a:xfrm>
          <a:prstGeom prst="rect">
            <a:avLst/>
          </a:prstGeom>
          <a:noFill/>
          <a:ln>
            <a:noFill/>
          </a:ln>
        </p:spPr>
        <p:txBody>
          <a:bodyPr anchorCtr="0" anchor="t" bIns="71975" lIns="0" spcFirstLastPara="1" rIns="143950" wrap="square" tIns="71975">
            <a:spAutoFit/>
          </a:bodyPr>
          <a:lstStyle/>
          <a:p>
            <a:pPr indent="-182526" lvl="1" marL="182526" marR="0" rtl="0" algn="l">
              <a:spcBef>
                <a:spcPts val="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Mạch khuếch đại tín hiệu dưới 10 KHz trong dòng điện một chiều.</a:t>
            </a:r>
            <a:endParaRPr/>
          </a:p>
          <a:p>
            <a:pPr indent="-182526" lvl="1" marL="182526"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Mạch này được sử dụng để khuếch đại điện áp siêu nhỏ như tín hiệu cảm biến để chuyển đổi A/D hoặc để </a:t>
            </a:r>
            <a:endParaRPr/>
          </a:p>
          <a:p>
            <a:pPr indent="-182526" lvl="1" marL="182526"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khuếch đại điện áp được phát hiện trong các mạch digital.</a:t>
            </a:r>
            <a:endParaRPr/>
          </a:p>
        </p:txBody>
      </p:sp>
      <p:sp>
        <p:nvSpPr>
          <p:cNvPr id="3685" name="Google Shape;3685;p197"/>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Bộ khuếch đại âm tần</a:t>
            </a:r>
            <a:endParaRPr sz="1400">
              <a:solidFill>
                <a:schemeClr val="dk1"/>
              </a:solidFill>
              <a:latin typeface="Arial"/>
              <a:ea typeface="Arial"/>
              <a:cs typeface="Arial"/>
              <a:sym typeface="Arial"/>
            </a:endParaRPr>
          </a:p>
        </p:txBody>
      </p:sp>
      <p:sp>
        <p:nvSpPr>
          <p:cNvPr id="3686" name="Google Shape;3686;p197"/>
          <p:cNvSpPr/>
          <p:nvPr/>
        </p:nvSpPr>
        <p:spPr>
          <a:xfrm>
            <a:off x="712182" y="4665309"/>
            <a:ext cx="4239231" cy="1253368"/>
          </a:xfrm>
          <a:prstGeom prst="rect">
            <a:avLst/>
          </a:prstGeom>
          <a:noFill/>
          <a:ln>
            <a:noFill/>
          </a:ln>
        </p:spPr>
        <p:txBody>
          <a:bodyPr anchorCtr="0" anchor="t" bIns="71975" lIns="0" spcFirstLastPara="1" rIns="143950" wrap="square" tIns="71975">
            <a:spAutoFit/>
          </a:bodyPr>
          <a:lstStyle/>
          <a:p>
            <a:pPr indent="-182526" lvl="1" marL="182526" marR="0" rtl="0" algn="l">
              <a:spcBef>
                <a:spcPts val="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Dải điện áp nguồn</a:t>
            </a:r>
            <a:endParaRPr/>
          </a:p>
          <a:p>
            <a:pPr indent="-182526" lvl="1" marL="182526"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Băng thông độ lợi</a:t>
            </a:r>
            <a:endParaRPr/>
          </a:p>
          <a:p>
            <a:pPr indent="-182526" lvl="1" marL="182526"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Biên điện áp đầu ra</a:t>
            </a:r>
            <a:endParaRPr/>
          </a:p>
          <a:p>
            <a:pPr indent="-182526" lvl="1" marL="182526" marR="0" rtl="0" algn="l">
              <a:spcBef>
                <a:spcPts val="80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Có thể dùng làm bộ nguồn đơn không?</a:t>
            </a:r>
            <a:endParaRPr/>
          </a:p>
        </p:txBody>
      </p:sp>
      <p:sp>
        <p:nvSpPr>
          <p:cNvPr id="3687" name="Google Shape;3687;p197"/>
          <p:cNvSpPr/>
          <p:nvPr/>
        </p:nvSpPr>
        <p:spPr>
          <a:xfrm>
            <a:off x="580389" y="4429197"/>
            <a:ext cx="4371024"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Thông số kỹ thuật của mạch khuếch đại thuật toán </a:t>
            </a:r>
            <a:endParaRPr/>
          </a:p>
        </p:txBody>
      </p:sp>
      <p:grpSp>
        <p:nvGrpSpPr>
          <p:cNvPr id="3688" name="Google Shape;3688;p197"/>
          <p:cNvGrpSpPr/>
          <p:nvPr/>
        </p:nvGrpSpPr>
        <p:grpSpPr>
          <a:xfrm>
            <a:off x="909482" y="2737307"/>
            <a:ext cx="4837607" cy="1383625"/>
            <a:chOff x="912953" y="2788136"/>
            <a:chExt cx="4837607" cy="1383625"/>
          </a:xfrm>
        </p:grpSpPr>
        <p:grpSp>
          <p:nvGrpSpPr>
            <p:cNvPr id="3689" name="Google Shape;3689;p197"/>
            <p:cNvGrpSpPr/>
            <p:nvPr/>
          </p:nvGrpSpPr>
          <p:grpSpPr>
            <a:xfrm>
              <a:off x="912953" y="2792889"/>
              <a:ext cx="4837607" cy="1378872"/>
              <a:chOff x="2521534" y="2779712"/>
              <a:chExt cx="6694604" cy="1908175"/>
            </a:xfrm>
          </p:grpSpPr>
          <p:pic>
            <p:nvPicPr>
              <p:cNvPr id="3690" name="Google Shape;3690;p197"/>
              <p:cNvPicPr preferRelativeResize="0"/>
              <p:nvPr/>
            </p:nvPicPr>
            <p:blipFill rotWithShape="1">
              <a:blip r:embed="rId3">
                <a:alphaModFix/>
              </a:blip>
              <a:srcRect b="0" l="0" r="0" t="0"/>
              <a:stretch/>
            </p:blipFill>
            <p:spPr>
              <a:xfrm>
                <a:off x="2521534" y="2779712"/>
                <a:ext cx="3538537" cy="1908175"/>
              </a:xfrm>
              <a:prstGeom prst="rect">
                <a:avLst/>
              </a:prstGeom>
              <a:noFill/>
              <a:ln>
                <a:noFill/>
              </a:ln>
            </p:spPr>
          </p:pic>
          <p:sp>
            <p:nvSpPr>
              <p:cNvPr id="3691" name="Google Shape;3691;p197"/>
              <p:cNvSpPr txBox="1"/>
              <p:nvPr/>
            </p:nvSpPr>
            <p:spPr>
              <a:xfrm>
                <a:off x="6671262" y="3132752"/>
                <a:ext cx="2038713" cy="340737"/>
              </a:xfrm>
              <a:prstGeom prst="rect">
                <a:avLst/>
              </a:prstGeom>
              <a:blipFill rotWithShape="1">
                <a:blip r:embed="rId4">
                  <a:alphaModFix/>
                </a:blip>
                <a:stretch>
                  <a:fillRect b="-2498" l="-82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92" name="Google Shape;3692;p197"/>
              <p:cNvSpPr txBox="1"/>
              <p:nvPr/>
            </p:nvSpPr>
            <p:spPr>
              <a:xfrm>
                <a:off x="6671262" y="3765627"/>
                <a:ext cx="2544876" cy="693720"/>
              </a:xfrm>
              <a:prstGeom prst="rect">
                <a:avLst/>
              </a:prstGeom>
              <a:blipFill rotWithShape="1">
                <a:blip r:embed="rId5">
                  <a:alphaModFix/>
                </a:blip>
                <a:stretch>
                  <a:fillRect b="-1218" l="-99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693" name="Google Shape;3693;p197"/>
            <p:cNvSpPr txBox="1"/>
            <p:nvPr/>
          </p:nvSpPr>
          <p:spPr>
            <a:xfrm>
              <a:off x="1307397" y="3171110"/>
              <a:ext cx="311170" cy="246221"/>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94" name="Google Shape;3694;p197"/>
            <p:cNvSpPr txBox="1"/>
            <p:nvPr/>
          </p:nvSpPr>
          <p:spPr>
            <a:xfrm>
              <a:off x="1539045" y="3527307"/>
              <a:ext cx="311170" cy="246221"/>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95" name="Google Shape;3695;p197"/>
            <p:cNvSpPr txBox="1"/>
            <p:nvPr/>
          </p:nvSpPr>
          <p:spPr>
            <a:xfrm>
              <a:off x="1880279" y="2788136"/>
              <a:ext cx="311170" cy="246221"/>
            </a:xfrm>
            <a:prstGeom prst="rect">
              <a:avLst/>
            </a:prstGeom>
            <a:blipFill rotWithShape="1">
              <a:blip r:embed="rId8">
                <a:alphaModFix/>
              </a:blip>
              <a:stretch>
                <a:fillRect b="-24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96" name="Google Shape;3696;p197"/>
            <p:cNvSpPr txBox="1"/>
            <p:nvPr/>
          </p:nvSpPr>
          <p:spPr>
            <a:xfrm>
              <a:off x="2765901" y="2788136"/>
              <a:ext cx="311170" cy="246221"/>
            </a:xfrm>
            <a:prstGeom prst="rect">
              <a:avLst/>
            </a:prstGeom>
            <a:blipFill rotWithShape="1">
              <a:blip r:embed="rId9">
                <a:alphaModFix/>
              </a:blip>
              <a:stretch>
                <a:fillRect b="-24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97" name="Google Shape;3697;p197"/>
            <p:cNvSpPr txBox="1"/>
            <p:nvPr/>
          </p:nvSpPr>
          <p:spPr>
            <a:xfrm>
              <a:off x="996227" y="3714951"/>
              <a:ext cx="311170" cy="246221"/>
            </a:xfrm>
            <a:prstGeom prst="rect">
              <a:avLst/>
            </a:prstGeom>
            <a:blipFill rotWithShape="1">
              <a:blip r:embed="rId10">
                <a:alphaModFix/>
              </a:blip>
              <a:stretch>
                <a:fillRect b="-2498"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98" name="Google Shape;3698;p197"/>
            <p:cNvSpPr txBox="1"/>
            <p:nvPr/>
          </p:nvSpPr>
          <p:spPr>
            <a:xfrm>
              <a:off x="3249168" y="3509748"/>
              <a:ext cx="373177" cy="246221"/>
            </a:xfrm>
            <a:prstGeom prst="rect">
              <a:avLst/>
            </a:prstGeom>
            <a:blipFill rotWithShape="1">
              <a:blip r:embed="rId11">
                <a:alphaModFix/>
              </a:blip>
              <a:stretch>
                <a:fillRect b="0" l="-655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699" name="Google Shape;3699;p197"/>
            <p:cNvSpPr txBox="1"/>
            <p:nvPr/>
          </p:nvSpPr>
          <p:spPr>
            <a:xfrm>
              <a:off x="2304287" y="3171109"/>
              <a:ext cx="461613" cy="246221"/>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pic>
        <p:nvPicPr>
          <p:cNvPr descr="g2-41" id="3700" name="Google Shape;3700;p197"/>
          <p:cNvPicPr preferRelativeResize="0"/>
          <p:nvPr/>
        </p:nvPicPr>
        <p:blipFill rotWithShape="1">
          <a:blip r:embed="rId13">
            <a:alphaModFix/>
          </a:blip>
          <a:srcRect b="0" l="0" r="0" t="0"/>
          <a:stretch/>
        </p:blipFill>
        <p:spPr>
          <a:xfrm>
            <a:off x="5955089" y="2737307"/>
            <a:ext cx="3183551" cy="3056833"/>
          </a:xfrm>
          <a:prstGeom prst="rect">
            <a:avLst/>
          </a:prstGeom>
          <a:noFill/>
          <a:ln cap="flat" cmpd="sng" w="9525">
            <a:solidFill>
              <a:srgbClr val="D8D8D8"/>
            </a:solidFill>
            <a:prstDash val="solid"/>
            <a:miter lim="800000"/>
            <a:headEnd len="sm" w="sm" type="none"/>
            <a:tailEnd len="sm" w="sm" type="none"/>
          </a:ln>
        </p:spPr>
      </p:pic>
      <p:sp>
        <p:nvSpPr>
          <p:cNvPr id="3701" name="Google Shape;3701;p19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6" name="Shape 3706"/>
        <p:cNvGrpSpPr/>
        <p:nvPr/>
      </p:nvGrpSpPr>
      <p:grpSpPr>
        <a:xfrm>
          <a:off x="0" y="0"/>
          <a:ext cx="0" cy="0"/>
          <a:chOff x="0" y="0"/>
          <a:chExt cx="0" cy="0"/>
        </a:xfrm>
      </p:grpSpPr>
      <p:sp>
        <p:nvSpPr>
          <p:cNvPr id="3707" name="Google Shape;3707;p1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Thiết kế cơ bản của mạch digital</a:t>
            </a:r>
            <a:endParaRPr/>
          </a:p>
        </p:txBody>
      </p:sp>
      <p:sp>
        <p:nvSpPr>
          <p:cNvPr id="3708" name="Google Shape;3708;p19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709" name="Google Shape;3709;p198"/>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Chốt dữ liệu</a:t>
            </a:r>
            <a:endParaRPr sz="1400">
              <a:solidFill>
                <a:schemeClr val="dk1"/>
              </a:solidFill>
              <a:latin typeface="Arial"/>
              <a:ea typeface="Arial"/>
              <a:cs typeface="Arial"/>
              <a:sym typeface="Arial"/>
            </a:endParaRPr>
          </a:p>
        </p:txBody>
      </p:sp>
      <p:sp>
        <p:nvSpPr>
          <p:cNvPr id="3710" name="Google Shape;3710;p198"/>
          <p:cNvSpPr/>
          <p:nvPr/>
        </p:nvSpPr>
        <p:spPr>
          <a:xfrm>
            <a:off x="712182" y="2174873"/>
            <a:ext cx="8487381"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máy vi tính xuất ra dữ liệu theo lệnh xuất, dữ liệu chỉ thực sự được xuất ra trong một thời điểm. Mạch khóa được sử dụng để duy trì trạng thái đầu ra này. Để thực hiện điều này, sử dụng các IC như flip-flop D hoặc chốt.</a:t>
            </a:r>
            <a:endParaRPr/>
          </a:p>
        </p:txBody>
      </p:sp>
      <p:grpSp>
        <p:nvGrpSpPr>
          <p:cNvPr id="3711" name="Google Shape;3711;p198"/>
          <p:cNvGrpSpPr/>
          <p:nvPr/>
        </p:nvGrpSpPr>
        <p:grpSpPr>
          <a:xfrm>
            <a:off x="2570311" y="3067368"/>
            <a:ext cx="4602823" cy="2741223"/>
            <a:chOff x="2570311" y="2935288"/>
            <a:chExt cx="4602823" cy="2741223"/>
          </a:xfrm>
        </p:grpSpPr>
        <p:grpSp>
          <p:nvGrpSpPr>
            <p:cNvPr id="3712" name="Google Shape;3712;p198"/>
            <p:cNvGrpSpPr/>
            <p:nvPr/>
          </p:nvGrpSpPr>
          <p:grpSpPr>
            <a:xfrm>
              <a:off x="2570311" y="3079074"/>
              <a:ext cx="1912789" cy="2597437"/>
              <a:chOff x="2153876" y="3079074"/>
              <a:chExt cx="1912789" cy="2597437"/>
            </a:xfrm>
          </p:grpSpPr>
          <p:sp>
            <p:nvSpPr>
              <p:cNvPr id="3713" name="Google Shape;3713;p198"/>
              <p:cNvSpPr txBox="1"/>
              <p:nvPr/>
            </p:nvSpPr>
            <p:spPr>
              <a:xfrm>
                <a:off x="2384794" y="5384123"/>
                <a:ext cx="1681871"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74HC74(D flip flop)</a:t>
                </a:r>
                <a:endParaRPr b="1" sz="1300">
                  <a:solidFill>
                    <a:srgbClr val="000000"/>
                  </a:solidFill>
                  <a:latin typeface="Arial"/>
                  <a:ea typeface="Arial"/>
                  <a:cs typeface="Arial"/>
                  <a:sym typeface="Arial"/>
                </a:endParaRPr>
              </a:p>
            </p:txBody>
          </p:sp>
          <p:graphicFrame>
            <p:nvGraphicFramePr>
              <p:cNvPr id="3714" name="Google Shape;3714;p198"/>
              <p:cNvGraphicFramePr/>
              <p:nvPr/>
            </p:nvGraphicFramePr>
            <p:xfrm>
              <a:off x="2153876" y="3079074"/>
              <a:ext cx="1843087" cy="1990725"/>
            </p:xfrm>
            <a:graphic>
              <a:graphicData uri="http://schemas.openxmlformats.org/presentationml/2006/ole">
                <mc:AlternateContent>
                  <mc:Choice Requires="v">
                    <p:oleObj r:id="rId4" imgH="1990725" imgW="1843087" progId="Visio.Drawing.11" spid="_x0000_s1">
                      <p:embed/>
                    </p:oleObj>
                  </mc:Choice>
                  <mc:Fallback>
                    <p:oleObj r:id="rId5" imgH="1990725" imgW="1843087" progId="Visio.Drawing.11">
                      <p:embed/>
                      <p:pic>
                        <p:nvPicPr>
                          <p:cNvPr id="3714" name="Google Shape;3714;p198"/>
                          <p:cNvPicPr preferRelativeResize="0"/>
                          <p:nvPr/>
                        </p:nvPicPr>
                        <p:blipFill rotWithShape="1">
                          <a:blip r:embed="rId6">
                            <a:alphaModFix/>
                          </a:blip>
                          <a:srcRect b="0" l="0" r="0" t="0"/>
                          <a:stretch/>
                        </p:blipFill>
                        <p:spPr>
                          <a:xfrm>
                            <a:off x="2153876" y="3079074"/>
                            <a:ext cx="1843087" cy="1990725"/>
                          </a:xfrm>
                          <a:prstGeom prst="rect">
                            <a:avLst/>
                          </a:prstGeom>
                          <a:noFill/>
                          <a:ln>
                            <a:noFill/>
                          </a:ln>
                        </p:spPr>
                      </p:pic>
                    </p:oleObj>
                  </mc:Fallback>
                </mc:AlternateContent>
              </a:graphicData>
            </a:graphic>
          </p:graphicFrame>
        </p:grpSp>
        <p:grpSp>
          <p:nvGrpSpPr>
            <p:cNvPr id="3715" name="Google Shape;3715;p198"/>
            <p:cNvGrpSpPr/>
            <p:nvPr/>
          </p:nvGrpSpPr>
          <p:grpSpPr>
            <a:xfrm>
              <a:off x="5100320" y="2935288"/>
              <a:ext cx="2072814" cy="2741223"/>
              <a:chOff x="5577840" y="2935288"/>
              <a:chExt cx="2072814" cy="2741223"/>
            </a:xfrm>
          </p:grpSpPr>
          <p:graphicFrame>
            <p:nvGraphicFramePr>
              <p:cNvPr id="3716" name="Google Shape;3716;p198"/>
              <p:cNvGraphicFramePr/>
              <p:nvPr/>
            </p:nvGraphicFramePr>
            <p:xfrm>
              <a:off x="5654675" y="2935288"/>
              <a:ext cx="1919288" cy="2376487"/>
            </p:xfrm>
            <a:graphic>
              <a:graphicData uri="http://schemas.openxmlformats.org/presentationml/2006/ole">
                <mc:AlternateContent>
                  <mc:Choice Requires="v">
                    <p:oleObj r:id="rId7" imgH="2376487" imgW="1919288" progId="Visio.Drawing.11" spid="_x0000_s2">
                      <p:embed/>
                    </p:oleObj>
                  </mc:Choice>
                  <mc:Fallback>
                    <p:oleObj r:id="rId8" imgH="2376487" imgW="1919288" progId="Visio.Drawing.11">
                      <p:embed/>
                      <p:pic>
                        <p:nvPicPr>
                          <p:cNvPr id="3716" name="Google Shape;3716;p198"/>
                          <p:cNvPicPr preferRelativeResize="0"/>
                          <p:nvPr/>
                        </p:nvPicPr>
                        <p:blipFill rotWithShape="1">
                          <a:blip r:embed="rId9">
                            <a:alphaModFix/>
                          </a:blip>
                          <a:srcRect b="0" l="0" r="0" t="0"/>
                          <a:stretch/>
                        </p:blipFill>
                        <p:spPr>
                          <a:xfrm>
                            <a:off x="5654675" y="2935288"/>
                            <a:ext cx="1919288" cy="2376487"/>
                          </a:xfrm>
                          <a:prstGeom prst="rect">
                            <a:avLst/>
                          </a:prstGeom>
                          <a:noFill/>
                          <a:ln>
                            <a:noFill/>
                          </a:ln>
                        </p:spPr>
                      </p:pic>
                    </p:oleObj>
                  </mc:Fallback>
                </mc:AlternateContent>
              </a:graphicData>
            </a:graphic>
          </p:graphicFrame>
          <p:sp>
            <p:nvSpPr>
              <p:cNvPr id="3717" name="Google Shape;3717;p198"/>
              <p:cNvSpPr txBox="1"/>
              <p:nvPr/>
            </p:nvSpPr>
            <p:spPr>
              <a:xfrm>
                <a:off x="5577840" y="5384123"/>
                <a:ext cx="2072814"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bus latch driver(74HC574)</a:t>
                </a:r>
                <a:endParaRPr b="1" sz="1300">
                  <a:solidFill>
                    <a:srgbClr val="000000"/>
                  </a:solidFill>
                  <a:latin typeface="Arial"/>
                  <a:ea typeface="Arial"/>
                  <a:cs typeface="Arial"/>
                  <a:sym typeface="Arial"/>
                </a:endParaRPr>
              </a:p>
            </p:txBody>
          </p:sp>
        </p:grpSp>
      </p:grpSp>
      <p:sp>
        <p:nvSpPr>
          <p:cNvPr id="3718" name="Google Shape;3718;p19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3" name="Shape 3723"/>
        <p:cNvGrpSpPr/>
        <p:nvPr/>
      </p:nvGrpSpPr>
      <p:grpSpPr>
        <a:xfrm>
          <a:off x="0" y="0"/>
          <a:ext cx="0" cy="0"/>
          <a:chOff x="0" y="0"/>
          <a:chExt cx="0" cy="0"/>
        </a:xfrm>
      </p:grpSpPr>
      <p:sp>
        <p:nvSpPr>
          <p:cNvPr id="3724" name="Google Shape;3724;p19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725" name="Google Shape;3725;p199"/>
          <p:cNvSpPr/>
          <p:nvPr/>
        </p:nvSpPr>
        <p:spPr>
          <a:xfrm>
            <a:off x="580388" y="152173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Chốt dữ liệu</a:t>
            </a:r>
            <a:endParaRPr sz="1400">
              <a:solidFill>
                <a:schemeClr val="dk1"/>
              </a:solidFill>
              <a:latin typeface="Arial"/>
              <a:ea typeface="Arial"/>
              <a:cs typeface="Arial"/>
              <a:sym typeface="Arial"/>
            </a:endParaRPr>
          </a:p>
        </p:txBody>
      </p:sp>
      <p:graphicFrame>
        <p:nvGraphicFramePr>
          <p:cNvPr id="3726" name="Google Shape;3726;p199"/>
          <p:cNvGraphicFramePr/>
          <p:nvPr/>
        </p:nvGraphicFramePr>
        <p:xfrm>
          <a:off x="1371067" y="2056883"/>
          <a:ext cx="2906434" cy="1270000"/>
        </p:xfrm>
        <a:graphic>
          <a:graphicData uri="http://schemas.openxmlformats.org/presentationml/2006/ole">
            <mc:AlternateContent>
              <mc:Choice Requires="v">
                <p:oleObj r:id="rId4" imgH="1270000" imgW="2906434" progId="Visio.Drawing.6" spid="_x0000_s1">
                  <p:embed/>
                </p:oleObj>
              </mc:Choice>
              <mc:Fallback>
                <p:oleObj r:id="rId5" imgH="1270000" imgW="2906434" progId="Visio.Drawing.6">
                  <p:embed/>
                  <p:pic>
                    <p:nvPicPr>
                      <p:cNvPr id="3726" name="Google Shape;3726;p199"/>
                      <p:cNvPicPr preferRelativeResize="0"/>
                      <p:nvPr/>
                    </p:nvPicPr>
                    <p:blipFill rotWithShape="1">
                      <a:blip r:embed="rId6">
                        <a:alphaModFix/>
                      </a:blip>
                      <a:srcRect b="0" l="0" r="0" t="0"/>
                      <a:stretch/>
                    </p:blipFill>
                    <p:spPr>
                      <a:xfrm>
                        <a:off x="1371067" y="2056883"/>
                        <a:ext cx="2906434" cy="1270000"/>
                      </a:xfrm>
                      <a:prstGeom prst="rect">
                        <a:avLst/>
                      </a:prstGeom>
                      <a:noFill/>
                      <a:ln>
                        <a:noFill/>
                      </a:ln>
                    </p:spPr>
                  </p:pic>
                </p:oleObj>
              </mc:Fallback>
            </mc:AlternateContent>
          </a:graphicData>
        </a:graphic>
      </p:graphicFrame>
      <p:graphicFrame>
        <p:nvGraphicFramePr>
          <p:cNvPr id="3727" name="Google Shape;3727;p199"/>
          <p:cNvGraphicFramePr/>
          <p:nvPr/>
        </p:nvGraphicFramePr>
        <p:xfrm>
          <a:off x="5047498" y="2063233"/>
          <a:ext cx="2971960" cy="1289050"/>
        </p:xfrm>
        <a:graphic>
          <a:graphicData uri="http://schemas.openxmlformats.org/presentationml/2006/ole">
            <mc:AlternateContent>
              <mc:Choice Requires="v">
                <p:oleObj r:id="rId7" imgH="1289050" imgW="2971960" progId="Visio.Drawing.6" spid="_x0000_s2">
                  <p:embed/>
                </p:oleObj>
              </mc:Choice>
              <mc:Fallback>
                <p:oleObj r:id="rId8" imgH="1289050" imgW="2971960" progId="Visio.Drawing.6">
                  <p:embed/>
                  <p:pic>
                    <p:nvPicPr>
                      <p:cNvPr id="3727" name="Google Shape;3727;p199"/>
                      <p:cNvPicPr preferRelativeResize="0"/>
                      <p:nvPr/>
                    </p:nvPicPr>
                    <p:blipFill rotWithShape="1">
                      <a:blip r:embed="rId9">
                        <a:alphaModFix/>
                      </a:blip>
                      <a:srcRect b="0" l="0" r="0" t="0"/>
                      <a:stretch/>
                    </p:blipFill>
                    <p:spPr>
                      <a:xfrm>
                        <a:off x="5047498" y="2063233"/>
                        <a:ext cx="2971960" cy="1289050"/>
                      </a:xfrm>
                      <a:prstGeom prst="rect">
                        <a:avLst/>
                      </a:prstGeom>
                      <a:noFill/>
                      <a:ln>
                        <a:noFill/>
                      </a:ln>
                    </p:spPr>
                  </p:pic>
                </p:oleObj>
              </mc:Fallback>
            </mc:AlternateContent>
          </a:graphicData>
        </a:graphic>
      </p:graphicFrame>
      <p:sp>
        <p:nvSpPr>
          <p:cNvPr id="3728" name="Google Shape;3728;p199"/>
          <p:cNvSpPr txBox="1"/>
          <p:nvPr/>
        </p:nvSpPr>
        <p:spPr>
          <a:xfrm>
            <a:off x="3648011" y="3526895"/>
            <a:ext cx="2606804"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Sơ đồ định thời của mạch khóa</a:t>
            </a:r>
            <a:endParaRPr/>
          </a:p>
        </p:txBody>
      </p:sp>
      <p:sp>
        <p:nvSpPr>
          <p:cNvPr id="3729" name="Google Shape;3729;p199"/>
          <p:cNvSpPr txBox="1"/>
          <p:nvPr/>
        </p:nvSpPr>
        <p:spPr>
          <a:xfrm>
            <a:off x="2383603" y="2890618"/>
            <a:ext cx="1635760" cy="461665"/>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Ổn định, có thể lưu trữ bình thường</a:t>
            </a:r>
            <a:endParaRPr/>
          </a:p>
        </p:txBody>
      </p:sp>
      <p:sp>
        <p:nvSpPr>
          <p:cNvPr id="3730" name="Google Shape;3730;p199"/>
          <p:cNvSpPr txBox="1"/>
          <p:nvPr/>
        </p:nvSpPr>
        <p:spPr>
          <a:xfrm>
            <a:off x="5863484" y="2890618"/>
            <a:ext cx="2155974" cy="430887"/>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Không ổn định, không rõ liệu có thể lưu trữ được hay không.</a:t>
            </a:r>
            <a:endParaRPr/>
          </a:p>
        </p:txBody>
      </p:sp>
      <p:sp>
        <p:nvSpPr>
          <p:cNvPr id="3731" name="Google Shape;3731;p199"/>
          <p:cNvSpPr/>
          <p:nvPr/>
        </p:nvSpPr>
        <p:spPr>
          <a:xfrm>
            <a:off x="712182" y="4208030"/>
            <a:ext cx="8487381" cy="745536"/>
          </a:xfrm>
          <a:prstGeom prst="rect">
            <a:avLst/>
          </a:prstGeom>
          <a:noFill/>
          <a:ln>
            <a:noFill/>
          </a:ln>
        </p:spPr>
        <p:txBody>
          <a:bodyPr anchorCtr="0" anchor="t" bIns="71975" lIns="0" spcFirstLastPara="1" rIns="143950" wrap="square" tIns="71975">
            <a:spAutoFit/>
          </a:bodyPr>
          <a:lstStyle/>
          <a:p>
            <a:pPr indent="-182526" lvl="1" marL="182526" marR="0" rtl="0" algn="l">
              <a:spcBef>
                <a:spcPts val="0"/>
              </a:spcBef>
              <a:spcAft>
                <a:spcPts val="0"/>
              </a:spcAft>
              <a:buClr>
                <a:srgbClr val="193EB0"/>
              </a:buClr>
              <a:buSzPts val="1040"/>
              <a:buFont typeface="Arial"/>
              <a:buChar char="‣"/>
            </a:pPr>
            <a:r>
              <a:rPr b="0" i="0" lang="en-US" sz="1300" u="none" cap="none" strike="noStrike">
                <a:solidFill>
                  <a:srgbClr val="262626"/>
                </a:solidFill>
                <a:latin typeface="Arial"/>
                <a:ea typeface="Arial"/>
                <a:cs typeface="Arial"/>
                <a:sym typeface="Arial"/>
              </a:rPr>
              <a:t>Tử logic âm thường dành cho các tín hiệu xung nhịp do sự khác biệt về biên chống nhiễu ở các mạch tích hợp (IC) digital. Trong trường hợp IC digital toàn diện, biên chống nhiễu của linh kiện mức cao rất lớn nên xung nhịp của tín hiệu quan trọng thường được duy trì ở mức cao để ngăn sự phản ứng nhạy cảm với nhiễu.</a:t>
            </a:r>
            <a:endParaRPr/>
          </a:p>
        </p:txBody>
      </p:sp>
      <p:sp>
        <p:nvSpPr>
          <p:cNvPr id="3732" name="Google Shape;3732;p199"/>
          <p:cNvSpPr/>
          <p:nvPr/>
        </p:nvSpPr>
        <p:spPr>
          <a:xfrm>
            <a:off x="580388" y="397791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Tử logic dương và Tử logic âm</a:t>
            </a:r>
            <a:endParaRPr/>
          </a:p>
        </p:txBody>
      </p:sp>
      <p:sp>
        <p:nvSpPr>
          <p:cNvPr id="3733" name="Google Shape;3733;p19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
        <p:nvSpPr>
          <p:cNvPr id="3734" name="Google Shape;3734;p199"/>
          <p:cNvSpPr/>
          <p:nvPr/>
        </p:nvSpPr>
        <p:spPr>
          <a:xfrm>
            <a:off x="712182" y="1849424"/>
            <a:ext cx="8478462" cy="160243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735" name="Google Shape;3735;p199"/>
          <p:cNvGraphicFramePr/>
          <p:nvPr/>
        </p:nvGraphicFramePr>
        <p:xfrm>
          <a:off x="704849" y="5060445"/>
          <a:ext cx="3000000" cy="3000000"/>
        </p:xfrm>
        <a:graphic>
          <a:graphicData uri="http://schemas.openxmlformats.org/drawingml/2006/table">
            <a:tbl>
              <a:tblPr>
                <a:noFill/>
                <a:tableStyleId>{1012287A-DC5D-4DCD-A668-7C7213A124C2}</a:tableStyleId>
              </a:tblPr>
              <a:tblGrid>
                <a:gridCol w="2878675"/>
                <a:gridCol w="2878675"/>
                <a:gridCol w="2878675"/>
              </a:tblGrid>
              <a:tr h="332475">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Mức điện áp</a:t>
                      </a:r>
                      <a:endParaRPr/>
                    </a:p>
                  </a:txBody>
                  <a:tcPr marT="41550" marB="4155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Tử logic dương</a:t>
                      </a:r>
                      <a:endParaRPr/>
                    </a:p>
                  </a:txBody>
                  <a:tcPr marT="41550" marB="4155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Tử logic âm</a:t>
                      </a:r>
                      <a:endParaRPr/>
                    </a:p>
                  </a:txBody>
                  <a:tcPr marT="41550" marB="4155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324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+5 [V]</a:t>
                      </a:r>
                      <a:endParaRPr/>
                    </a:p>
                  </a:txBody>
                  <a:tcPr marT="41550" marB="4155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HIGH=1</a:t>
                      </a:r>
                      <a:endParaRPr/>
                    </a:p>
                  </a:txBody>
                  <a:tcPr marT="41550" marB="4155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HIGH=0</a:t>
                      </a:r>
                      <a:endParaRPr/>
                    </a:p>
                  </a:txBody>
                  <a:tcPr marT="41550" marB="4155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24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 [V]</a:t>
                      </a:r>
                      <a:endParaRPr/>
                    </a:p>
                  </a:txBody>
                  <a:tcPr marT="41550" marB="41550"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LOW=0</a:t>
                      </a:r>
                      <a:endParaRPr/>
                    </a:p>
                  </a:txBody>
                  <a:tcPr marT="41550" marB="41550"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LOW=1</a:t>
                      </a:r>
                      <a:endParaRPr/>
                    </a:p>
                  </a:txBody>
                  <a:tcPr marT="41550" marB="41550"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0" name="Shape 3740"/>
        <p:cNvGrpSpPr/>
        <p:nvPr/>
      </p:nvGrpSpPr>
      <p:grpSpPr>
        <a:xfrm>
          <a:off x="0" y="0"/>
          <a:ext cx="0" cy="0"/>
          <a:chOff x="0" y="0"/>
          <a:chExt cx="0" cy="0"/>
        </a:xfrm>
      </p:grpSpPr>
      <p:sp>
        <p:nvSpPr>
          <p:cNvPr id="3741" name="Google Shape;3741;p20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742" name="Google Shape;3742;p2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Giới thiệu sử dụng IC của bộ giải mã</a:t>
            </a:r>
            <a:endParaRPr b="1" sz="2400">
              <a:solidFill>
                <a:srgbClr val="0C0C0C"/>
              </a:solidFill>
              <a:latin typeface="Arial"/>
              <a:ea typeface="Arial"/>
              <a:cs typeface="Arial"/>
              <a:sym typeface="Arial"/>
            </a:endParaRPr>
          </a:p>
        </p:txBody>
      </p:sp>
      <p:sp>
        <p:nvSpPr>
          <p:cNvPr id="3743" name="Google Shape;3743;p200"/>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Giới thiệu sử dụng IC của bộ giải mã</a:t>
            </a:r>
            <a:endParaRPr sz="1400">
              <a:solidFill>
                <a:schemeClr val="dk1"/>
              </a:solidFill>
              <a:latin typeface="Arial"/>
              <a:ea typeface="Arial"/>
              <a:cs typeface="Arial"/>
              <a:sym typeface="Arial"/>
            </a:endParaRPr>
          </a:p>
        </p:txBody>
      </p:sp>
      <p:sp>
        <p:nvSpPr>
          <p:cNvPr id="3744" name="Google Shape;3744;p200"/>
          <p:cNvSpPr/>
          <p:nvPr/>
        </p:nvSpPr>
        <p:spPr>
          <a:xfrm>
            <a:off x="712182" y="2174873"/>
            <a:ext cx="8487381"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Chức năng Enable cho phép toàn quyền kiểm soát các chân O.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ví dụ là bộ giải mã địa chỉ thiết bị ngoại vi của máy vi tính.</a:t>
            </a:r>
            <a:endParaRPr/>
          </a:p>
        </p:txBody>
      </p:sp>
      <p:sp>
        <p:nvSpPr>
          <p:cNvPr id="3745" name="Google Shape;3745;p200"/>
          <p:cNvSpPr txBox="1"/>
          <p:nvPr/>
        </p:nvSpPr>
        <p:spPr>
          <a:xfrm>
            <a:off x="4691826" y="2970544"/>
            <a:ext cx="2871852"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600">
                <a:solidFill>
                  <a:srgbClr val="262626"/>
                </a:solidFill>
                <a:latin typeface="Arial"/>
                <a:ea typeface="Arial"/>
                <a:cs typeface="Arial"/>
                <a:sym typeface="Arial"/>
              </a:rPr>
              <a:t>Bảng chân trị của 74138 IC</a:t>
            </a:r>
            <a:endParaRPr/>
          </a:p>
        </p:txBody>
      </p:sp>
      <p:grpSp>
        <p:nvGrpSpPr>
          <p:cNvPr id="3746" name="Google Shape;3746;p200"/>
          <p:cNvGrpSpPr/>
          <p:nvPr/>
        </p:nvGrpSpPr>
        <p:grpSpPr>
          <a:xfrm>
            <a:off x="663996" y="3838852"/>
            <a:ext cx="2250658" cy="2309978"/>
            <a:chOff x="506381" y="3536697"/>
            <a:chExt cx="2250658" cy="2309978"/>
          </a:xfrm>
        </p:grpSpPr>
        <p:pic>
          <p:nvPicPr>
            <p:cNvPr id="3747" name="Google Shape;3747;p200"/>
            <p:cNvPicPr preferRelativeResize="0"/>
            <p:nvPr/>
          </p:nvPicPr>
          <p:blipFill rotWithShape="1">
            <a:blip r:embed="rId3">
              <a:alphaModFix/>
            </a:blip>
            <a:srcRect b="0" l="0" r="0" t="0"/>
            <a:stretch/>
          </p:blipFill>
          <p:spPr>
            <a:xfrm>
              <a:off x="748858" y="3907849"/>
              <a:ext cx="1635847" cy="1938826"/>
            </a:xfrm>
            <a:prstGeom prst="rect">
              <a:avLst/>
            </a:prstGeom>
            <a:noFill/>
            <a:ln>
              <a:noFill/>
            </a:ln>
          </p:spPr>
        </p:pic>
        <p:sp>
          <p:nvSpPr>
            <p:cNvPr id="3748" name="Google Shape;3748;p200"/>
            <p:cNvSpPr txBox="1"/>
            <p:nvPr/>
          </p:nvSpPr>
          <p:spPr>
            <a:xfrm>
              <a:off x="665882" y="3536697"/>
              <a:ext cx="1933543" cy="29238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IC của bộ giải mã 74138</a:t>
              </a:r>
              <a:endParaRPr/>
            </a:p>
          </p:txBody>
        </p:sp>
        <p:sp>
          <p:nvSpPr>
            <p:cNvPr id="3749" name="Google Shape;3749;p200"/>
            <p:cNvSpPr txBox="1"/>
            <p:nvPr/>
          </p:nvSpPr>
          <p:spPr>
            <a:xfrm rot="-5400000">
              <a:off x="1195591" y="4731068"/>
              <a:ext cx="874124" cy="292388"/>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74138</a:t>
              </a:r>
              <a:endParaRPr b="1" sz="1300">
                <a:solidFill>
                  <a:srgbClr val="262626"/>
                </a:solidFill>
                <a:latin typeface="Arial"/>
                <a:ea typeface="Arial"/>
                <a:cs typeface="Arial"/>
                <a:sym typeface="Arial"/>
              </a:endParaRPr>
            </a:p>
          </p:txBody>
        </p:sp>
        <p:sp>
          <p:nvSpPr>
            <p:cNvPr id="3750" name="Google Shape;3750;p200"/>
            <p:cNvSpPr txBox="1"/>
            <p:nvPr/>
          </p:nvSpPr>
          <p:spPr>
            <a:xfrm>
              <a:off x="738317" y="3907849"/>
              <a:ext cx="251544" cy="692497"/>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A</a:t>
              </a:r>
              <a:endParaRPr/>
            </a:p>
            <a:p>
              <a:pPr indent="0" lvl="0" marL="0" marR="0" rtl="0" algn="ctr">
                <a:spcBef>
                  <a:spcPts val="0"/>
                </a:spcBef>
                <a:spcAft>
                  <a:spcPts val="0"/>
                </a:spcAft>
                <a:buNone/>
              </a:pPr>
              <a:r>
                <a:rPr b="1" lang="en-US" sz="1300">
                  <a:solidFill>
                    <a:srgbClr val="262626"/>
                  </a:solidFill>
                  <a:latin typeface="Arial"/>
                  <a:ea typeface="Arial"/>
                  <a:cs typeface="Arial"/>
                  <a:sym typeface="Arial"/>
                </a:rPr>
                <a:t>B</a:t>
              </a:r>
              <a:endParaRPr/>
            </a:p>
            <a:p>
              <a:pPr indent="0" lvl="0" marL="0" marR="0" rtl="0" algn="ctr">
                <a:spcBef>
                  <a:spcPts val="0"/>
                </a:spcBef>
                <a:spcAft>
                  <a:spcPts val="0"/>
                </a:spcAft>
                <a:buNone/>
              </a:pPr>
              <a:r>
                <a:rPr b="1" lang="en-US" sz="1300">
                  <a:solidFill>
                    <a:srgbClr val="262626"/>
                  </a:solidFill>
                  <a:latin typeface="Arial"/>
                  <a:ea typeface="Arial"/>
                  <a:cs typeface="Arial"/>
                  <a:sym typeface="Arial"/>
                </a:rPr>
                <a:t>C</a:t>
              </a:r>
              <a:endParaRPr b="1" sz="1300">
                <a:solidFill>
                  <a:srgbClr val="262626"/>
                </a:solidFill>
                <a:latin typeface="Arial"/>
                <a:ea typeface="Arial"/>
                <a:cs typeface="Arial"/>
                <a:sym typeface="Arial"/>
              </a:endParaRPr>
            </a:p>
          </p:txBody>
        </p:sp>
        <p:sp>
          <p:nvSpPr>
            <p:cNvPr id="3751" name="Google Shape;3751;p200"/>
            <p:cNvSpPr txBox="1"/>
            <p:nvPr/>
          </p:nvSpPr>
          <p:spPr>
            <a:xfrm>
              <a:off x="506381" y="4877262"/>
              <a:ext cx="484953" cy="692497"/>
            </a:xfrm>
            <a:prstGeom prst="rect">
              <a:avLst/>
            </a:prstGeom>
            <a:solidFill>
              <a:schemeClr val="lt1"/>
            </a:solidFill>
            <a:ln>
              <a:noFill/>
            </a:ln>
          </p:spPr>
          <p:txBody>
            <a:bodyPr anchorCtr="0" anchor="t" bIns="45700" lIns="0" spcFirstLastPara="1" rIns="0" wrap="square" tIns="45700">
              <a:spAutoFit/>
            </a:bodyPr>
            <a:lstStyle/>
            <a:p>
              <a:pPr indent="0" lvl="0" marL="0" marR="0" rtl="0" algn="r">
                <a:spcBef>
                  <a:spcPts val="0"/>
                </a:spcBef>
                <a:spcAft>
                  <a:spcPts val="0"/>
                </a:spcAft>
                <a:buNone/>
              </a:pPr>
              <a:r>
                <a:rPr b="1" lang="en-US" sz="1300">
                  <a:solidFill>
                    <a:srgbClr val="262626"/>
                  </a:solidFill>
                  <a:latin typeface="Arial"/>
                  <a:ea typeface="Arial"/>
                  <a:cs typeface="Arial"/>
                  <a:sym typeface="Arial"/>
                </a:rPr>
                <a:t>G2A</a:t>
              </a:r>
              <a:endParaRPr/>
            </a:p>
            <a:p>
              <a:pPr indent="0" lvl="0" marL="0" marR="0" rtl="0" algn="r">
                <a:spcBef>
                  <a:spcPts val="0"/>
                </a:spcBef>
                <a:spcAft>
                  <a:spcPts val="0"/>
                </a:spcAft>
                <a:buNone/>
              </a:pPr>
              <a:r>
                <a:rPr b="1" lang="en-US" sz="1300">
                  <a:solidFill>
                    <a:srgbClr val="262626"/>
                  </a:solidFill>
                  <a:latin typeface="Arial"/>
                  <a:ea typeface="Arial"/>
                  <a:cs typeface="Arial"/>
                  <a:sym typeface="Arial"/>
                </a:rPr>
                <a:t>G2B</a:t>
              </a:r>
              <a:endParaRPr/>
            </a:p>
            <a:p>
              <a:pPr indent="0" lvl="0" marL="0" marR="0" rtl="0" algn="r">
                <a:spcBef>
                  <a:spcPts val="0"/>
                </a:spcBef>
                <a:spcAft>
                  <a:spcPts val="0"/>
                </a:spcAft>
                <a:buNone/>
              </a:pPr>
              <a:r>
                <a:rPr b="1" lang="en-US" sz="1300">
                  <a:solidFill>
                    <a:srgbClr val="262626"/>
                  </a:solidFill>
                  <a:latin typeface="Arial"/>
                  <a:ea typeface="Arial"/>
                  <a:cs typeface="Arial"/>
                  <a:sym typeface="Arial"/>
                </a:rPr>
                <a:t>G1</a:t>
              </a:r>
              <a:endParaRPr b="1" sz="1300">
                <a:solidFill>
                  <a:srgbClr val="262626"/>
                </a:solidFill>
                <a:latin typeface="Arial"/>
                <a:ea typeface="Arial"/>
                <a:cs typeface="Arial"/>
                <a:sym typeface="Arial"/>
              </a:endParaRPr>
            </a:p>
          </p:txBody>
        </p:sp>
        <p:sp>
          <p:nvSpPr>
            <p:cNvPr id="3752" name="Google Shape;3752;p200"/>
            <p:cNvSpPr txBox="1"/>
            <p:nvPr/>
          </p:nvSpPr>
          <p:spPr>
            <a:xfrm>
              <a:off x="2272086" y="3907849"/>
              <a:ext cx="484953" cy="1919693"/>
            </a:xfrm>
            <a:prstGeom prst="rect">
              <a:avLst/>
            </a:prstGeom>
            <a:blipFill rotWithShape="1">
              <a:blip r:embed="rId4">
                <a:alphaModFix/>
              </a:blip>
              <a:stretch>
                <a:fillRect b="0" l="-253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3753" name="Google Shape;3753;p20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graphicFrame>
        <p:nvGraphicFramePr>
          <p:cNvPr id="3754" name="Google Shape;3754;p200"/>
          <p:cNvGraphicFramePr/>
          <p:nvPr/>
        </p:nvGraphicFramePr>
        <p:xfrm>
          <a:off x="2914654" y="3370735"/>
          <a:ext cx="3000000" cy="3000000"/>
        </p:xfrm>
        <a:graphic>
          <a:graphicData uri="http://schemas.openxmlformats.org/drawingml/2006/table">
            <a:tbl>
              <a:tblPr bandRow="1" firstRow="1">
                <a:noFill/>
                <a:tableStyleId>{1012287A-DC5D-4DCD-A668-7C7213A124C2}</a:tableStyleId>
              </a:tblPr>
              <a:tblGrid>
                <a:gridCol w="459025"/>
                <a:gridCol w="459025"/>
                <a:gridCol w="459025"/>
                <a:gridCol w="459025"/>
                <a:gridCol w="459025"/>
                <a:gridCol w="459025"/>
                <a:gridCol w="459025"/>
                <a:gridCol w="459025"/>
                <a:gridCol w="459025"/>
                <a:gridCol w="459025"/>
                <a:gridCol w="459025"/>
                <a:gridCol w="459025"/>
                <a:gridCol w="459025"/>
                <a:gridCol w="459025"/>
              </a:tblGrid>
              <a:tr h="182925">
                <a:tc gridSpan="6">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Đầu vào</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c hMerge="1"/>
                <a:tc hMerge="1"/>
                <a:tc hMerge="1"/>
                <a:tc hMerge="1"/>
                <a:tc gridSpan="8" rowSpan="2">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Tín hiệu đầu ra</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rowSpan="2" hMerge="1"/>
                <a:tc rowSpan="2" hMerge="1"/>
                <a:tc rowSpan="2" hMerge="1"/>
                <a:tc rowSpan="2" hMerge="1"/>
                <a:tc rowSpan="2" hMerge="1"/>
                <a:tc rowSpan="2" hMerge="1"/>
                <a:tc rowSpan="2" hMerge="1"/>
              </a:tr>
              <a:tr h="182925">
                <a:tc gridSpan="3">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Select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c hMerge="1"/>
                <a:tc gridSpan="3">
                  <a:txBody>
                    <a:bodyPr/>
                    <a:lstStyle/>
                    <a:p>
                      <a:pPr indent="0" lvl="0" marL="0" marR="0" rtl="0" algn="ctr">
                        <a:lnSpc>
                          <a:spcPct val="100000"/>
                        </a:lnSpc>
                        <a:spcBef>
                          <a:spcPts val="0"/>
                        </a:spcBef>
                        <a:spcAft>
                          <a:spcPts val="0"/>
                        </a:spcAft>
                        <a:buClr>
                          <a:srgbClr val="262626"/>
                        </a:buClr>
                        <a:buSzPts val="1400"/>
                        <a:buFont typeface="Noto Sans Symbols"/>
                        <a:buNone/>
                      </a:pPr>
                      <a:r>
                        <a:rPr b="0" lang="en-US" sz="1400" u="none" cap="none" strike="noStrike">
                          <a:solidFill>
                            <a:srgbClr val="262626"/>
                          </a:solidFill>
                          <a:latin typeface="Arial"/>
                          <a:ea typeface="Arial"/>
                          <a:cs typeface="Arial"/>
                          <a:sym typeface="Arial"/>
                        </a:rPr>
                        <a:t>Enable</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c hMerge="1"/>
                <a:tc gridSpan="8" vMerge="1"/>
                <a:tc hMerge="1" vMerge="1"/>
                <a:tc hMerge="1" vMerge="1"/>
                <a:tc hMerge="1" vMerge="1"/>
                <a:tc hMerge="1" vMerge="1"/>
                <a:tc hMerge="1" vMerge="1"/>
                <a:tc hMerge="1" vMerge="1"/>
                <a:tc hMerge="1" vMerge="1"/>
              </a:tr>
              <a:tr h="169875">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G2A</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G2B</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Y7</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Y6</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Y5</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Y4</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Y3</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9875">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300"/>
                        <a:buFont typeface="Noto Sans Symbols"/>
                        <a:buNone/>
                      </a:pPr>
                      <a:r>
                        <a:rPr b="0" lang="en-US" sz="1300" u="none" cap="none" strike="noStrike">
                          <a:solidFill>
                            <a:srgbClr val="262626"/>
                          </a:solidFill>
                          <a:latin typeface="Arial"/>
                          <a:ea typeface="Arial"/>
                          <a:cs typeface="Arial"/>
                          <a:sym typeface="Arial"/>
                        </a:rPr>
                        <a:t>1</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9" name="Shape 3759"/>
        <p:cNvGrpSpPr/>
        <p:nvPr/>
      </p:nvGrpSpPr>
      <p:grpSpPr>
        <a:xfrm>
          <a:off x="0" y="0"/>
          <a:ext cx="0" cy="0"/>
          <a:chOff x="0" y="0"/>
          <a:chExt cx="0" cy="0"/>
        </a:xfrm>
      </p:grpSpPr>
      <p:sp>
        <p:nvSpPr>
          <p:cNvPr id="3760" name="Google Shape;3760;p20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761" name="Google Shape;3761;p20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Giới thiệu sử dụng IC của bộ giải mã (Tiếp)</a:t>
            </a:r>
            <a:endParaRPr/>
          </a:p>
        </p:txBody>
      </p:sp>
      <p:sp>
        <p:nvSpPr>
          <p:cNvPr id="3762" name="Google Shape;3762;p201"/>
          <p:cNvSpPr/>
          <p:nvPr/>
        </p:nvSpPr>
        <p:spPr>
          <a:xfrm>
            <a:off x="580388" y="1944537"/>
            <a:ext cx="8619175" cy="64633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Khi thực thi lệnh I/O của máy vi tính, các bus địa chỉ (A0 đến A7) chứa địa chỉ của các thiết bị cụ thể. Để thể hiện tín hiệu liên quan đến đầu vào và đầu ra, tín hiệu IORQ xuất ra cùng lúc. Địa chỉ từ bus địa chỉ được sử dụng để chỉ định một thiết bị cụ thể. IC của bộ giải mã được dùng để lấy địa chỉ đó.</a:t>
            </a:r>
            <a:endParaRPr/>
          </a:p>
        </p:txBody>
      </p:sp>
      <p:grpSp>
        <p:nvGrpSpPr>
          <p:cNvPr id="3763" name="Google Shape;3763;p201"/>
          <p:cNvGrpSpPr/>
          <p:nvPr/>
        </p:nvGrpSpPr>
        <p:grpSpPr>
          <a:xfrm>
            <a:off x="2084807" y="2928593"/>
            <a:ext cx="6055342" cy="3297935"/>
            <a:chOff x="11280847" y="2420938"/>
            <a:chExt cx="7093944" cy="3863595"/>
          </a:xfrm>
        </p:grpSpPr>
        <p:graphicFrame>
          <p:nvGraphicFramePr>
            <p:cNvPr id="3764" name="Google Shape;3764;p201"/>
            <p:cNvGraphicFramePr/>
            <p:nvPr/>
          </p:nvGraphicFramePr>
          <p:xfrm>
            <a:off x="11534253" y="4365626"/>
            <a:ext cx="3097213" cy="1870075"/>
          </p:xfrm>
          <a:graphic>
            <a:graphicData uri="http://schemas.openxmlformats.org/presentationml/2006/ole">
              <mc:AlternateContent>
                <mc:Choice Requires="v">
                  <p:oleObj r:id="rId4" imgH="1870075" imgW="3097213" progId="Visio.Drawing.6" spid="_x0000_s1">
                    <p:embed/>
                  </p:oleObj>
                </mc:Choice>
                <mc:Fallback>
                  <p:oleObj r:id="rId5" imgH="1870075" imgW="3097213" progId="Visio.Drawing.6">
                    <p:embed/>
                  </p:oleObj>
                </mc:Fallback>
              </mc:AlternateContent>
            </a:graphicData>
          </a:graphic>
        </p:graphicFrame>
        <p:graphicFrame>
          <p:nvGraphicFramePr>
            <p:cNvPr id="3765" name="Google Shape;3765;p201"/>
            <p:cNvGraphicFramePr/>
            <p:nvPr/>
          </p:nvGraphicFramePr>
          <p:xfrm>
            <a:off x="15279166" y="4365626"/>
            <a:ext cx="3095625" cy="1846263"/>
          </p:xfrm>
          <a:graphic>
            <a:graphicData uri="http://schemas.openxmlformats.org/presentationml/2006/ole">
              <mc:AlternateContent>
                <mc:Choice Requires="v">
                  <p:oleObj r:id="rId6" imgH="1846263" imgW="3095625" progId="Visio.Drawing.6" spid="_x0000_s2">
                    <p:embed/>
                  </p:oleObj>
                </mc:Choice>
                <mc:Fallback>
                  <p:oleObj r:id="rId7" imgH="1846263" imgW="3095625" progId="Visio.Drawing.6">
                    <p:embed/>
                    <p:pic>
                      <p:nvPicPr>
                        <p:cNvPr id="3765" name="Google Shape;3765;p201"/>
                        <p:cNvPicPr preferRelativeResize="0"/>
                        <p:nvPr/>
                      </p:nvPicPr>
                      <p:blipFill rotWithShape="1">
                        <a:blip r:embed="rId8">
                          <a:alphaModFix/>
                        </a:blip>
                        <a:srcRect b="0" l="0" r="0" t="0"/>
                        <a:stretch/>
                      </p:blipFill>
                      <p:spPr>
                        <a:xfrm>
                          <a:off x="15279166" y="4365626"/>
                          <a:ext cx="3095625" cy="1846263"/>
                        </a:xfrm>
                        <a:prstGeom prst="rect">
                          <a:avLst/>
                        </a:prstGeom>
                        <a:noFill/>
                        <a:ln>
                          <a:noFill/>
                        </a:ln>
                      </p:spPr>
                    </p:pic>
                  </p:oleObj>
                </mc:Fallback>
              </mc:AlternateContent>
            </a:graphicData>
          </a:graphic>
        </p:graphicFrame>
        <p:sp>
          <p:nvSpPr>
            <p:cNvPr id="3766" name="Google Shape;3766;p201"/>
            <p:cNvSpPr txBox="1"/>
            <p:nvPr/>
          </p:nvSpPr>
          <p:spPr>
            <a:xfrm>
              <a:off x="11280847" y="5893162"/>
              <a:ext cx="1166593" cy="342538"/>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Đầu ra dữ liệu</a:t>
              </a:r>
              <a:endParaRPr sz="1300">
                <a:solidFill>
                  <a:srgbClr val="262626"/>
                </a:solidFill>
                <a:latin typeface="Arial"/>
                <a:ea typeface="Arial"/>
                <a:cs typeface="Arial"/>
                <a:sym typeface="Arial"/>
              </a:endParaRPr>
            </a:p>
          </p:txBody>
        </p:sp>
        <p:sp>
          <p:nvSpPr>
            <p:cNvPr id="3767" name="Google Shape;3767;p201"/>
            <p:cNvSpPr txBox="1"/>
            <p:nvPr/>
          </p:nvSpPr>
          <p:spPr>
            <a:xfrm>
              <a:off x="14667108" y="5459233"/>
              <a:ext cx="1376072" cy="342538"/>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Đầu vào dữ liệu</a:t>
              </a:r>
              <a:endParaRPr sz="1300">
                <a:solidFill>
                  <a:srgbClr val="262626"/>
                </a:solidFill>
                <a:latin typeface="Arial"/>
                <a:ea typeface="Arial"/>
                <a:cs typeface="Arial"/>
                <a:sym typeface="Arial"/>
              </a:endParaRPr>
            </a:p>
          </p:txBody>
        </p:sp>
        <p:grpSp>
          <p:nvGrpSpPr>
            <p:cNvPr id="3768" name="Google Shape;3768;p201"/>
            <p:cNvGrpSpPr/>
            <p:nvPr/>
          </p:nvGrpSpPr>
          <p:grpSpPr>
            <a:xfrm>
              <a:off x="11280847" y="2420938"/>
              <a:ext cx="5725518" cy="3863595"/>
              <a:chOff x="1315045" y="2420938"/>
              <a:chExt cx="5725518" cy="3863595"/>
            </a:xfrm>
          </p:grpSpPr>
          <p:graphicFrame>
            <p:nvGraphicFramePr>
              <p:cNvPr id="3769" name="Google Shape;3769;p201"/>
              <p:cNvGraphicFramePr/>
              <p:nvPr/>
            </p:nvGraphicFramePr>
            <p:xfrm>
              <a:off x="3440113" y="2420938"/>
              <a:ext cx="3600450" cy="1763712"/>
            </p:xfrm>
            <a:graphic>
              <a:graphicData uri="http://schemas.openxmlformats.org/presentationml/2006/ole">
                <mc:AlternateContent>
                  <mc:Choice Requires="v">
                    <p:oleObj r:id="rId9" imgH="1763712" imgW="3600450" progId="Visio.Drawing.6" spid="_x0000_s3">
                      <p:embed/>
                    </p:oleObj>
                  </mc:Choice>
                  <mc:Fallback>
                    <p:oleObj r:id="rId10" imgH="1763712" imgW="3600450" progId="Visio.Drawing.6">
                      <p:embed/>
                    </p:oleObj>
                  </mc:Fallback>
                </mc:AlternateContent>
              </a:graphicData>
            </a:graphic>
          </p:graphicFrame>
          <p:sp>
            <p:nvSpPr>
              <p:cNvPr id="3770" name="Google Shape;3770;p201"/>
              <p:cNvSpPr/>
              <p:nvPr/>
            </p:nvSpPr>
            <p:spPr>
              <a:xfrm>
                <a:off x="3530147" y="2564904"/>
                <a:ext cx="1008752" cy="385665"/>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Máy vi tính</a:t>
                </a:r>
                <a:endParaRPr sz="1300">
                  <a:solidFill>
                    <a:srgbClr val="262626"/>
                  </a:solidFill>
                  <a:latin typeface="Arial"/>
                  <a:ea typeface="Arial"/>
                  <a:cs typeface="Arial"/>
                  <a:sym typeface="Arial"/>
                </a:endParaRPr>
              </a:p>
            </p:txBody>
          </p:sp>
          <p:sp>
            <p:nvSpPr>
              <p:cNvPr id="3771" name="Google Shape;3771;p201"/>
              <p:cNvSpPr/>
              <p:nvPr/>
            </p:nvSpPr>
            <p:spPr>
              <a:xfrm>
                <a:off x="5365975" y="2549937"/>
                <a:ext cx="1080120" cy="287982"/>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Bus địa chỉ</a:t>
                </a:r>
                <a:endParaRPr sz="1300">
                  <a:solidFill>
                    <a:srgbClr val="262626"/>
                  </a:solidFill>
                  <a:latin typeface="Arial"/>
                  <a:ea typeface="Arial"/>
                  <a:cs typeface="Arial"/>
                  <a:sym typeface="Arial"/>
                </a:endParaRPr>
              </a:p>
            </p:txBody>
          </p:sp>
          <p:sp>
            <p:nvSpPr>
              <p:cNvPr id="3772" name="Google Shape;3772;p201"/>
              <p:cNvSpPr/>
              <p:nvPr/>
            </p:nvSpPr>
            <p:spPr>
              <a:xfrm>
                <a:off x="5365974" y="2950569"/>
                <a:ext cx="1080120" cy="287982"/>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Bus dữ liệu</a:t>
                </a:r>
                <a:endParaRPr sz="1300">
                  <a:solidFill>
                    <a:srgbClr val="262626"/>
                  </a:solidFill>
                  <a:latin typeface="Arial"/>
                  <a:ea typeface="Arial"/>
                  <a:cs typeface="Arial"/>
                  <a:sym typeface="Arial"/>
                </a:endParaRPr>
              </a:p>
            </p:txBody>
          </p:sp>
          <p:sp>
            <p:nvSpPr>
              <p:cNvPr id="3773" name="Google Shape;3773;p201"/>
              <p:cNvSpPr/>
              <p:nvPr/>
            </p:nvSpPr>
            <p:spPr>
              <a:xfrm>
                <a:off x="5389343" y="3490834"/>
                <a:ext cx="1080120" cy="370214"/>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Kiểm soát thời gian I/O</a:t>
                </a:r>
                <a:endParaRPr/>
              </a:p>
            </p:txBody>
          </p:sp>
          <p:sp>
            <p:nvSpPr>
              <p:cNvPr id="3774" name="Google Shape;3774;p201"/>
              <p:cNvSpPr/>
              <p:nvPr/>
            </p:nvSpPr>
            <p:spPr>
              <a:xfrm>
                <a:off x="1315045" y="4253955"/>
                <a:ext cx="1080120" cy="95586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75" name="Google Shape;3775;p201"/>
              <p:cNvSpPr/>
              <p:nvPr/>
            </p:nvSpPr>
            <p:spPr>
              <a:xfrm>
                <a:off x="1695962" y="5102172"/>
                <a:ext cx="620969" cy="39698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76" name="Google Shape;3776;p201"/>
              <p:cNvSpPr/>
              <p:nvPr/>
            </p:nvSpPr>
            <p:spPr>
              <a:xfrm>
                <a:off x="1617728" y="5453758"/>
                <a:ext cx="620969" cy="396982"/>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77" name="Google Shape;3777;p201"/>
              <p:cNvSpPr/>
              <p:nvPr/>
            </p:nvSpPr>
            <p:spPr>
              <a:xfrm>
                <a:off x="4997258" y="5844330"/>
                <a:ext cx="1080120" cy="440203"/>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78" name="Google Shape;3778;p201"/>
              <p:cNvSpPr/>
              <p:nvPr/>
            </p:nvSpPr>
            <p:spPr>
              <a:xfrm>
                <a:off x="5365974" y="5102172"/>
                <a:ext cx="620969" cy="396982"/>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79" name="Google Shape;3779;p201"/>
              <p:cNvSpPr/>
              <p:nvPr/>
            </p:nvSpPr>
            <p:spPr>
              <a:xfrm>
                <a:off x="5418583" y="4787433"/>
                <a:ext cx="620969" cy="396982"/>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80" name="Google Shape;3780;p201"/>
              <p:cNvSpPr/>
              <p:nvPr/>
            </p:nvSpPr>
            <p:spPr>
              <a:xfrm>
                <a:off x="5103331" y="4253955"/>
                <a:ext cx="1080120" cy="533478"/>
              </a:xfrm>
              <a:prstGeom prst="rect">
                <a:avLst/>
              </a:pr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81" name="Google Shape;3781;p201"/>
              <p:cNvSpPr/>
              <p:nvPr/>
            </p:nvSpPr>
            <p:spPr>
              <a:xfrm>
                <a:off x="3980381" y="3306606"/>
                <a:ext cx="620969" cy="738670"/>
              </a:xfrm>
              <a:prstGeom prst="rect">
                <a:avLst/>
              </a:pr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sp>
        <p:nvSpPr>
          <p:cNvPr id="3782" name="Google Shape;3782;p20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7" name="Shape 3787"/>
        <p:cNvGrpSpPr/>
        <p:nvPr/>
      </p:nvGrpSpPr>
      <p:grpSpPr>
        <a:xfrm>
          <a:off x="0" y="0"/>
          <a:ext cx="0" cy="0"/>
          <a:chOff x="0" y="0"/>
          <a:chExt cx="0" cy="0"/>
        </a:xfrm>
      </p:grpSpPr>
      <p:sp>
        <p:nvSpPr>
          <p:cNvPr id="3788" name="Google Shape;3788;p20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789" name="Google Shape;3789;p202"/>
          <p:cNvSpPr/>
          <p:nvPr/>
        </p:nvSpPr>
        <p:spPr>
          <a:xfrm>
            <a:off x="580388" y="1506930"/>
            <a:ext cx="8619175" cy="990015"/>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Khi giải mã tất cả 8 bit, một trong hai đầu ra của bộ giải mã ở mức thấp khi gán từ 00H đến 07H làm địa chỉ thiết bị. Bên cạnh đó, tín hiệu IORQ cho biết lệnh I/O cũng được nối với chân enable của IC của bộ giải mã sao cho bộ giải mã xuất ra ở lệnh I/O.</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Khi dùng một trong các đầu ra đã giải mã làm tín hiệu chọn, có thể biết thiết bị nào đang được xuất ra.  </a:t>
            </a:r>
            <a:endParaRPr/>
          </a:p>
        </p:txBody>
      </p:sp>
      <p:grpSp>
        <p:nvGrpSpPr>
          <p:cNvPr id="3790" name="Google Shape;3790;p202"/>
          <p:cNvGrpSpPr/>
          <p:nvPr/>
        </p:nvGrpSpPr>
        <p:grpSpPr>
          <a:xfrm>
            <a:off x="2288631" y="2738440"/>
            <a:ext cx="5343978" cy="3508721"/>
            <a:chOff x="2281011" y="2852740"/>
            <a:chExt cx="5343978" cy="3508721"/>
          </a:xfrm>
        </p:grpSpPr>
        <p:grpSp>
          <p:nvGrpSpPr>
            <p:cNvPr id="3791" name="Google Shape;3791;p202"/>
            <p:cNvGrpSpPr/>
            <p:nvPr/>
          </p:nvGrpSpPr>
          <p:grpSpPr>
            <a:xfrm>
              <a:off x="2281011" y="2852740"/>
              <a:ext cx="5343978" cy="3508721"/>
              <a:chOff x="3008312" y="3466298"/>
              <a:chExt cx="3889375" cy="2553667"/>
            </a:xfrm>
          </p:grpSpPr>
          <p:sp>
            <p:nvSpPr>
              <p:cNvPr id="3792" name="Google Shape;3792;p202"/>
              <p:cNvSpPr txBox="1"/>
              <p:nvPr/>
            </p:nvSpPr>
            <p:spPr>
              <a:xfrm>
                <a:off x="3805090" y="5795963"/>
                <a:ext cx="2295820" cy="224002"/>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Ví dụ về giải mã 8 bit</a:t>
                </a:r>
                <a:endParaRPr/>
              </a:p>
            </p:txBody>
          </p:sp>
          <p:pic>
            <p:nvPicPr>
              <p:cNvPr id="3793" name="Google Shape;3793;p202"/>
              <p:cNvPicPr preferRelativeResize="0"/>
              <p:nvPr/>
            </p:nvPicPr>
            <p:blipFill rotWithShape="1">
              <a:blip r:embed="rId3">
                <a:alphaModFix/>
              </a:blip>
              <a:srcRect b="0" l="0" r="0" t="0"/>
              <a:stretch/>
            </p:blipFill>
            <p:spPr>
              <a:xfrm>
                <a:off x="3008312" y="3466298"/>
                <a:ext cx="3889375" cy="2239963"/>
              </a:xfrm>
              <a:prstGeom prst="rect">
                <a:avLst/>
              </a:prstGeom>
              <a:noFill/>
              <a:ln>
                <a:noFill/>
              </a:ln>
            </p:spPr>
          </p:pic>
        </p:grpSp>
        <p:sp>
          <p:nvSpPr>
            <p:cNvPr id="3794" name="Google Shape;3794;p202"/>
            <p:cNvSpPr txBox="1"/>
            <p:nvPr/>
          </p:nvSpPr>
          <p:spPr>
            <a:xfrm>
              <a:off x="6824207" y="3016905"/>
              <a:ext cx="282271" cy="2334165"/>
            </a:xfrm>
            <a:prstGeom prst="rect">
              <a:avLst/>
            </a:prstGeom>
            <a:blipFill rotWithShape="1">
              <a:blip r:embed="rId4">
                <a:alphaModFix/>
              </a:blip>
              <a:stretch>
                <a:fillRect b="0" l="-2126"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95" name="Google Shape;3795;p202"/>
            <p:cNvSpPr txBox="1"/>
            <p:nvPr/>
          </p:nvSpPr>
          <p:spPr>
            <a:xfrm>
              <a:off x="5953965" y="5494558"/>
              <a:ext cx="1152514" cy="292388"/>
            </a:xfrm>
            <a:prstGeom prst="rect">
              <a:avLst/>
            </a:prstGeom>
            <a:solidFill>
              <a:schemeClr val="lt1"/>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74HC138</a:t>
              </a:r>
              <a:endParaRPr b="1" sz="1300">
                <a:solidFill>
                  <a:srgbClr val="262626"/>
                </a:solidFill>
                <a:latin typeface="Arial"/>
                <a:ea typeface="Arial"/>
                <a:cs typeface="Arial"/>
                <a:sym typeface="Arial"/>
              </a:endParaRPr>
            </a:p>
          </p:txBody>
        </p:sp>
      </p:grpSp>
      <p:sp>
        <p:nvSpPr>
          <p:cNvPr id="3796" name="Google Shape;3796;p20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1" name="Shape 3801"/>
        <p:cNvGrpSpPr/>
        <p:nvPr/>
      </p:nvGrpSpPr>
      <p:grpSpPr>
        <a:xfrm>
          <a:off x="0" y="0"/>
          <a:ext cx="0" cy="0"/>
          <a:chOff x="0" y="0"/>
          <a:chExt cx="0" cy="0"/>
        </a:xfrm>
      </p:grpSpPr>
      <p:sp>
        <p:nvSpPr>
          <p:cNvPr id="3802" name="Google Shape;3802;p20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803" name="Google Shape;3803;p203"/>
          <p:cNvSpPr/>
          <p:nvPr/>
        </p:nvSpPr>
        <p:spPr>
          <a:xfrm>
            <a:off x="580388" y="1506930"/>
            <a:ext cx="8619175" cy="774571"/>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Khi thực thi lệnh xuất trong mạch thực tế, tín hiệu WR được sử dụng làm tín hiệu xung nhịp của chốt.</a:t>
            </a:r>
            <a:endParaRPr/>
          </a:p>
          <a:p>
            <a:pPr indent="-115888" lvl="0" marL="115888" marR="0" rtl="0" algn="l">
              <a:spcBef>
                <a:spcPts val="1000"/>
              </a:spcBef>
              <a:spcAft>
                <a:spcPts val="0"/>
              </a:spcAft>
              <a:buClr>
                <a:schemeClr val="dk1"/>
              </a:buClr>
              <a:buSzPts val="1680"/>
              <a:buFont typeface="Arial"/>
              <a:buChar char="•"/>
            </a:pPr>
            <a:r>
              <a:rPr lang="en-US" sz="1400">
                <a:solidFill>
                  <a:schemeClr val="dk1"/>
                </a:solidFill>
                <a:latin typeface="Arial"/>
                <a:ea typeface="Arial"/>
                <a:cs typeface="Arial"/>
                <a:sym typeface="Arial"/>
              </a:rPr>
              <a:t>Trong mạch này, đầu ra Y1 của bộ giải mã ở mức thấp khi địa chỉ thiết bị là 01H và tín hiệu bus dữ liệu (D0 - D7) được khóa vào IC chốt (74HC541) như đầu ra.</a:t>
            </a:r>
            <a:endParaRPr/>
          </a:p>
        </p:txBody>
      </p:sp>
      <p:pic>
        <p:nvPicPr>
          <p:cNvPr id="3804" name="Google Shape;3804;p203"/>
          <p:cNvPicPr preferRelativeResize="0"/>
          <p:nvPr/>
        </p:nvPicPr>
        <p:blipFill rotWithShape="1">
          <a:blip r:embed="rId3">
            <a:alphaModFix/>
          </a:blip>
          <a:srcRect b="0" l="0" r="0" t="0"/>
          <a:stretch/>
        </p:blipFill>
        <p:spPr>
          <a:xfrm>
            <a:off x="3136548" y="2428771"/>
            <a:ext cx="3506854" cy="3842787"/>
          </a:xfrm>
          <a:prstGeom prst="rect">
            <a:avLst/>
          </a:prstGeom>
          <a:noFill/>
          <a:ln>
            <a:noFill/>
          </a:ln>
        </p:spPr>
      </p:pic>
      <p:sp>
        <p:nvSpPr>
          <p:cNvPr id="3805" name="Google Shape;3805;p203"/>
          <p:cNvSpPr txBox="1"/>
          <p:nvPr/>
        </p:nvSpPr>
        <p:spPr>
          <a:xfrm>
            <a:off x="1555226" y="2551062"/>
            <a:ext cx="1527982" cy="30777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Mạch thực tế</a:t>
            </a:r>
            <a:endParaRPr sz="1400">
              <a:solidFill>
                <a:srgbClr val="262626"/>
              </a:solidFill>
              <a:latin typeface="Arial"/>
              <a:ea typeface="Arial"/>
              <a:cs typeface="Arial"/>
              <a:sym typeface="Arial"/>
            </a:endParaRPr>
          </a:p>
        </p:txBody>
      </p:sp>
      <p:sp>
        <p:nvSpPr>
          <p:cNvPr id="3806" name="Google Shape;3806;p20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427" name="Google Shape;427;p19"/>
          <p:cNvSpPr/>
          <p:nvPr/>
        </p:nvSpPr>
        <p:spPr>
          <a:xfrm>
            <a:off x="580400" y="1520828"/>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Nhà thông minh (cảm biến nhiệt độ/độ ẩm)</a:t>
            </a:r>
            <a:endParaRPr/>
          </a:p>
        </p:txBody>
      </p:sp>
      <p:sp>
        <p:nvSpPr>
          <p:cNvPr id="428" name="Google Shape;428;p19"/>
          <p:cNvSpPr/>
          <p:nvPr/>
        </p:nvSpPr>
        <p:spPr>
          <a:xfrm>
            <a:off x="712188" y="1751171"/>
            <a:ext cx="7688868"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 cảm biến nhiệt độ/độ ẩm</a:t>
            </a:r>
            <a:endParaRPr sz="1299">
              <a:solidFill>
                <a:srgbClr val="262626"/>
              </a:solidFill>
              <a:latin typeface="Arial"/>
              <a:ea typeface="Arial"/>
              <a:cs typeface="Arial"/>
              <a:sym typeface="Arial"/>
            </a:endParaRPr>
          </a:p>
        </p:txBody>
      </p:sp>
      <p:pic>
        <p:nvPicPr>
          <p:cNvPr descr="C:\Users\Administrator\Downloads\20160108_160445.jpg" id="429" name="Google Shape;429;p19"/>
          <p:cNvPicPr preferRelativeResize="0"/>
          <p:nvPr/>
        </p:nvPicPr>
        <p:blipFill rotWithShape="1">
          <a:blip r:embed="rId3">
            <a:alphaModFix/>
          </a:blip>
          <a:srcRect b="4825" l="0" r="0" t="0"/>
          <a:stretch/>
        </p:blipFill>
        <p:spPr>
          <a:xfrm>
            <a:off x="712188" y="2149812"/>
            <a:ext cx="3045757" cy="2488869"/>
          </a:xfrm>
          <a:prstGeom prst="rect">
            <a:avLst/>
          </a:prstGeom>
          <a:noFill/>
          <a:ln>
            <a:noFill/>
          </a:ln>
        </p:spPr>
      </p:pic>
      <p:grpSp>
        <p:nvGrpSpPr>
          <p:cNvPr id="430" name="Google Shape;430;p19"/>
          <p:cNvGrpSpPr/>
          <p:nvPr/>
        </p:nvGrpSpPr>
        <p:grpSpPr>
          <a:xfrm>
            <a:off x="3864961" y="2149812"/>
            <a:ext cx="5493357" cy="2488869"/>
            <a:chOff x="611484" y="2860970"/>
            <a:chExt cx="9478470" cy="2755734"/>
          </a:xfrm>
        </p:grpSpPr>
        <p:pic>
          <p:nvPicPr>
            <p:cNvPr id="431" name="Google Shape;431;p19"/>
            <p:cNvPicPr preferRelativeResize="0"/>
            <p:nvPr/>
          </p:nvPicPr>
          <p:blipFill rotWithShape="1">
            <a:blip r:embed="rId4">
              <a:alphaModFix/>
            </a:blip>
            <a:srcRect b="52392" l="885" r="409" t="7895"/>
            <a:stretch/>
          </p:blipFill>
          <p:spPr>
            <a:xfrm>
              <a:off x="611484" y="2860970"/>
              <a:ext cx="9478469" cy="2755734"/>
            </a:xfrm>
            <a:prstGeom prst="rect">
              <a:avLst/>
            </a:prstGeom>
            <a:noFill/>
            <a:ln cap="flat" cmpd="sng" w="9525">
              <a:solidFill>
                <a:srgbClr val="7F7F7F"/>
              </a:solidFill>
              <a:prstDash val="solid"/>
              <a:round/>
              <a:headEnd len="sm" w="sm" type="none"/>
              <a:tailEnd len="sm" w="sm" type="none"/>
            </a:ln>
          </p:spPr>
        </p:pic>
        <p:sp>
          <p:nvSpPr>
            <p:cNvPr id="432" name="Google Shape;432;p19"/>
            <p:cNvSpPr/>
            <p:nvPr/>
          </p:nvSpPr>
          <p:spPr>
            <a:xfrm>
              <a:off x="2639052" y="2986355"/>
              <a:ext cx="5571499" cy="33251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Độ ẩm và Nhiệt độ của Raspberry Pi</a:t>
              </a:r>
              <a:endParaRPr/>
            </a:p>
            <a:p>
              <a:pPr indent="0" lvl="0" marL="0" marR="0" rtl="0" algn="ctr">
                <a:spcBef>
                  <a:spcPts val="199"/>
                </a:spcBef>
                <a:spcAft>
                  <a:spcPts val="0"/>
                </a:spcAft>
                <a:buNone/>
              </a:pPr>
              <a:r>
                <a:rPr lang="en-US" sz="1051">
                  <a:solidFill>
                    <a:srgbClr val="000000"/>
                  </a:solidFill>
                  <a:latin typeface="Arial"/>
                  <a:ea typeface="Arial"/>
                  <a:cs typeface="Arial"/>
                  <a:sym typeface="Arial"/>
                </a:rPr>
                <a:t>Cho Đại học Kyungwoon.</a:t>
              </a:r>
              <a:endParaRPr sz="1051">
                <a:solidFill>
                  <a:srgbClr val="000000"/>
                </a:solidFill>
                <a:latin typeface="Arial"/>
                <a:ea typeface="Arial"/>
                <a:cs typeface="Arial"/>
                <a:sym typeface="Arial"/>
              </a:endParaRPr>
            </a:p>
          </p:txBody>
        </p:sp>
        <p:grpSp>
          <p:nvGrpSpPr>
            <p:cNvPr id="433" name="Google Shape;433;p19"/>
            <p:cNvGrpSpPr/>
            <p:nvPr/>
          </p:nvGrpSpPr>
          <p:grpSpPr>
            <a:xfrm>
              <a:off x="1149812" y="5149234"/>
              <a:ext cx="8761860" cy="443457"/>
              <a:chOff x="1149812" y="5149234"/>
              <a:chExt cx="8761860" cy="443457"/>
            </a:xfrm>
          </p:grpSpPr>
          <p:sp>
            <p:nvSpPr>
              <p:cNvPr id="434" name="Google Shape;434;p19"/>
              <p:cNvSpPr/>
              <p:nvPr/>
            </p:nvSpPr>
            <p:spPr>
              <a:xfrm>
                <a:off x="1149812"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sp>
            <p:nvSpPr>
              <p:cNvPr id="435" name="Google Shape;435;p19"/>
              <p:cNvSpPr/>
              <p:nvPr/>
            </p:nvSpPr>
            <p:spPr>
              <a:xfrm>
                <a:off x="1890680"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sp>
            <p:nvSpPr>
              <p:cNvPr id="436" name="Google Shape;436;p19"/>
              <p:cNvSpPr/>
              <p:nvPr/>
            </p:nvSpPr>
            <p:spPr>
              <a:xfrm>
                <a:off x="2631548"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sp>
            <p:nvSpPr>
              <p:cNvPr id="437" name="Google Shape;437;p19"/>
              <p:cNvSpPr/>
              <p:nvPr/>
            </p:nvSpPr>
            <p:spPr>
              <a:xfrm>
                <a:off x="3372416"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sp>
            <p:nvSpPr>
              <p:cNvPr id="438" name="Google Shape;438;p19"/>
              <p:cNvSpPr/>
              <p:nvPr/>
            </p:nvSpPr>
            <p:spPr>
              <a:xfrm>
                <a:off x="6335888"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sp>
            <p:nvSpPr>
              <p:cNvPr id="439" name="Google Shape;439;p19"/>
              <p:cNvSpPr/>
              <p:nvPr/>
            </p:nvSpPr>
            <p:spPr>
              <a:xfrm>
                <a:off x="7076756"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sp>
            <p:nvSpPr>
              <p:cNvPr id="440" name="Google Shape;440;p19"/>
              <p:cNvSpPr/>
              <p:nvPr/>
            </p:nvSpPr>
            <p:spPr>
              <a:xfrm>
                <a:off x="7817624"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sp>
            <p:nvSpPr>
              <p:cNvPr id="441" name="Google Shape;441;p19"/>
              <p:cNvSpPr/>
              <p:nvPr/>
            </p:nvSpPr>
            <p:spPr>
              <a:xfrm>
                <a:off x="8558492"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22:26</a:t>
                </a:r>
                <a:endParaRPr sz="600">
                  <a:solidFill>
                    <a:srgbClr val="000000"/>
                  </a:solidFill>
                  <a:latin typeface="Arial"/>
                  <a:ea typeface="Arial"/>
                  <a:cs typeface="Arial"/>
                  <a:sym typeface="Arial"/>
                </a:endParaRPr>
              </a:p>
            </p:txBody>
          </p:sp>
          <p:sp>
            <p:nvSpPr>
              <p:cNvPr id="442" name="Google Shape;442;p19"/>
              <p:cNvSpPr/>
              <p:nvPr/>
            </p:nvSpPr>
            <p:spPr>
              <a:xfrm>
                <a:off x="9299359"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22:27</a:t>
                </a:r>
                <a:endParaRPr sz="600">
                  <a:solidFill>
                    <a:srgbClr val="000000"/>
                  </a:solidFill>
                  <a:latin typeface="Arial"/>
                  <a:ea typeface="Arial"/>
                  <a:cs typeface="Arial"/>
                  <a:sym typeface="Arial"/>
                </a:endParaRPr>
              </a:p>
            </p:txBody>
          </p:sp>
          <p:sp>
            <p:nvSpPr>
              <p:cNvPr id="443" name="Google Shape;443;p19"/>
              <p:cNvSpPr/>
              <p:nvPr/>
            </p:nvSpPr>
            <p:spPr>
              <a:xfrm>
                <a:off x="4483718" y="5332230"/>
                <a:ext cx="1673889" cy="260461"/>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rgbClr val="000000"/>
                  </a:solidFill>
                  <a:latin typeface="Arial"/>
                  <a:ea typeface="Arial"/>
                  <a:cs typeface="Arial"/>
                  <a:sym typeface="Arial"/>
                </a:endParaRPr>
              </a:p>
            </p:txBody>
          </p:sp>
          <p:sp>
            <p:nvSpPr>
              <p:cNvPr id="444" name="Google Shape;444;p19"/>
              <p:cNvSpPr/>
              <p:nvPr/>
            </p:nvSpPr>
            <p:spPr>
              <a:xfrm>
                <a:off x="4113284"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sp>
            <p:nvSpPr>
              <p:cNvPr id="445" name="Google Shape;445;p19"/>
              <p:cNvSpPr/>
              <p:nvPr/>
            </p:nvSpPr>
            <p:spPr>
              <a:xfrm>
                <a:off x="4854152"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sp>
            <p:nvSpPr>
              <p:cNvPr id="446" name="Google Shape;446;p19"/>
              <p:cNvSpPr/>
              <p:nvPr/>
            </p:nvSpPr>
            <p:spPr>
              <a:xfrm>
                <a:off x="5595020" y="5149234"/>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11/12 22:20</a:t>
                </a:r>
                <a:endParaRPr sz="600">
                  <a:solidFill>
                    <a:srgbClr val="000000"/>
                  </a:solidFill>
                  <a:latin typeface="Arial"/>
                  <a:ea typeface="Arial"/>
                  <a:cs typeface="Arial"/>
                  <a:sym typeface="Arial"/>
                </a:endParaRPr>
              </a:p>
            </p:txBody>
          </p:sp>
        </p:grpSp>
        <p:sp>
          <p:nvSpPr>
            <p:cNvPr id="447" name="Google Shape;447;p19"/>
            <p:cNvSpPr/>
            <p:nvPr/>
          </p:nvSpPr>
          <p:spPr>
            <a:xfrm rot="-5400000">
              <a:off x="416078" y="4144079"/>
              <a:ext cx="612313"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Values</a:t>
              </a:r>
              <a:endParaRPr sz="600">
                <a:solidFill>
                  <a:srgbClr val="000000"/>
                </a:solidFill>
                <a:latin typeface="Arial"/>
                <a:ea typeface="Arial"/>
                <a:cs typeface="Arial"/>
                <a:sym typeface="Arial"/>
              </a:endParaRPr>
            </a:p>
          </p:txBody>
        </p:sp>
        <p:sp>
          <p:nvSpPr>
            <p:cNvPr id="448" name="Google Shape;448;p19"/>
            <p:cNvSpPr/>
            <p:nvPr/>
          </p:nvSpPr>
          <p:spPr>
            <a:xfrm>
              <a:off x="810586" y="3262850"/>
              <a:ext cx="271612"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35</a:t>
              </a:r>
              <a:endParaRPr sz="600">
                <a:solidFill>
                  <a:srgbClr val="000000"/>
                </a:solidFill>
                <a:latin typeface="Arial"/>
                <a:ea typeface="Arial"/>
                <a:cs typeface="Arial"/>
                <a:sym typeface="Arial"/>
              </a:endParaRPr>
            </a:p>
          </p:txBody>
        </p:sp>
        <p:sp>
          <p:nvSpPr>
            <p:cNvPr id="449" name="Google Shape;449;p19"/>
            <p:cNvSpPr/>
            <p:nvPr/>
          </p:nvSpPr>
          <p:spPr>
            <a:xfrm>
              <a:off x="810585" y="3705444"/>
              <a:ext cx="523550" cy="17230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32.5</a:t>
              </a:r>
              <a:endParaRPr sz="600">
                <a:solidFill>
                  <a:srgbClr val="000000"/>
                </a:solidFill>
                <a:latin typeface="Arial"/>
                <a:ea typeface="Arial"/>
                <a:cs typeface="Arial"/>
                <a:sym typeface="Arial"/>
              </a:endParaRPr>
            </a:p>
          </p:txBody>
        </p:sp>
        <p:sp>
          <p:nvSpPr>
            <p:cNvPr id="450" name="Google Shape;450;p19"/>
            <p:cNvSpPr/>
            <p:nvPr/>
          </p:nvSpPr>
          <p:spPr>
            <a:xfrm>
              <a:off x="810586" y="4143488"/>
              <a:ext cx="271612"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30</a:t>
              </a:r>
              <a:endParaRPr sz="600">
                <a:solidFill>
                  <a:srgbClr val="000000"/>
                </a:solidFill>
                <a:latin typeface="Arial"/>
                <a:ea typeface="Arial"/>
                <a:cs typeface="Arial"/>
                <a:sym typeface="Arial"/>
              </a:endParaRPr>
            </a:p>
          </p:txBody>
        </p:sp>
        <p:sp>
          <p:nvSpPr>
            <p:cNvPr id="451" name="Google Shape;451;p19"/>
            <p:cNvSpPr/>
            <p:nvPr/>
          </p:nvSpPr>
          <p:spPr>
            <a:xfrm>
              <a:off x="810585" y="4536840"/>
              <a:ext cx="523550" cy="17230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27.5</a:t>
              </a:r>
              <a:endParaRPr sz="600">
                <a:solidFill>
                  <a:srgbClr val="000000"/>
                </a:solidFill>
                <a:latin typeface="Arial"/>
                <a:ea typeface="Arial"/>
                <a:cs typeface="Arial"/>
                <a:sym typeface="Arial"/>
              </a:endParaRPr>
            </a:p>
          </p:txBody>
        </p:sp>
        <p:sp>
          <p:nvSpPr>
            <p:cNvPr id="452" name="Google Shape;452;p19"/>
            <p:cNvSpPr/>
            <p:nvPr/>
          </p:nvSpPr>
          <p:spPr>
            <a:xfrm>
              <a:off x="810586" y="4974883"/>
              <a:ext cx="271612" cy="22150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25</a:t>
              </a:r>
              <a:endParaRPr sz="600">
                <a:solidFill>
                  <a:srgbClr val="000000"/>
                </a:solidFill>
                <a:latin typeface="Arial"/>
                <a:ea typeface="Arial"/>
                <a:cs typeface="Arial"/>
                <a:sym typeface="Arial"/>
              </a:endParaRPr>
            </a:p>
          </p:txBody>
        </p:sp>
        <p:sp>
          <p:nvSpPr>
            <p:cNvPr id="453" name="Google Shape;453;p19"/>
            <p:cNvSpPr/>
            <p:nvPr/>
          </p:nvSpPr>
          <p:spPr>
            <a:xfrm>
              <a:off x="1369386" y="3416018"/>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34</a:t>
              </a:r>
              <a:endParaRPr sz="600">
                <a:solidFill>
                  <a:srgbClr val="000000"/>
                </a:solidFill>
                <a:latin typeface="Arial"/>
                <a:ea typeface="Arial"/>
                <a:cs typeface="Arial"/>
                <a:sym typeface="Arial"/>
              </a:endParaRPr>
            </a:p>
          </p:txBody>
        </p:sp>
        <p:sp>
          <p:nvSpPr>
            <p:cNvPr id="454" name="Google Shape;454;p19"/>
            <p:cNvSpPr/>
            <p:nvPr/>
          </p:nvSpPr>
          <p:spPr>
            <a:xfrm>
              <a:off x="2118687" y="3565094"/>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33</a:t>
              </a:r>
              <a:endParaRPr sz="600">
                <a:solidFill>
                  <a:srgbClr val="000000"/>
                </a:solidFill>
                <a:latin typeface="Arial"/>
                <a:ea typeface="Arial"/>
                <a:cs typeface="Arial"/>
                <a:sym typeface="Arial"/>
              </a:endParaRPr>
            </a:p>
          </p:txBody>
        </p:sp>
        <p:sp>
          <p:nvSpPr>
            <p:cNvPr id="455" name="Google Shape;455;p19"/>
            <p:cNvSpPr/>
            <p:nvPr/>
          </p:nvSpPr>
          <p:spPr>
            <a:xfrm>
              <a:off x="2801898" y="3720831"/>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32</a:t>
              </a:r>
              <a:endParaRPr sz="600">
                <a:solidFill>
                  <a:srgbClr val="000000"/>
                </a:solidFill>
                <a:latin typeface="Arial"/>
                <a:ea typeface="Arial"/>
                <a:cs typeface="Arial"/>
                <a:sym typeface="Arial"/>
              </a:endParaRPr>
            </a:p>
          </p:txBody>
        </p:sp>
        <p:sp>
          <p:nvSpPr>
            <p:cNvPr id="456" name="Google Shape;456;p19"/>
            <p:cNvSpPr/>
            <p:nvPr/>
          </p:nvSpPr>
          <p:spPr>
            <a:xfrm>
              <a:off x="3563508" y="3720831"/>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32</a:t>
              </a:r>
              <a:endParaRPr sz="600">
                <a:solidFill>
                  <a:srgbClr val="000000"/>
                </a:solidFill>
                <a:latin typeface="Arial"/>
                <a:ea typeface="Arial"/>
                <a:cs typeface="Arial"/>
                <a:sym typeface="Arial"/>
              </a:endParaRPr>
            </a:p>
          </p:txBody>
        </p:sp>
        <p:sp>
          <p:nvSpPr>
            <p:cNvPr id="457" name="Google Shape;457;p19"/>
            <p:cNvSpPr/>
            <p:nvPr/>
          </p:nvSpPr>
          <p:spPr>
            <a:xfrm>
              <a:off x="4301490" y="3729272"/>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32</a:t>
              </a:r>
              <a:endParaRPr sz="600">
                <a:solidFill>
                  <a:srgbClr val="000000"/>
                </a:solidFill>
                <a:latin typeface="Arial"/>
                <a:ea typeface="Arial"/>
                <a:cs typeface="Arial"/>
                <a:sym typeface="Arial"/>
              </a:endParaRPr>
            </a:p>
          </p:txBody>
        </p:sp>
        <p:sp>
          <p:nvSpPr>
            <p:cNvPr id="458" name="Google Shape;458;p19"/>
            <p:cNvSpPr/>
            <p:nvPr/>
          </p:nvSpPr>
          <p:spPr>
            <a:xfrm>
              <a:off x="5057544" y="3572600"/>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33</a:t>
              </a:r>
              <a:endParaRPr sz="600">
                <a:solidFill>
                  <a:srgbClr val="000000"/>
                </a:solidFill>
                <a:latin typeface="Arial"/>
                <a:ea typeface="Arial"/>
                <a:cs typeface="Arial"/>
                <a:sym typeface="Arial"/>
              </a:endParaRPr>
            </a:p>
          </p:txBody>
        </p:sp>
        <p:sp>
          <p:nvSpPr>
            <p:cNvPr id="459" name="Google Shape;459;p19"/>
            <p:cNvSpPr/>
            <p:nvPr/>
          </p:nvSpPr>
          <p:spPr>
            <a:xfrm>
              <a:off x="5799056" y="3572600"/>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33</a:t>
              </a:r>
              <a:endParaRPr sz="600">
                <a:solidFill>
                  <a:srgbClr val="000000"/>
                </a:solidFill>
                <a:latin typeface="Arial"/>
                <a:ea typeface="Arial"/>
                <a:cs typeface="Arial"/>
                <a:sym typeface="Arial"/>
              </a:endParaRPr>
            </a:p>
          </p:txBody>
        </p:sp>
        <p:sp>
          <p:nvSpPr>
            <p:cNvPr id="460" name="Google Shape;460;p19"/>
            <p:cNvSpPr/>
            <p:nvPr/>
          </p:nvSpPr>
          <p:spPr>
            <a:xfrm>
              <a:off x="6512549" y="3407646"/>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34</a:t>
              </a:r>
              <a:endParaRPr sz="600">
                <a:solidFill>
                  <a:srgbClr val="000000"/>
                </a:solidFill>
                <a:latin typeface="Arial"/>
                <a:ea typeface="Arial"/>
                <a:cs typeface="Arial"/>
                <a:sym typeface="Arial"/>
              </a:endParaRPr>
            </a:p>
          </p:txBody>
        </p:sp>
        <p:sp>
          <p:nvSpPr>
            <p:cNvPr id="461" name="Google Shape;461;p19"/>
            <p:cNvSpPr/>
            <p:nvPr/>
          </p:nvSpPr>
          <p:spPr>
            <a:xfrm>
              <a:off x="7261325" y="3407646"/>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34</a:t>
              </a:r>
              <a:endParaRPr sz="600">
                <a:solidFill>
                  <a:srgbClr val="000000"/>
                </a:solidFill>
                <a:latin typeface="Arial"/>
                <a:ea typeface="Arial"/>
                <a:cs typeface="Arial"/>
                <a:sym typeface="Arial"/>
              </a:endParaRPr>
            </a:p>
          </p:txBody>
        </p:sp>
        <p:sp>
          <p:nvSpPr>
            <p:cNvPr id="462" name="Google Shape;462;p19"/>
            <p:cNvSpPr/>
            <p:nvPr/>
          </p:nvSpPr>
          <p:spPr>
            <a:xfrm>
              <a:off x="8001758" y="3407646"/>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34</a:t>
              </a:r>
              <a:endParaRPr sz="600">
                <a:solidFill>
                  <a:srgbClr val="000000"/>
                </a:solidFill>
                <a:latin typeface="Arial"/>
                <a:ea typeface="Arial"/>
                <a:cs typeface="Arial"/>
                <a:sym typeface="Arial"/>
              </a:endParaRPr>
            </a:p>
          </p:txBody>
        </p:sp>
        <p:sp>
          <p:nvSpPr>
            <p:cNvPr id="463" name="Google Shape;463;p19"/>
            <p:cNvSpPr/>
            <p:nvPr/>
          </p:nvSpPr>
          <p:spPr>
            <a:xfrm>
              <a:off x="8728843" y="3572600"/>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33</a:t>
              </a:r>
              <a:endParaRPr sz="600">
                <a:solidFill>
                  <a:srgbClr val="000000"/>
                </a:solidFill>
                <a:latin typeface="Arial"/>
                <a:ea typeface="Arial"/>
                <a:cs typeface="Arial"/>
                <a:sym typeface="Arial"/>
              </a:endParaRPr>
            </a:p>
          </p:txBody>
        </p:sp>
        <p:sp>
          <p:nvSpPr>
            <p:cNvPr id="464" name="Google Shape;464;p19"/>
            <p:cNvSpPr/>
            <p:nvPr/>
          </p:nvSpPr>
          <p:spPr>
            <a:xfrm>
              <a:off x="9469707" y="3572600"/>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33</a:t>
              </a:r>
              <a:endParaRPr sz="600">
                <a:solidFill>
                  <a:srgbClr val="000000"/>
                </a:solidFill>
                <a:latin typeface="Arial"/>
                <a:ea typeface="Arial"/>
                <a:cs typeface="Arial"/>
                <a:sym typeface="Arial"/>
              </a:endParaRPr>
            </a:p>
          </p:txBody>
        </p:sp>
        <p:sp>
          <p:nvSpPr>
            <p:cNvPr id="465" name="Google Shape;465;p19"/>
            <p:cNvSpPr/>
            <p:nvPr/>
          </p:nvSpPr>
          <p:spPr>
            <a:xfrm>
              <a:off x="9469707" y="4579256"/>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27</a:t>
              </a:r>
              <a:endParaRPr sz="600">
                <a:solidFill>
                  <a:srgbClr val="000000"/>
                </a:solidFill>
                <a:latin typeface="Arial"/>
                <a:ea typeface="Arial"/>
                <a:cs typeface="Arial"/>
                <a:sym typeface="Arial"/>
              </a:endParaRPr>
            </a:p>
          </p:txBody>
        </p:sp>
        <p:sp>
          <p:nvSpPr>
            <p:cNvPr id="466" name="Google Shape;466;p19"/>
            <p:cNvSpPr/>
            <p:nvPr/>
          </p:nvSpPr>
          <p:spPr>
            <a:xfrm>
              <a:off x="8728843" y="4431099"/>
              <a:ext cx="271610"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28</a:t>
              </a:r>
              <a:endParaRPr sz="600">
                <a:solidFill>
                  <a:srgbClr val="000000"/>
                </a:solidFill>
                <a:latin typeface="Arial"/>
                <a:ea typeface="Arial"/>
                <a:cs typeface="Arial"/>
                <a:sym typeface="Arial"/>
              </a:endParaRPr>
            </a:p>
          </p:txBody>
        </p:sp>
        <p:sp>
          <p:nvSpPr>
            <p:cNvPr id="467" name="Google Shape;467;p19"/>
            <p:cNvSpPr/>
            <p:nvPr/>
          </p:nvSpPr>
          <p:spPr>
            <a:xfrm>
              <a:off x="7987971" y="4751565"/>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26</a:t>
              </a:r>
              <a:endParaRPr sz="600">
                <a:solidFill>
                  <a:srgbClr val="000000"/>
                </a:solidFill>
                <a:latin typeface="Arial"/>
                <a:ea typeface="Arial"/>
                <a:cs typeface="Arial"/>
                <a:sym typeface="Arial"/>
              </a:endParaRPr>
            </a:p>
          </p:txBody>
        </p:sp>
        <p:sp>
          <p:nvSpPr>
            <p:cNvPr id="468" name="Google Shape;468;p19"/>
            <p:cNvSpPr/>
            <p:nvPr/>
          </p:nvSpPr>
          <p:spPr>
            <a:xfrm>
              <a:off x="7294535" y="4751565"/>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26</a:t>
              </a:r>
              <a:endParaRPr sz="600">
                <a:solidFill>
                  <a:srgbClr val="000000"/>
                </a:solidFill>
                <a:latin typeface="Arial"/>
                <a:ea typeface="Arial"/>
                <a:cs typeface="Arial"/>
                <a:sym typeface="Arial"/>
              </a:endParaRPr>
            </a:p>
          </p:txBody>
        </p:sp>
        <p:sp>
          <p:nvSpPr>
            <p:cNvPr id="469" name="Google Shape;469;p19"/>
            <p:cNvSpPr/>
            <p:nvPr/>
          </p:nvSpPr>
          <p:spPr>
            <a:xfrm>
              <a:off x="6553371" y="4751565"/>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26</a:t>
              </a:r>
              <a:endParaRPr sz="600">
                <a:solidFill>
                  <a:srgbClr val="000000"/>
                </a:solidFill>
                <a:latin typeface="Arial"/>
                <a:ea typeface="Arial"/>
                <a:cs typeface="Arial"/>
                <a:sym typeface="Arial"/>
              </a:endParaRPr>
            </a:p>
          </p:txBody>
        </p:sp>
        <p:sp>
          <p:nvSpPr>
            <p:cNvPr id="470" name="Google Shape;470;p19"/>
            <p:cNvSpPr/>
            <p:nvPr/>
          </p:nvSpPr>
          <p:spPr>
            <a:xfrm>
              <a:off x="5823572" y="4579259"/>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27</a:t>
              </a:r>
              <a:endParaRPr sz="600">
                <a:solidFill>
                  <a:srgbClr val="000000"/>
                </a:solidFill>
                <a:latin typeface="Arial"/>
                <a:ea typeface="Arial"/>
                <a:cs typeface="Arial"/>
                <a:sym typeface="Arial"/>
              </a:endParaRPr>
            </a:p>
          </p:txBody>
        </p:sp>
        <p:sp>
          <p:nvSpPr>
            <p:cNvPr id="471" name="Google Shape;471;p19"/>
            <p:cNvSpPr/>
            <p:nvPr/>
          </p:nvSpPr>
          <p:spPr>
            <a:xfrm>
              <a:off x="5082061" y="4579259"/>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27</a:t>
              </a:r>
              <a:endParaRPr sz="600">
                <a:solidFill>
                  <a:srgbClr val="000000"/>
                </a:solidFill>
                <a:latin typeface="Arial"/>
                <a:ea typeface="Arial"/>
                <a:cs typeface="Arial"/>
                <a:sym typeface="Arial"/>
              </a:endParaRPr>
            </a:p>
          </p:txBody>
        </p:sp>
        <p:sp>
          <p:nvSpPr>
            <p:cNvPr id="472" name="Google Shape;472;p19"/>
            <p:cNvSpPr/>
            <p:nvPr/>
          </p:nvSpPr>
          <p:spPr>
            <a:xfrm>
              <a:off x="4342533" y="4579259"/>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27</a:t>
              </a:r>
              <a:endParaRPr sz="600">
                <a:solidFill>
                  <a:srgbClr val="000000"/>
                </a:solidFill>
                <a:latin typeface="Arial"/>
                <a:ea typeface="Arial"/>
                <a:cs typeface="Arial"/>
                <a:sym typeface="Arial"/>
              </a:endParaRPr>
            </a:p>
          </p:txBody>
        </p:sp>
        <p:sp>
          <p:nvSpPr>
            <p:cNvPr id="473" name="Google Shape;473;p19"/>
            <p:cNvSpPr/>
            <p:nvPr/>
          </p:nvSpPr>
          <p:spPr>
            <a:xfrm>
              <a:off x="3588027" y="4579259"/>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27</a:t>
              </a:r>
              <a:endParaRPr sz="600">
                <a:solidFill>
                  <a:srgbClr val="000000"/>
                </a:solidFill>
                <a:latin typeface="Arial"/>
                <a:ea typeface="Arial"/>
                <a:cs typeface="Arial"/>
                <a:sym typeface="Arial"/>
              </a:endParaRPr>
            </a:p>
          </p:txBody>
        </p:sp>
        <p:sp>
          <p:nvSpPr>
            <p:cNvPr id="474" name="Google Shape;474;p19"/>
            <p:cNvSpPr/>
            <p:nvPr/>
          </p:nvSpPr>
          <p:spPr>
            <a:xfrm>
              <a:off x="2846515" y="4579259"/>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27</a:t>
              </a:r>
              <a:endParaRPr sz="600">
                <a:solidFill>
                  <a:srgbClr val="000000"/>
                </a:solidFill>
                <a:latin typeface="Arial"/>
                <a:ea typeface="Arial"/>
                <a:cs typeface="Arial"/>
                <a:sym typeface="Arial"/>
              </a:endParaRPr>
            </a:p>
          </p:txBody>
        </p:sp>
        <p:sp>
          <p:nvSpPr>
            <p:cNvPr id="475" name="Google Shape;475;p19"/>
            <p:cNvSpPr/>
            <p:nvPr/>
          </p:nvSpPr>
          <p:spPr>
            <a:xfrm>
              <a:off x="2122793" y="4579259"/>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27</a:t>
              </a:r>
              <a:endParaRPr sz="600">
                <a:solidFill>
                  <a:srgbClr val="000000"/>
                </a:solidFill>
                <a:latin typeface="Arial"/>
                <a:ea typeface="Arial"/>
                <a:cs typeface="Arial"/>
                <a:sym typeface="Arial"/>
              </a:endParaRPr>
            </a:p>
          </p:txBody>
        </p:sp>
        <p:sp>
          <p:nvSpPr>
            <p:cNvPr id="476" name="Google Shape;476;p19"/>
            <p:cNvSpPr/>
            <p:nvPr/>
          </p:nvSpPr>
          <p:spPr>
            <a:xfrm>
              <a:off x="1387653" y="4579259"/>
              <a:ext cx="222577" cy="13666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802">
                  <a:solidFill>
                    <a:srgbClr val="000000"/>
                  </a:solidFill>
                  <a:latin typeface="Arial"/>
                  <a:ea typeface="Arial"/>
                  <a:cs typeface="Arial"/>
                  <a:sym typeface="Arial"/>
                </a:rPr>
                <a:t>27</a:t>
              </a:r>
              <a:endParaRPr sz="600">
                <a:solidFill>
                  <a:srgbClr val="000000"/>
                </a:solidFill>
                <a:latin typeface="Arial"/>
                <a:ea typeface="Arial"/>
                <a:cs typeface="Arial"/>
                <a:sym typeface="Arial"/>
              </a:endParaRPr>
            </a:p>
          </p:txBody>
        </p:sp>
        <p:sp>
          <p:nvSpPr>
            <p:cNvPr id="477" name="Google Shape;477;p19"/>
            <p:cNvSpPr/>
            <p:nvPr/>
          </p:nvSpPr>
          <p:spPr>
            <a:xfrm>
              <a:off x="1387653" y="4371342"/>
              <a:ext cx="1681442" cy="170388"/>
            </a:xfrm>
            <a:prstGeom prst="rect">
              <a:avLst/>
            </a:prstGeom>
            <a:solidFill>
              <a:schemeClr val="dk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Nhiệt độ</a:t>
              </a:r>
              <a:endParaRPr b="1" sz="802">
                <a:solidFill>
                  <a:schemeClr val="lt1"/>
                </a:solidFill>
                <a:latin typeface="Arial"/>
                <a:ea typeface="Arial"/>
                <a:cs typeface="Arial"/>
                <a:sym typeface="Arial"/>
              </a:endParaRPr>
            </a:p>
          </p:txBody>
        </p:sp>
        <p:sp>
          <p:nvSpPr>
            <p:cNvPr id="478" name="Google Shape;478;p19"/>
            <p:cNvSpPr/>
            <p:nvPr/>
          </p:nvSpPr>
          <p:spPr>
            <a:xfrm>
              <a:off x="1387653" y="3147898"/>
              <a:ext cx="1243895" cy="170388"/>
            </a:xfrm>
            <a:prstGeom prst="rect">
              <a:avLst/>
            </a:prstGeom>
            <a:solidFill>
              <a:srgbClr val="7CB5EC"/>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Độ ẩm</a:t>
              </a:r>
              <a:endParaRPr b="1" sz="600">
                <a:solidFill>
                  <a:schemeClr val="lt1"/>
                </a:solidFill>
                <a:latin typeface="Arial"/>
                <a:ea typeface="Arial"/>
                <a:cs typeface="Arial"/>
                <a:sym typeface="Arial"/>
              </a:endParaRPr>
            </a:p>
          </p:txBody>
        </p:sp>
      </p:grpSp>
      <p:sp>
        <p:nvSpPr>
          <p:cNvPr id="479" name="Google Shape;479;p19"/>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1" name="Shape 3811"/>
        <p:cNvGrpSpPr/>
        <p:nvPr/>
      </p:nvGrpSpPr>
      <p:grpSpPr>
        <a:xfrm>
          <a:off x="0" y="0"/>
          <a:ext cx="0" cy="0"/>
          <a:chOff x="0" y="0"/>
          <a:chExt cx="0" cy="0"/>
        </a:xfrm>
      </p:grpSpPr>
      <p:sp>
        <p:nvSpPr>
          <p:cNvPr id="3812" name="Google Shape;3812;p20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04</a:t>
            </a:r>
            <a:endParaRPr/>
          </a:p>
        </p:txBody>
      </p:sp>
      <p:sp>
        <p:nvSpPr>
          <p:cNvPr id="3813" name="Google Shape;3813;p2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Cổng đệm ba trạng thái</a:t>
            </a:r>
            <a:endParaRPr b="1" sz="2400">
              <a:solidFill>
                <a:srgbClr val="0C0C0C"/>
              </a:solidFill>
              <a:latin typeface="Arial"/>
              <a:ea typeface="Arial"/>
              <a:cs typeface="Arial"/>
              <a:sym typeface="Arial"/>
            </a:endParaRPr>
          </a:p>
        </p:txBody>
      </p:sp>
      <p:sp>
        <p:nvSpPr>
          <p:cNvPr id="3814" name="Google Shape;3814;p204"/>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Công dụng cổng đệm 3 trạng thái</a:t>
            </a:r>
            <a:endParaRPr sz="1400">
              <a:solidFill>
                <a:schemeClr val="dk1"/>
              </a:solidFill>
              <a:latin typeface="Arial"/>
              <a:ea typeface="Arial"/>
              <a:cs typeface="Arial"/>
              <a:sym typeface="Arial"/>
            </a:endParaRPr>
          </a:p>
        </p:txBody>
      </p:sp>
      <p:sp>
        <p:nvSpPr>
          <p:cNvPr id="3815" name="Google Shape;3815;p204"/>
          <p:cNvSpPr/>
          <p:nvPr/>
        </p:nvSpPr>
        <p:spPr>
          <a:xfrm>
            <a:off x="712182" y="2174873"/>
            <a:ext cx="8487381" cy="74553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nối với bus máy vi tính, sử dụng IC của tầng đệm cho bus và một điều kiện đặc biệt là bus dữ liệu 3 trạng thái. IC digital thường hoạt động với hai giá trị, cao hoặc thấp, nhưng gọi là 3 trạng thái do có thêm một trạng thái ngoài cao hoặc thấp, đó là trạng thái trở kháng cao.</a:t>
            </a:r>
            <a:endParaRPr/>
          </a:p>
        </p:txBody>
      </p:sp>
      <p:sp>
        <p:nvSpPr>
          <p:cNvPr id="3816" name="Google Shape;3816;p20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4.3. Diễn giải sơ đồ mạch điện  </a:t>
            </a:r>
            <a:endParaRPr/>
          </a:p>
        </p:txBody>
      </p:sp>
      <p:grpSp>
        <p:nvGrpSpPr>
          <p:cNvPr id="3817" name="Google Shape;3817;p204"/>
          <p:cNvGrpSpPr/>
          <p:nvPr/>
        </p:nvGrpSpPr>
        <p:grpSpPr>
          <a:xfrm>
            <a:off x="712182" y="3002280"/>
            <a:ext cx="8591838" cy="2943415"/>
            <a:chOff x="712182" y="3063240"/>
            <a:chExt cx="8591838" cy="2943415"/>
          </a:xfrm>
        </p:grpSpPr>
        <p:sp>
          <p:nvSpPr>
            <p:cNvPr id="3818" name="Google Shape;3818;p204"/>
            <p:cNvSpPr txBox="1"/>
            <p:nvPr/>
          </p:nvSpPr>
          <p:spPr>
            <a:xfrm>
              <a:off x="5937446" y="5514212"/>
              <a:ext cx="2771463" cy="492443"/>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Ví dụ về việc sử dụng IC cho đệm bus thực tế</a:t>
              </a:r>
              <a:endParaRPr sz="1300">
                <a:solidFill>
                  <a:srgbClr val="262626"/>
                </a:solidFill>
                <a:latin typeface="Arial"/>
                <a:ea typeface="Arial"/>
                <a:cs typeface="Arial"/>
                <a:sym typeface="Arial"/>
              </a:endParaRPr>
            </a:p>
          </p:txBody>
        </p:sp>
        <p:sp>
          <p:nvSpPr>
            <p:cNvPr id="3819" name="Google Shape;3819;p204"/>
            <p:cNvSpPr txBox="1"/>
            <p:nvPr/>
          </p:nvSpPr>
          <p:spPr>
            <a:xfrm>
              <a:off x="1673482" y="5514212"/>
              <a:ext cx="2768237" cy="492443"/>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Ví dụ về việc sử dụng đệm bus trong hệ thống máy vi tính</a:t>
              </a:r>
              <a:endParaRPr sz="1300">
                <a:solidFill>
                  <a:srgbClr val="262626"/>
                </a:solidFill>
                <a:latin typeface="Arial"/>
                <a:ea typeface="Arial"/>
                <a:cs typeface="Arial"/>
                <a:sym typeface="Arial"/>
              </a:endParaRPr>
            </a:p>
          </p:txBody>
        </p:sp>
        <p:grpSp>
          <p:nvGrpSpPr>
            <p:cNvPr id="3820" name="Google Shape;3820;p204"/>
            <p:cNvGrpSpPr/>
            <p:nvPr/>
          </p:nvGrpSpPr>
          <p:grpSpPr>
            <a:xfrm>
              <a:off x="759028" y="3249666"/>
              <a:ext cx="4421880" cy="2013587"/>
              <a:chOff x="416128" y="3280146"/>
              <a:chExt cx="4421880" cy="2013587"/>
            </a:xfrm>
          </p:grpSpPr>
          <p:grpSp>
            <p:nvGrpSpPr>
              <p:cNvPr id="3821" name="Google Shape;3821;p204"/>
              <p:cNvGrpSpPr/>
              <p:nvPr/>
            </p:nvGrpSpPr>
            <p:grpSpPr>
              <a:xfrm>
                <a:off x="739325" y="3280146"/>
                <a:ext cx="3950752" cy="2013587"/>
                <a:chOff x="1135778" y="3399185"/>
                <a:chExt cx="3775075" cy="1924050"/>
              </a:xfrm>
            </p:grpSpPr>
            <p:pic>
              <p:nvPicPr>
                <p:cNvPr id="3822" name="Google Shape;3822;p204"/>
                <p:cNvPicPr preferRelativeResize="0"/>
                <p:nvPr/>
              </p:nvPicPr>
              <p:blipFill rotWithShape="1">
                <a:blip r:embed="rId3">
                  <a:alphaModFix/>
                </a:blip>
                <a:srcRect b="0" l="0" r="0" t="0"/>
                <a:stretch/>
              </p:blipFill>
              <p:spPr>
                <a:xfrm>
                  <a:off x="1135778" y="3399185"/>
                  <a:ext cx="3775075" cy="1924050"/>
                </a:xfrm>
                <a:prstGeom prst="rect">
                  <a:avLst/>
                </a:prstGeom>
                <a:noFill/>
                <a:ln>
                  <a:noFill/>
                </a:ln>
              </p:spPr>
            </p:pic>
            <p:sp>
              <p:nvSpPr>
                <p:cNvPr id="3823" name="Google Shape;3823;p204"/>
                <p:cNvSpPr/>
                <p:nvPr/>
              </p:nvSpPr>
              <p:spPr>
                <a:xfrm>
                  <a:off x="1874169" y="4895850"/>
                  <a:ext cx="836035" cy="295275"/>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Thiết bị ngoại vi</a:t>
                  </a:r>
                  <a:endParaRPr/>
                </a:p>
              </p:txBody>
            </p:sp>
            <p:sp>
              <p:nvSpPr>
                <p:cNvPr id="3824" name="Google Shape;3824;p204"/>
                <p:cNvSpPr/>
                <p:nvPr/>
              </p:nvSpPr>
              <p:spPr>
                <a:xfrm>
                  <a:off x="3857619" y="4895850"/>
                  <a:ext cx="836035" cy="295275"/>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Thiết bị ngoại vi</a:t>
                  </a:r>
                  <a:endParaRPr/>
                </a:p>
              </p:txBody>
            </p:sp>
          </p:grpSp>
          <p:sp>
            <p:nvSpPr>
              <p:cNvPr id="3825" name="Google Shape;3825;p204"/>
              <p:cNvSpPr/>
              <p:nvPr/>
            </p:nvSpPr>
            <p:spPr>
              <a:xfrm>
                <a:off x="416128" y="3289173"/>
                <a:ext cx="948136" cy="33855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Address bus</a:t>
                </a:r>
                <a:endParaRPr/>
              </a:p>
              <a:p>
                <a:pPr indent="0" lvl="0" marL="0" marR="0" rtl="0" algn="ctr">
                  <a:spcBef>
                    <a:spcPts val="0"/>
                  </a:spcBef>
                  <a:spcAft>
                    <a:spcPts val="0"/>
                  </a:spcAft>
                  <a:buNone/>
                </a:pPr>
                <a:r>
                  <a:rPr lang="en-US" sz="1100">
                    <a:solidFill>
                      <a:srgbClr val="262626"/>
                    </a:solidFill>
                    <a:latin typeface="Arial"/>
                    <a:ea typeface="Arial"/>
                    <a:cs typeface="Arial"/>
                    <a:sym typeface="Arial"/>
                  </a:rPr>
                  <a:t>Data bus</a:t>
                </a:r>
                <a:endParaRPr sz="1100">
                  <a:solidFill>
                    <a:srgbClr val="262626"/>
                  </a:solidFill>
                  <a:latin typeface="Arial"/>
                  <a:ea typeface="Arial"/>
                  <a:cs typeface="Arial"/>
                  <a:sym typeface="Arial"/>
                </a:endParaRPr>
              </a:p>
            </p:txBody>
          </p:sp>
          <p:sp>
            <p:nvSpPr>
              <p:cNvPr id="3826" name="Google Shape;3826;p204"/>
              <p:cNvSpPr/>
              <p:nvPr/>
            </p:nvSpPr>
            <p:spPr>
              <a:xfrm>
                <a:off x="739325" y="3880324"/>
                <a:ext cx="706994" cy="33855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Address</a:t>
                </a:r>
                <a:endParaRPr/>
              </a:p>
              <a:p>
                <a:pPr indent="0" lvl="0" marL="0" marR="0" rtl="0" algn="ctr">
                  <a:spcBef>
                    <a:spcPts val="0"/>
                  </a:spcBef>
                  <a:spcAft>
                    <a:spcPts val="0"/>
                  </a:spcAft>
                  <a:buNone/>
                </a:pPr>
                <a:r>
                  <a:rPr lang="en-US" sz="1100">
                    <a:solidFill>
                      <a:srgbClr val="262626"/>
                    </a:solidFill>
                    <a:latin typeface="Arial"/>
                    <a:ea typeface="Arial"/>
                    <a:cs typeface="Arial"/>
                    <a:sym typeface="Arial"/>
                  </a:rPr>
                  <a:t>decoder</a:t>
                </a:r>
                <a:endParaRPr/>
              </a:p>
            </p:txBody>
          </p:sp>
          <p:sp>
            <p:nvSpPr>
              <p:cNvPr id="3827" name="Google Shape;3827;p204"/>
              <p:cNvSpPr/>
              <p:nvPr/>
            </p:nvSpPr>
            <p:spPr>
              <a:xfrm>
                <a:off x="2074672" y="3894025"/>
                <a:ext cx="706994" cy="16927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Busbuffer</a:t>
                </a:r>
                <a:endParaRPr sz="1100">
                  <a:solidFill>
                    <a:srgbClr val="262626"/>
                  </a:solidFill>
                  <a:latin typeface="Arial"/>
                  <a:ea typeface="Arial"/>
                  <a:cs typeface="Arial"/>
                  <a:sym typeface="Arial"/>
                </a:endParaRPr>
              </a:p>
            </p:txBody>
          </p:sp>
          <p:sp>
            <p:nvSpPr>
              <p:cNvPr id="3828" name="Google Shape;3828;p204"/>
              <p:cNvSpPr/>
              <p:nvPr/>
            </p:nvSpPr>
            <p:spPr>
              <a:xfrm>
                <a:off x="2801324" y="3830570"/>
                <a:ext cx="706994" cy="33855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Address</a:t>
                </a:r>
                <a:endParaRPr/>
              </a:p>
              <a:p>
                <a:pPr indent="0" lvl="0" marL="0" marR="0" rtl="0" algn="ctr">
                  <a:spcBef>
                    <a:spcPts val="0"/>
                  </a:spcBef>
                  <a:spcAft>
                    <a:spcPts val="0"/>
                  </a:spcAft>
                  <a:buNone/>
                </a:pPr>
                <a:r>
                  <a:rPr lang="en-US" sz="1100">
                    <a:solidFill>
                      <a:srgbClr val="262626"/>
                    </a:solidFill>
                    <a:latin typeface="Arial"/>
                    <a:ea typeface="Arial"/>
                    <a:cs typeface="Arial"/>
                    <a:sym typeface="Arial"/>
                  </a:rPr>
                  <a:t>decoder</a:t>
                </a:r>
                <a:endParaRPr/>
              </a:p>
            </p:txBody>
          </p:sp>
          <p:sp>
            <p:nvSpPr>
              <p:cNvPr id="3829" name="Google Shape;3829;p204"/>
              <p:cNvSpPr/>
              <p:nvPr/>
            </p:nvSpPr>
            <p:spPr>
              <a:xfrm>
                <a:off x="4131014" y="3910141"/>
                <a:ext cx="706994" cy="16927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Busbuffer</a:t>
                </a:r>
                <a:endParaRPr sz="1100">
                  <a:solidFill>
                    <a:srgbClr val="262626"/>
                  </a:solidFill>
                  <a:latin typeface="Arial"/>
                  <a:ea typeface="Arial"/>
                  <a:cs typeface="Arial"/>
                  <a:sym typeface="Arial"/>
                </a:endParaRPr>
              </a:p>
            </p:txBody>
          </p:sp>
        </p:grpSp>
        <p:grpSp>
          <p:nvGrpSpPr>
            <p:cNvPr id="3830" name="Google Shape;3830;p204"/>
            <p:cNvGrpSpPr/>
            <p:nvPr/>
          </p:nvGrpSpPr>
          <p:grpSpPr>
            <a:xfrm>
              <a:off x="5206223" y="3249666"/>
              <a:ext cx="3899677" cy="2084334"/>
              <a:chOff x="5288456" y="3209427"/>
              <a:chExt cx="3662091" cy="1901368"/>
            </a:xfrm>
          </p:grpSpPr>
          <p:pic>
            <p:nvPicPr>
              <p:cNvPr id="3831" name="Google Shape;3831;p204"/>
              <p:cNvPicPr preferRelativeResize="0"/>
              <p:nvPr/>
            </p:nvPicPr>
            <p:blipFill rotWithShape="1">
              <a:blip r:embed="rId4">
                <a:alphaModFix/>
              </a:blip>
              <a:srcRect b="0" l="0" r="0" t="0"/>
              <a:stretch/>
            </p:blipFill>
            <p:spPr>
              <a:xfrm>
                <a:off x="5436387" y="3209427"/>
                <a:ext cx="3185978" cy="1892371"/>
              </a:xfrm>
              <a:prstGeom prst="rect">
                <a:avLst/>
              </a:prstGeom>
              <a:noFill/>
              <a:ln>
                <a:noFill/>
              </a:ln>
            </p:spPr>
          </p:pic>
          <p:sp>
            <p:nvSpPr>
              <p:cNvPr id="3832" name="Google Shape;3832;p204"/>
              <p:cNvSpPr/>
              <p:nvPr/>
            </p:nvSpPr>
            <p:spPr>
              <a:xfrm>
                <a:off x="5288456" y="3289173"/>
                <a:ext cx="1041220" cy="33855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Microprocessor bus</a:t>
                </a:r>
                <a:endParaRPr sz="1100">
                  <a:solidFill>
                    <a:srgbClr val="262626"/>
                  </a:solidFill>
                  <a:latin typeface="Arial"/>
                  <a:ea typeface="Arial"/>
                  <a:cs typeface="Arial"/>
                  <a:sym typeface="Arial"/>
                </a:endParaRPr>
              </a:p>
            </p:txBody>
          </p:sp>
          <p:sp>
            <p:nvSpPr>
              <p:cNvPr id="3833" name="Google Shape;3833;p204"/>
              <p:cNvSpPr/>
              <p:nvPr/>
            </p:nvSpPr>
            <p:spPr>
              <a:xfrm>
                <a:off x="6789265" y="3245997"/>
                <a:ext cx="1041220" cy="169277"/>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74HC245</a:t>
                </a:r>
                <a:endParaRPr sz="1100">
                  <a:solidFill>
                    <a:srgbClr val="262626"/>
                  </a:solidFill>
                  <a:latin typeface="Arial"/>
                  <a:ea typeface="Arial"/>
                  <a:cs typeface="Arial"/>
                  <a:sym typeface="Arial"/>
                </a:endParaRPr>
              </a:p>
            </p:txBody>
          </p:sp>
          <p:sp>
            <p:nvSpPr>
              <p:cNvPr id="3834" name="Google Shape;3834;p204"/>
              <p:cNvSpPr/>
              <p:nvPr/>
            </p:nvSpPr>
            <p:spPr>
              <a:xfrm>
                <a:off x="8234549" y="4272242"/>
                <a:ext cx="715998" cy="33855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Internal</a:t>
                </a:r>
                <a:br>
                  <a:rPr lang="en-US" sz="1100">
                    <a:solidFill>
                      <a:srgbClr val="262626"/>
                    </a:solidFill>
                    <a:latin typeface="Arial"/>
                    <a:ea typeface="Arial"/>
                    <a:cs typeface="Arial"/>
                    <a:sym typeface="Arial"/>
                  </a:rPr>
                </a:br>
                <a:r>
                  <a:rPr lang="en-US" sz="1100">
                    <a:solidFill>
                      <a:srgbClr val="262626"/>
                    </a:solidFill>
                    <a:latin typeface="Arial"/>
                    <a:ea typeface="Arial"/>
                    <a:cs typeface="Arial"/>
                    <a:sym typeface="Arial"/>
                  </a:rPr>
                  <a:t>bus</a:t>
                </a:r>
                <a:endParaRPr sz="1100">
                  <a:solidFill>
                    <a:srgbClr val="262626"/>
                  </a:solidFill>
                  <a:latin typeface="Arial"/>
                  <a:ea typeface="Arial"/>
                  <a:cs typeface="Arial"/>
                  <a:sym typeface="Arial"/>
                </a:endParaRPr>
              </a:p>
            </p:txBody>
          </p:sp>
          <p:sp>
            <p:nvSpPr>
              <p:cNvPr id="3835" name="Google Shape;3835;p204"/>
              <p:cNvSpPr/>
              <p:nvPr/>
            </p:nvSpPr>
            <p:spPr>
              <a:xfrm>
                <a:off x="7383431" y="4787630"/>
                <a:ext cx="637447" cy="323165"/>
              </a:xfrm>
              <a:prstGeom prst="rect">
                <a:avLst/>
              </a:prstGeom>
              <a:solidFill>
                <a:schemeClr val="lt1"/>
              </a:solid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050">
                    <a:solidFill>
                      <a:srgbClr val="262626"/>
                    </a:solidFill>
                    <a:latin typeface="Arial"/>
                    <a:ea typeface="Arial"/>
                    <a:cs typeface="Arial"/>
                    <a:sym typeface="Arial"/>
                  </a:rPr>
                  <a:t>at write</a:t>
                </a:r>
                <a:br>
                  <a:rPr lang="en-US" sz="1050">
                    <a:solidFill>
                      <a:srgbClr val="262626"/>
                    </a:solidFill>
                    <a:latin typeface="Arial"/>
                    <a:ea typeface="Arial"/>
                    <a:cs typeface="Arial"/>
                    <a:sym typeface="Arial"/>
                  </a:rPr>
                </a:br>
                <a:r>
                  <a:rPr lang="en-US" sz="1050">
                    <a:solidFill>
                      <a:srgbClr val="262626"/>
                    </a:solidFill>
                    <a:latin typeface="Arial"/>
                    <a:ea typeface="Arial"/>
                    <a:cs typeface="Arial"/>
                    <a:sym typeface="Arial"/>
                  </a:rPr>
                  <a:t>at read</a:t>
                </a:r>
                <a:endParaRPr/>
              </a:p>
            </p:txBody>
          </p:sp>
        </p:grpSp>
        <p:sp>
          <p:nvSpPr>
            <p:cNvPr id="3836" name="Google Shape;3836;p204"/>
            <p:cNvSpPr/>
            <p:nvPr/>
          </p:nvSpPr>
          <p:spPr>
            <a:xfrm>
              <a:off x="712182" y="3063240"/>
              <a:ext cx="8591838" cy="24003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1" name="Shape 3841"/>
        <p:cNvGrpSpPr/>
        <p:nvPr/>
      </p:nvGrpSpPr>
      <p:grpSpPr>
        <a:xfrm>
          <a:off x="0" y="0"/>
          <a:ext cx="0" cy="0"/>
          <a:chOff x="0" y="0"/>
          <a:chExt cx="0" cy="0"/>
        </a:xfrm>
      </p:grpSpPr>
      <p:sp>
        <p:nvSpPr>
          <p:cNvPr id="3842" name="Google Shape;3842;p205"/>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Mini Project using GPIO Zero</a:t>
            </a:r>
            <a:endParaRPr/>
          </a:p>
        </p:txBody>
      </p:sp>
      <p:sp>
        <p:nvSpPr>
          <p:cNvPr id="3843" name="Google Shape;3843;p205"/>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a:t>
            </a:r>
            <a:endParaRPr/>
          </a:p>
        </p:txBody>
      </p:sp>
      <p:sp>
        <p:nvSpPr>
          <p:cNvPr id="3844" name="Google Shape;3844;p205"/>
          <p:cNvSpPr/>
          <p:nvPr/>
        </p:nvSpPr>
        <p:spPr>
          <a:xfrm>
            <a:off x="1054120" y="4003784"/>
            <a:ext cx="5993457"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3F3F3F"/>
              </a:buClr>
              <a:buSzPts val="2159"/>
              <a:buFont typeface="Arial"/>
              <a:buChar char="•"/>
            </a:pPr>
            <a:r>
              <a:rPr lang="en-US" sz="1799">
                <a:solidFill>
                  <a:srgbClr val="3F3F3F"/>
                </a:solidFill>
                <a:latin typeface="Arial"/>
                <a:ea typeface="Arial"/>
                <a:cs typeface="Arial"/>
                <a:sym typeface="Arial"/>
              </a:rPr>
              <a:t>5.1. GPIO Zero</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5.2. Control LEDs with GPIO Zero</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5.3. Using Buttons with GPIO Zero</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5.4. Sensors with GPIO Zero</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9" name="Shape 3849"/>
        <p:cNvGrpSpPr/>
        <p:nvPr/>
      </p:nvGrpSpPr>
      <p:grpSpPr>
        <a:xfrm>
          <a:off x="0" y="0"/>
          <a:ext cx="0" cy="0"/>
          <a:chOff x="0" y="0"/>
          <a:chExt cx="0" cy="0"/>
        </a:xfrm>
      </p:grpSpPr>
      <p:sp>
        <p:nvSpPr>
          <p:cNvPr id="3850" name="Google Shape;3850;p206"/>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5.1. GPIO Zero</a:t>
            </a:r>
            <a:endParaRPr/>
          </a:p>
        </p:txBody>
      </p:sp>
      <p:sp>
        <p:nvSpPr>
          <p:cNvPr id="3851" name="Google Shape;3851;p20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852" name="Google Shape;3852;p206"/>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GPIO Zero</a:t>
            </a:r>
            <a:endParaRPr/>
          </a:p>
        </p:txBody>
      </p:sp>
      <p:sp>
        <p:nvSpPr>
          <p:cNvPr id="3853" name="Google Shape;3853;p206"/>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What is GPIO Zero?</a:t>
            </a:r>
            <a:endParaRPr/>
          </a:p>
        </p:txBody>
      </p:sp>
      <p:sp>
        <p:nvSpPr>
          <p:cNvPr id="3854" name="Google Shape;3854;p206"/>
          <p:cNvSpPr/>
          <p:nvPr/>
        </p:nvSpPr>
        <p:spPr>
          <a:xfrm>
            <a:off x="712190" y="2174878"/>
            <a:ext cx="8866533" cy="2760192"/>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A simple interface to a GPIO device with a Raspberry Pi was developed and maintained by Ben Nuttall and Dave Jones.</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One of the main reasons the Raspberry Pi is popular is its 40-pin GPIO header, which allows users to connect and programmatically control electronic components.</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can use other programming languages, but the code for physical computing projects is usually written in Python. The recent introduction of the GPIO Zero library has made it a lot easier.</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Before electronics, it required countless lines of code to set everything up.</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GPIO Zero does all boilerplate code, so you can focus on controlling the physical devices.</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Not only does it result in much fewer lines of code, but it is also much easier for beginners to understand.</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Start coding with GPIO Zero, a step-by-step guide for all kinds of projects, from basic LED and button circuits to various sensor and building uses.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9" name="Shape 3859"/>
        <p:cNvGrpSpPr/>
        <p:nvPr/>
      </p:nvGrpSpPr>
      <p:grpSpPr>
        <a:xfrm>
          <a:off x="0" y="0"/>
          <a:ext cx="0" cy="0"/>
          <a:chOff x="0" y="0"/>
          <a:chExt cx="0" cy="0"/>
        </a:xfrm>
      </p:grpSpPr>
      <p:sp>
        <p:nvSpPr>
          <p:cNvPr id="3860" name="Google Shape;3860;p20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861" name="Google Shape;3861;p207"/>
          <p:cNvSpPr/>
          <p:nvPr/>
        </p:nvSpPr>
        <p:spPr>
          <a:xfrm>
            <a:off x="580400" y="152479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What is GPIO Zero?</a:t>
            </a:r>
            <a:endParaRPr/>
          </a:p>
        </p:txBody>
      </p:sp>
      <p:sp>
        <p:nvSpPr>
          <p:cNvPr id="3862" name="Google Shape;3862;p207"/>
          <p:cNvSpPr/>
          <p:nvPr/>
        </p:nvSpPr>
        <p:spPr>
          <a:xfrm>
            <a:off x="703270" y="1759886"/>
            <a:ext cx="8496301" cy="1247599"/>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GPIO Zero was created to simplify the process of physical computing to help new coders learn. It’s a Python library that builds upon the existing GPIO libraries RPi.GPIO, RPIO, and pigpio.</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While those libraries provide an interface to the GPIO pins themselves, GPIO Zero sits above them and provides </a:t>
            </a:r>
            <a:r>
              <a:rPr lang="en-US" sz="1299">
                <a:solidFill>
                  <a:schemeClr val="dk1"/>
                </a:solidFill>
                <a:latin typeface="Arial"/>
                <a:ea typeface="Arial"/>
                <a:cs typeface="Arial"/>
                <a:sym typeface="Arial"/>
              </a:rPr>
              <a:t>a way to interface with the devices</a:t>
            </a:r>
            <a:r>
              <a:rPr lang="en-US" sz="1299">
                <a:solidFill>
                  <a:srgbClr val="262626"/>
                </a:solidFill>
                <a:latin typeface="Arial"/>
                <a:ea typeface="Arial"/>
                <a:cs typeface="Arial"/>
                <a:sym typeface="Arial"/>
              </a:rPr>
              <a:t> that you connect to those pins. This change simplifies the way you think about physical computing.</a:t>
            </a:r>
            <a:endParaRPr/>
          </a:p>
        </p:txBody>
      </p:sp>
      <p:sp>
        <p:nvSpPr>
          <p:cNvPr id="3863" name="Google Shape;3863;p207"/>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5.1. GPIO Zero</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8" name="Shape 3868"/>
        <p:cNvGrpSpPr/>
        <p:nvPr/>
      </p:nvGrpSpPr>
      <p:grpSpPr>
        <a:xfrm>
          <a:off x="0" y="0"/>
          <a:ext cx="0" cy="0"/>
          <a:chOff x="0" y="0"/>
          <a:chExt cx="0" cy="0"/>
        </a:xfrm>
      </p:grpSpPr>
      <p:sp>
        <p:nvSpPr>
          <p:cNvPr id="3869" name="Google Shape;3869;p20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870" name="Google Shape;3870;p208"/>
          <p:cNvSpPr/>
          <p:nvPr/>
        </p:nvSpPr>
        <p:spPr>
          <a:xfrm>
            <a:off x="580400" y="152479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The efficient way to program with GPIO Zero</a:t>
            </a:r>
            <a:endParaRPr/>
          </a:p>
        </p:txBody>
      </p:sp>
      <p:sp>
        <p:nvSpPr>
          <p:cNvPr id="3871" name="Google Shape;3871;p208"/>
          <p:cNvSpPr/>
          <p:nvPr/>
        </p:nvSpPr>
        <p:spPr>
          <a:xfrm>
            <a:off x="3743483" y="1855760"/>
            <a:ext cx="5724525" cy="3057453"/>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Python scripts using RPi and GPIO Zero.</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These two scripts are examples of programming using Button. They perform the same functions, but the code using GPIO Zero is much more simple and easier to read.</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GPIO Zero does all boilerplate code that you must type blindly without understanding why you are typing.</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The name 'GPIO Zero' is derived from this 'Boilerplate Zero' philosophy first adopted by Daniel Pope's Pygame Zero library.</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The logic is also simple and there are no weird inversions of the input values.</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will learn about GPIO Zero and learn how to make coding much simpler. Now, it is time to start using them for physical computing.</a:t>
            </a:r>
            <a:endParaRPr/>
          </a:p>
        </p:txBody>
      </p:sp>
      <p:grpSp>
        <p:nvGrpSpPr>
          <p:cNvPr id="3872" name="Google Shape;3872;p208"/>
          <p:cNvGrpSpPr/>
          <p:nvPr/>
        </p:nvGrpSpPr>
        <p:grpSpPr>
          <a:xfrm>
            <a:off x="703269" y="1878620"/>
            <a:ext cx="2771773" cy="3822091"/>
            <a:chOff x="6847387" y="1904398"/>
            <a:chExt cx="2771774" cy="3822090"/>
          </a:xfrm>
        </p:grpSpPr>
        <p:pic>
          <p:nvPicPr>
            <p:cNvPr id="3873" name="Google Shape;3873;p208"/>
            <p:cNvPicPr preferRelativeResize="0"/>
            <p:nvPr/>
          </p:nvPicPr>
          <p:blipFill rotWithShape="1">
            <a:blip r:embed="rId3">
              <a:alphaModFix/>
            </a:blip>
            <a:srcRect b="0" l="0" r="0" t="0"/>
            <a:stretch/>
          </p:blipFill>
          <p:spPr>
            <a:xfrm>
              <a:off x="6847387" y="2215006"/>
              <a:ext cx="2771774" cy="1493043"/>
            </a:xfrm>
            <a:prstGeom prst="rect">
              <a:avLst/>
            </a:prstGeom>
            <a:noFill/>
            <a:ln>
              <a:noFill/>
            </a:ln>
          </p:spPr>
        </p:pic>
        <p:pic>
          <p:nvPicPr>
            <p:cNvPr id="3874" name="Google Shape;3874;p208"/>
            <p:cNvPicPr preferRelativeResize="0"/>
            <p:nvPr/>
          </p:nvPicPr>
          <p:blipFill rotWithShape="1">
            <a:blip r:embed="rId4">
              <a:alphaModFix/>
            </a:blip>
            <a:srcRect b="0" l="0" r="0" t="0"/>
            <a:stretch/>
          </p:blipFill>
          <p:spPr>
            <a:xfrm>
              <a:off x="6847387" y="4481816"/>
              <a:ext cx="2443244" cy="1244672"/>
            </a:xfrm>
            <a:prstGeom prst="rect">
              <a:avLst/>
            </a:prstGeom>
            <a:noFill/>
            <a:ln>
              <a:noFill/>
            </a:ln>
          </p:spPr>
        </p:pic>
        <p:sp>
          <p:nvSpPr>
            <p:cNvPr id="3875" name="Google Shape;3875;p208"/>
            <p:cNvSpPr/>
            <p:nvPr/>
          </p:nvSpPr>
          <p:spPr>
            <a:xfrm>
              <a:off x="7605052" y="3794394"/>
              <a:ext cx="289268" cy="29160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3876" name="Google Shape;3876;p208"/>
            <p:cNvSpPr txBox="1"/>
            <p:nvPr/>
          </p:nvSpPr>
          <p:spPr>
            <a:xfrm>
              <a:off x="6847387" y="1904398"/>
              <a:ext cx="1467165" cy="2916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99">
                  <a:solidFill>
                    <a:schemeClr val="lt1"/>
                  </a:solidFill>
                  <a:latin typeface="Arial"/>
                  <a:ea typeface="Arial"/>
                  <a:cs typeface="Arial"/>
                  <a:sym typeface="Arial"/>
                </a:rPr>
                <a:t>Codes using RPi</a:t>
              </a:r>
              <a:endParaRPr/>
            </a:p>
          </p:txBody>
        </p:sp>
        <p:sp>
          <p:nvSpPr>
            <p:cNvPr id="3877" name="Google Shape;3877;p208"/>
            <p:cNvSpPr txBox="1"/>
            <p:nvPr/>
          </p:nvSpPr>
          <p:spPr>
            <a:xfrm>
              <a:off x="6847387" y="4151617"/>
              <a:ext cx="1893252" cy="2916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99">
                  <a:solidFill>
                    <a:schemeClr val="lt1"/>
                  </a:solidFill>
                  <a:latin typeface="Arial"/>
                  <a:ea typeface="Arial"/>
                  <a:cs typeface="Arial"/>
                  <a:sym typeface="Arial"/>
                </a:rPr>
                <a:t>Codes using GPIO Zero</a:t>
              </a:r>
              <a:endParaRPr/>
            </a:p>
          </p:txBody>
        </p:sp>
      </p:grpSp>
      <p:sp>
        <p:nvSpPr>
          <p:cNvPr id="3878" name="Google Shape;3878;p208"/>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5.1. GPIO Zero</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sp>
        <p:nvSpPr>
          <p:cNvPr id="3884" name="Google Shape;3884;p20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885" name="Google Shape;3885;p209"/>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Install GPIO Zero</a:t>
            </a:r>
            <a:endParaRPr/>
          </a:p>
        </p:txBody>
      </p:sp>
      <p:sp>
        <p:nvSpPr>
          <p:cNvPr id="3886" name="Google Shape;3886;p209"/>
          <p:cNvSpPr/>
          <p:nvPr/>
        </p:nvSpPr>
        <p:spPr>
          <a:xfrm>
            <a:off x="580400" y="18683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Install GPIO Zero</a:t>
            </a:r>
            <a:endParaRPr/>
          </a:p>
        </p:txBody>
      </p:sp>
      <p:pic>
        <p:nvPicPr>
          <p:cNvPr id="3887" name="Google Shape;3887;p209"/>
          <p:cNvPicPr preferRelativeResize="0"/>
          <p:nvPr/>
        </p:nvPicPr>
        <p:blipFill rotWithShape="1">
          <a:blip r:embed="rId3">
            <a:alphaModFix/>
          </a:blip>
          <a:srcRect b="0" l="0" r="0" t="0"/>
          <a:stretch/>
        </p:blipFill>
        <p:spPr>
          <a:xfrm>
            <a:off x="563705" y="2180734"/>
            <a:ext cx="3105472" cy="2833307"/>
          </a:xfrm>
          <a:prstGeom prst="rect">
            <a:avLst/>
          </a:prstGeom>
          <a:noFill/>
          <a:ln>
            <a:noFill/>
          </a:ln>
        </p:spPr>
      </p:pic>
      <p:sp>
        <p:nvSpPr>
          <p:cNvPr id="3888" name="Google Shape;3888;p209"/>
          <p:cNvSpPr/>
          <p:nvPr/>
        </p:nvSpPr>
        <p:spPr>
          <a:xfrm>
            <a:off x="3923831" y="2098678"/>
            <a:ext cx="5275745" cy="1350191"/>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The latest Raspberry Pi OS provides GPIO Zero by default.</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GPIO Zero supports the pinout command, which displays various information including Raspberry Pi's GPIO pin numbers.</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When you input the pinout command in the Raspberry Pi terminal, if it comes out as shown on the left, GPIO Zero can be used normally.</a:t>
            </a:r>
            <a:endParaRPr sz="1299">
              <a:solidFill>
                <a:srgbClr val="262626"/>
              </a:solidFill>
              <a:latin typeface="Arial"/>
              <a:ea typeface="Arial"/>
              <a:cs typeface="Arial"/>
              <a:sym typeface="Arial"/>
            </a:endParaRPr>
          </a:p>
        </p:txBody>
      </p:sp>
      <p:grpSp>
        <p:nvGrpSpPr>
          <p:cNvPr id="3889" name="Google Shape;3889;p209"/>
          <p:cNvGrpSpPr/>
          <p:nvPr/>
        </p:nvGrpSpPr>
        <p:grpSpPr>
          <a:xfrm>
            <a:off x="558811" y="5295709"/>
            <a:ext cx="3110373" cy="461668"/>
            <a:chOff x="3716526" y="2460828"/>
            <a:chExt cx="3110375" cy="461665"/>
          </a:xfrm>
        </p:grpSpPr>
        <p:sp>
          <p:nvSpPr>
            <p:cNvPr id="3890" name="Google Shape;3890;p209"/>
            <p:cNvSpPr txBox="1"/>
            <p:nvPr/>
          </p:nvSpPr>
          <p:spPr>
            <a:xfrm>
              <a:off x="3800650" y="2460828"/>
              <a:ext cx="3026251" cy="46140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apt-get update</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sudo apt install python3-gpiozero</a:t>
              </a:r>
              <a:endParaRPr/>
            </a:p>
          </p:txBody>
        </p:sp>
        <p:sp>
          <p:nvSpPr>
            <p:cNvPr id="3891" name="Google Shape;3891;p209"/>
            <p:cNvSpPr/>
            <p:nvPr/>
          </p:nvSpPr>
          <p:spPr>
            <a:xfrm>
              <a:off x="3716526" y="2460830"/>
              <a:ext cx="84124"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lt1"/>
                </a:solidFill>
                <a:latin typeface="Consolas"/>
                <a:ea typeface="Consolas"/>
                <a:cs typeface="Consolas"/>
                <a:sym typeface="Consolas"/>
              </a:endParaRPr>
            </a:p>
          </p:txBody>
        </p:sp>
      </p:grpSp>
      <p:sp>
        <p:nvSpPr>
          <p:cNvPr id="3892" name="Google Shape;3892;p209"/>
          <p:cNvSpPr/>
          <p:nvPr/>
        </p:nvSpPr>
        <p:spPr>
          <a:xfrm>
            <a:off x="3923831" y="5211886"/>
            <a:ext cx="5275745" cy="54522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If it is not installed normally, enter the left commands to install the GPIO Zero library.</a:t>
            </a:r>
            <a:endParaRPr sz="1299">
              <a:solidFill>
                <a:srgbClr val="262626"/>
              </a:solidFill>
              <a:latin typeface="Arial"/>
              <a:ea typeface="Arial"/>
              <a:cs typeface="Arial"/>
              <a:sym typeface="Arial"/>
            </a:endParaRPr>
          </a:p>
        </p:txBody>
      </p:sp>
      <p:sp>
        <p:nvSpPr>
          <p:cNvPr id="3893" name="Google Shape;3893;p209"/>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5.1. GPIO Zero</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8" name="Shape 3898"/>
        <p:cNvGrpSpPr/>
        <p:nvPr/>
      </p:nvGrpSpPr>
      <p:grpSpPr>
        <a:xfrm>
          <a:off x="0" y="0"/>
          <a:ext cx="0" cy="0"/>
          <a:chOff x="0" y="0"/>
          <a:chExt cx="0" cy="0"/>
        </a:xfrm>
      </p:grpSpPr>
      <p:sp>
        <p:nvSpPr>
          <p:cNvPr id="3899" name="Google Shape;3899;p210"/>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Mini Project using GPIO Zero</a:t>
            </a:r>
            <a:endParaRPr/>
          </a:p>
        </p:txBody>
      </p:sp>
      <p:sp>
        <p:nvSpPr>
          <p:cNvPr id="3900" name="Google Shape;3900;p210"/>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a:t>
            </a:r>
            <a:endParaRPr/>
          </a:p>
        </p:txBody>
      </p:sp>
      <p:sp>
        <p:nvSpPr>
          <p:cNvPr id="3901" name="Google Shape;3901;p210"/>
          <p:cNvSpPr/>
          <p:nvPr/>
        </p:nvSpPr>
        <p:spPr>
          <a:xfrm>
            <a:off x="1054120" y="4003784"/>
            <a:ext cx="5993457"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5.1. GPIO Zero</a:t>
            </a:r>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5.2. Control LEDs with GPIO Zero</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5.3. Using Buttons with GPIO Zero</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5.4. Sensors with GPIO Zero</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6" name="Shape 3906"/>
        <p:cNvGrpSpPr/>
        <p:nvPr/>
      </p:nvGrpSpPr>
      <p:grpSpPr>
        <a:xfrm>
          <a:off x="0" y="0"/>
          <a:ext cx="0" cy="0"/>
          <a:chOff x="0" y="0"/>
          <a:chExt cx="0" cy="0"/>
        </a:xfrm>
      </p:grpSpPr>
      <p:sp>
        <p:nvSpPr>
          <p:cNvPr id="3907" name="Google Shape;3907;p211"/>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5.2. Control LEDs with GPIO Zero</a:t>
            </a:r>
            <a:endParaRPr/>
          </a:p>
        </p:txBody>
      </p:sp>
      <p:sp>
        <p:nvSpPr>
          <p:cNvPr id="3908" name="Google Shape;3908;p21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909" name="Google Shape;3909;p21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Control LED</a:t>
            </a:r>
            <a:endParaRPr/>
          </a:p>
        </p:txBody>
      </p:sp>
      <p:sp>
        <p:nvSpPr>
          <p:cNvPr id="3910" name="Google Shape;3910;p211"/>
          <p:cNvSpPr/>
          <p:nvPr/>
        </p:nvSpPr>
        <p:spPr>
          <a:xfrm>
            <a:off x="580400" y="18683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Blink a LED with GPIO Zero</a:t>
            </a:r>
            <a:endParaRPr/>
          </a:p>
        </p:txBody>
      </p:sp>
      <p:sp>
        <p:nvSpPr>
          <p:cNvPr id="3911" name="Google Shape;3911;p211"/>
          <p:cNvSpPr/>
          <p:nvPr/>
        </p:nvSpPr>
        <p:spPr>
          <a:xfrm>
            <a:off x="3797917" y="2159642"/>
            <a:ext cx="5401660" cy="125285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Make one LED blink by using GPIO Zero.</a:t>
            </a:r>
            <a:endParaRPr/>
          </a:p>
          <a:p>
            <a:pPr indent="-182548" lvl="0" marL="182548" marR="0" rtl="0" algn="l">
              <a:spcBef>
                <a:spcPts val="802"/>
              </a:spcBef>
              <a:spcAft>
                <a:spcPts val="0"/>
              </a:spcAft>
              <a:buClr>
                <a:srgbClr val="193EB0"/>
              </a:buClr>
              <a:buSzPts val="1299"/>
              <a:buFont typeface="Arial"/>
              <a:buChar char="‣"/>
            </a:pPr>
            <a:r>
              <a:rPr b="1" lang="en-US" sz="1299">
                <a:solidFill>
                  <a:srgbClr val="1429A0"/>
                </a:solidFill>
                <a:latin typeface="Arial"/>
                <a:ea typeface="Arial"/>
                <a:cs typeface="Arial"/>
                <a:sym typeface="Arial"/>
              </a:rPr>
              <a:t>Circuit Diagram</a:t>
            </a:r>
            <a:endParaRPr b="1" sz="1299">
              <a:solidFill>
                <a:srgbClr val="1429A0"/>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14 – LED Anode(+)</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LED Cathode(-) – Resistor – Raspberry Pi GND</a:t>
            </a:r>
            <a:endParaRPr/>
          </a:p>
        </p:txBody>
      </p:sp>
      <p:sp>
        <p:nvSpPr>
          <p:cNvPr id="3912" name="Google Shape;3912;p211"/>
          <p:cNvSpPr/>
          <p:nvPr/>
        </p:nvSpPr>
        <p:spPr>
          <a:xfrm flipH="1" rot="10800000">
            <a:off x="558804" y="2169154"/>
            <a:ext cx="3087227" cy="3738764"/>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299">
              <a:solidFill>
                <a:schemeClr val="dk1"/>
              </a:solidFill>
              <a:latin typeface="Arial"/>
              <a:ea typeface="Arial"/>
              <a:cs typeface="Arial"/>
              <a:sym typeface="Arial"/>
            </a:endParaRPr>
          </a:p>
        </p:txBody>
      </p:sp>
      <p:pic>
        <p:nvPicPr>
          <p:cNvPr id="3913" name="Google Shape;3913;p211"/>
          <p:cNvPicPr preferRelativeResize="0"/>
          <p:nvPr/>
        </p:nvPicPr>
        <p:blipFill rotWithShape="1">
          <a:blip r:embed="rId3">
            <a:alphaModFix/>
          </a:blip>
          <a:srcRect b="0" l="0" r="0" t="0"/>
          <a:stretch/>
        </p:blipFill>
        <p:spPr>
          <a:xfrm>
            <a:off x="710689" y="2245798"/>
            <a:ext cx="2783460" cy="3585475"/>
          </a:xfrm>
          <a:prstGeom prst="rect">
            <a:avLst/>
          </a:prstGeom>
          <a:noFill/>
          <a:ln>
            <a:noFill/>
          </a:ln>
        </p:spPr>
      </p:pic>
      <p:grpSp>
        <p:nvGrpSpPr>
          <p:cNvPr id="3914" name="Google Shape;3914;p211"/>
          <p:cNvGrpSpPr/>
          <p:nvPr/>
        </p:nvGrpSpPr>
        <p:grpSpPr>
          <a:xfrm>
            <a:off x="858957" y="4072743"/>
            <a:ext cx="2672189" cy="1758535"/>
            <a:chOff x="853049" y="4236765"/>
            <a:chExt cx="2620730" cy="1778899"/>
          </a:xfrm>
        </p:grpSpPr>
        <p:pic>
          <p:nvPicPr>
            <p:cNvPr descr="Read Just Enough Raspberry Pi | Leanpub" id="3915" name="Google Shape;3915;p211"/>
            <p:cNvPicPr preferRelativeResize="0"/>
            <p:nvPr/>
          </p:nvPicPr>
          <p:blipFill rotWithShape="1">
            <a:blip r:embed="rId4">
              <a:alphaModFix/>
            </a:blip>
            <a:srcRect b="0" l="0" r="0" t="9951"/>
            <a:stretch/>
          </p:blipFill>
          <p:spPr>
            <a:xfrm>
              <a:off x="853049" y="4454353"/>
              <a:ext cx="2620730" cy="1561311"/>
            </a:xfrm>
            <a:prstGeom prst="rect">
              <a:avLst/>
            </a:prstGeom>
            <a:noFill/>
            <a:ln>
              <a:noFill/>
            </a:ln>
          </p:spPr>
        </p:pic>
        <p:pic>
          <p:nvPicPr>
            <p:cNvPr descr="Read Just Enough Raspberry Pi | Leanpub" id="3916" name="Google Shape;3916;p211"/>
            <p:cNvPicPr preferRelativeResize="0"/>
            <p:nvPr/>
          </p:nvPicPr>
          <p:blipFill rotWithShape="1">
            <a:blip r:embed="rId4">
              <a:alphaModFix/>
            </a:blip>
            <a:srcRect b="1" l="75254" r="0" t="-2599"/>
            <a:stretch/>
          </p:blipFill>
          <p:spPr>
            <a:xfrm>
              <a:off x="2825268" y="4236765"/>
              <a:ext cx="648511" cy="1778899"/>
            </a:xfrm>
            <a:prstGeom prst="rect">
              <a:avLst/>
            </a:prstGeom>
            <a:noFill/>
            <a:ln>
              <a:noFill/>
            </a:ln>
          </p:spPr>
        </p:pic>
      </p:gr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1" name="Shape 3921"/>
        <p:cNvGrpSpPr/>
        <p:nvPr/>
      </p:nvGrpSpPr>
      <p:grpSpPr>
        <a:xfrm>
          <a:off x="0" y="0"/>
          <a:ext cx="0" cy="0"/>
          <a:chOff x="0" y="0"/>
          <a:chExt cx="0" cy="0"/>
        </a:xfrm>
      </p:grpSpPr>
      <p:sp>
        <p:nvSpPr>
          <p:cNvPr id="3922" name="Google Shape;3922;p21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923" name="Google Shape;3923;p212"/>
          <p:cNvSpPr/>
          <p:nvPr/>
        </p:nvSpPr>
        <p:spPr>
          <a:xfrm>
            <a:off x="580400" y="152479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~/GPIO_Zero_ex/blink_1_led.py</a:t>
            </a:r>
            <a:endParaRPr/>
          </a:p>
        </p:txBody>
      </p:sp>
      <p:pic>
        <p:nvPicPr>
          <p:cNvPr id="3924" name="Google Shape;3924;p212"/>
          <p:cNvPicPr preferRelativeResize="0"/>
          <p:nvPr/>
        </p:nvPicPr>
        <p:blipFill rotWithShape="1">
          <a:blip r:embed="rId3">
            <a:alphaModFix/>
          </a:blip>
          <a:srcRect b="0" l="0" r="0" t="0"/>
          <a:stretch/>
        </p:blipFill>
        <p:spPr>
          <a:xfrm>
            <a:off x="703266" y="1836879"/>
            <a:ext cx="3238500" cy="2857500"/>
          </a:xfrm>
          <a:prstGeom prst="rect">
            <a:avLst/>
          </a:prstGeom>
          <a:noFill/>
          <a:ln>
            <a:noFill/>
          </a:ln>
        </p:spPr>
      </p:pic>
      <p:sp>
        <p:nvSpPr>
          <p:cNvPr id="3925" name="Google Shape;3925;p212"/>
          <p:cNvSpPr/>
          <p:nvPr/>
        </p:nvSpPr>
        <p:spPr>
          <a:xfrm>
            <a:off x="4068261" y="4718637"/>
            <a:ext cx="5645375"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After saving the python script, execute ~/GPIO_Zero_ex/blink_1_led.py.</a:t>
            </a:r>
            <a:endParaRPr sz="1299">
              <a:solidFill>
                <a:srgbClr val="262626"/>
              </a:solidFill>
              <a:latin typeface="Arial"/>
              <a:ea typeface="Arial"/>
              <a:cs typeface="Arial"/>
              <a:sym typeface="Arial"/>
            </a:endParaRPr>
          </a:p>
        </p:txBody>
      </p:sp>
      <p:grpSp>
        <p:nvGrpSpPr>
          <p:cNvPr id="3926" name="Google Shape;3926;p212"/>
          <p:cNvGrpSpPr/>
          <p:nvPr/>
        </p:nvGrpSpPr>
        <p:grpSpPr>
          <a:xfrm>
            <a:off x="703271" y="4832494"/>
            <a:ext cx="3238503" cy="461665"/>
            <a:chOff x="3716526" y="2460830"/>
            <a:chExt cx="3238502" cy="461665"/>
          </a:xfrm>
        </p:grpSpPr>
        <p:sp>
          <p:nvSpPr>
            <p:cNvPr id="3927" name="Google Shape;3927;p212"/>
            <p:cNvSpPr txBox="1"/>
            <p:nvPr/>
          </p:nvSpPr>
          <p:spPr>
            <a:xfrm>
              <a:off x="3800649" y="2460830"/>
              <a:ext cx="3154379"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cd GPIO_Zero_ex</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 python3 blink_1_led.py</a:t>
              </a:r>
              <a:endParaRPr/>
            </a:p>
          </p:txBody>
        </p:sp>
        <p:sp>
          <p:nvSpPr>
            <p:cNvPr id="3928" name="Google Shape;3928;p212"/>
            <p:cNvSpPr/>
            <p:nvPr/>
          </p:nvSpPr>
          <p:spPr>
            <a:xfrm>
              <a:off x="3716526" y="2460830"/>
              <a:ext cx="84123" cy="46166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lt1"/>
                </a:solidFill>
                <a:latin typeface="Consolas"/>
                <a:ea typeface="Consolas"/>
                <a:cs typeface="Consolas"/>
                <a:sym typeface="Consolas"/>
              </a:endParaRPr>
            </a:p>
          </p:txBody>
        </p:sp>
      </p:grpSp>
      <p:sp>
        <p:nvSpPr>
          <p:cNvPr id="3929" name="Google Shape;3929;p212"/>
          <p:cNvSpPr/>
          <p:nvPr/>
        </p:nvSpPr>
        <p:spPr>
          <a:xfrm>
            <a:off x="703270" y="5432272"/>
            <a:ext cx="8496301" cy="647819"/>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can see that the LED connected to the Raspberry Pi is blinking every 1 second.</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If you want to terminate, press </a:t>
            </a:r>
            <a:r>
              <a:rPr b="1" lang="en-US" sz="1299">
                <a:solidFill>
                  <a:srgbClr val="262626"/>
                </a:solidFill>
                <a:latin typeface="Arial"/>
                <a:ea typeface="Arial"/>
                <a:cs typeface="Arial"/>
                <a:sym typeface="Arial"/>
              </a:rPr>
              <a:t>Ctrl+c</a:t>
            </a:r>
            <a:r>
              <a:rPr lang="en-US" sz="1299">
                <a:solidFill>
                  <a:srgbClr val="262626"/>
                </a:solidFill>
                <a:latin typeface="Arial"/>
                <a:ea typeface="Arial"/>
                <a:cs typeface="Arial"/>
                <a:sym typeface="Arial"/>
              </a:rPr>
              <a:t> to interrupt and terminate.</a:t>
            </a:r>
            <a:endParaRPr sz="1299">
              <a:solidFill>
                <a:srgbClr val="262626"/>
              </a:solidFill>
              <a:latin typeface="Arial"/>
              <a:ea typeface="Arial"/>
              <a:cs typeface="Arial"/>
              <a:sym typeface="Arial"/>
            </a:endParaRPr>
          </a:p>
        </p:txBody>
      </p:sp>
      <p:sp>
        <p:nvSpPr>
          <p:cNvPr id="3930" name="Google Shape;3930;p212"/>
          <p:cNvSpPr/>
          <p:nvPr/>
        </p:nvSpPr>
        <p:spPr>
          <a:xfrm>
            <a:off x="4076701" y="1759887"/>
            <a:ext cx="5122876" cy="1955228"/>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Create </a:t>
            </a:r>
            <a:r>
              <a:rPr b="1" lang="en-US" sz="1299">
                <a:solidFill>
                  <a:srgbClr val="262626"/>
                </a:solidFill>
                <a:latin typeface="Arial"/>
                <a:ea typeface="Arial"/>
                <a:cs typeface="Arial"/>
                <a:sym typeface="Arial"/>
              </a:rPr>
              <a:t>blink_1_led.py script</a:t>
            </a:r>
            <a:r>
              <a:rPr lang="en-US" sz="1299">
                <a:solidFill>
                  <a:srgbClr val="262626"/>
                </a:solidFill>
                <a:latin typeface="Arial"/>
                <a:ea typeface="Arial"/>
                <a:cs typeface="Arial"/>
                <a:sym typeface="Arial"/>
              </a:rPr>
              <a:t> in ~/GPIO_Zero_ex.</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 Import GPIO Zero library and import LED.</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2: Import sleep of time library to implement waiting time.</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4: Assign the number of GPIO pins to which the LED is connected as a parameter.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6-10: while loop that sets the LED to turn on and off repeatedly at 1-second intervals</a:t>
            </a:r>
            <a:endParaRPr/>
          </a:p>
        </p:txBody>
      </p:sp>
      <p:sp>
        <p:nvSpPr>
          <p:cNvPr id="3931" name="Google Shape;3931;p212"/>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5.2. Control LEDs with GPIO Zero</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6" name="Shape 3936"/>
        <p:cNvGrpSpPr/>
        <p:nvPr/>
      </p:nvGrpSpPr>
      <p:grpSpPr>
        <a:xfrm>
          <a:off x="0" y="0"/>
          <a:ext cx="0" cy="0"/>
          <a:chOff x="0" y="0"/>
          <a:chExt cx="0" cy="0"/>
        </a:xfrm>
      </p:grpSpPr>
      <p:sp>
        <p:nvSpPr>
          <p:cNvPr id="3937" name="Google Shape;3937;p21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938" name="Google Shape;3938;p213"/>
          <p:cNvSpPr/>
          <p:nvPr/>
        </p:nvSpPr>
        <p:spPr>
          <a:xfrm>
            <a:off x="580400" y="152479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~/GPIO_Zero_ex/blink_1_led.py</a:t>
            </a:r>
            <a:endParaRPr/>
          </a:p>
        </p:txBody>
      </p:sp>
      <p:sp>
        <p:nvSpPr>
          <p:cNvPr id="3939" name="Google Shape;3939;p213"/>
          <p:cNvSpPr/>
          <p:nvPr/>
        </p:nvSpPr>
        <p:spPr>
          <a:xfrm>
            <a:off x="4159413" y="5563863"/>
            <a:ext cx="5198907"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Save the python script and execute it to check the LED.</a:t>
            </a:r>
            <a:endParaRPr sz="1299">
              <a:solidFill>
                <a:srgbClr val="262626"/>
              </a:solidFill>
              <a:latin typeface="Arial"/>
              <a:ea typeface="Arial"/>
              <a:cs typeface="Arial"/>
              <a:sym typeface="Arial"/>
            </a:endParaRPr>
          </a:p>
        </p:txBody>
      </p:sp>
      <p:sp>
        <p:nvSpPr>
          <p:cNvPr id="3940" name="Google Shape;3940;p213"/>
          <p:cNvSpPr/>
          <p:nvPr/>
        </p:nvSpPr>
        <p:spPr>
          <a:xfrm>
            <a:off x="4159414" y="1759892"/>
            <a:ext cx="5336288" cy="3462564"/>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Create another python script with the same configuration as the circuit diagram of blink_1_led.py.</a:t>
            </a:r>
            <a:endParaRPr sz="1299">
              <a:solidFill>
                <a:srgbClr val="262626"/>
              </a:solidFill>
              <a:latin typeface="Arial"/>
              <a:ea typeface="Arial"/>
              <a:cs typeface="Arial"/>
              <a:sym typeface="Arial"/>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Create </a:t>
            </a:r>
            <a:r>
              <a:rPr b="1" lang="en-US" sz="1299">
                <a:solidFill>
                  <a:srgbClr val="262626"/>
                </a:solidFill>
                <a:latin typeface="Arial"/>
                <a:ea typeface="Arial"/>
                <a:cs typeface="Arial"/>
                <a:sym typeface="Arial"/>
              </a:rPr>
              <a:t>blink_1_led_func.py script</a:t>
            </a:r>
            <a:r>
              <a:rPr lang="en-US" sz="1299">
                <a:solidFill>
                  <a:srgbClr val="262626"/>
                </a:solidFill>
                <a:latin typeface="Arial"/>
                <a:ea typeface="Arial"/>
                <a:cs typeface="Arial"/>
                <a:sym typeface="Arial"/>
              </a:rPr>
              <a:t> in ~/GPIO_Zero_ex.</a:t>
            </a:r>
            <a:endParaRPr sz="1299">
              <a:solidFill>
                <a:srgbClr val="262626"/>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 Import the GPIO Zero library and import LED.</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2: Import the pause of the signal library for the function to wait until the signal comes in.</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3: Assign the GPIO pin number to which the LED is connected as a parameter.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4-5: blink method, pause method to set the LED to turn on and off repeatedly.</a:t>
            </a:r>
            <a:br>
              <a:rPr b="0" i="0" lang="en-US" sz="1299" u="none" cap="none" strike="noStrike">
                <a:solidFill>
                  <a:srgbClr val="262626"/>
                </a:solidFill>
                <a:latin typeface="Arial"/>
                <a:ea typeface="Arial"/>
                <a:cs typeface="Arial"/>
                <a:sym typeface="Arial"/>
              </a:rPr>
            </a:br>
            <a:r>
              <a:rPr b="0" i="0" lang="en-US" sz="1299" u="none" cap="none" strike="noStrike">
                <a:solidFill>
                  <a:srgbClr val="262626"/>
                </a:solidFill>
                <a:latin typeface="Arial"/>
                <a:ea typeface="Arial"/>
                <a:cs typeface="Arial"/>
                <a:sym typeface="Arial"/>
              </a:rPr>
              <a:t>🡪 GPIO Zero features a blink method that makes LED blink.</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5: Put process to sleep until signal is received.</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It is the same as the previous example, but it has fewer lines of code.</a:t>
            </a:r>
            <a:endParaRPr/>
          </a:p>
        </p:txBody>
      </p:sp>
      <p:pic>
        <p:nvPicPr>
          <p:cNvPr id="3941" name="Google Shape;3941;p213"/>
          <p:cNvPicPr preferRelativeResize="0"/>
          <p:nvPr/>
        </p:nvPicPr>
        <p:blipFill rotWithShape="1">
          <a:blip r:embed="rId3">
            <a:alphaModFix/>
          </a:blip>
          <a:srcRect b="0" l="0" r="1733" t="0"/>
          <a:stretch/>
        </p:blipFill>
        <p:spPr>
          <a:xfrm>
            <a:off x="703266" y="1836881"/>
            <a:ext cx="3238500" cy="1438275"/>
          </a:xfrm>
          <a:prstGeom prst="rect">
            <a:avLst/>
          </a:prstGeom>
          <a:noFill/>
          <a:ln>
            <a:noFill/>
          </a:ln>
        </p:spPr>
      </p:pic>
      <p:grpSp>
        <p:nvGrpSpPr>
          <p:cNvPr id="3942" name="Google Shape;3942;p213"/>
          <p:cNvGrpSpPr/>
          <p:nvPr/>
        </p:nvGrpSpPr>
        <p:grpSpPr>
          <a:xfrm>
            <a:off x="703266" y="5598086"/>
            <a:ext cx="3238500" cy="276999"/>
            <a:chOff x="3716526" y="2460828"/>
            <a:chExt cx="3238500" cy="276999"/>
          </a:xfrm>
        </p:grpSpPr>
        <p:sp>
          <p:nvSpPr>
            <p:cNvPr id="3943" name="Google Shape;3943;p213"/>
            <p:cNvSpPr txBox="1"/>
            <p:nvPr/>
          </p:nvSpPr>
          <p:spPr>
            <a:xfrm>
              <a:off x="3800650" y="2460828"/>
              <a:ext cx="315437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blink_1_leds_func.py</a:t>
              </a:r>
              <a:endParaRPr sz="1200">
                <a:solidFill>
                  <a:schemeClr val="lt1"/>
                </a:solidFill>
                <a:latin typeface="Arial"/>
                <a:ea typeface="Arial"/>
                <a:cs typeface="Arial"/>
                <a:sym typeface="Arial"/>
              </a:endParaRPr>
            </a:p>
          </p:txBody>
        </p:sp>
        <p:sp>
          <p:nvSpPr>
            <p:cNvPr id="3944" name="Google Shape;3944;p213"/>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lt1"/>
                </a:solidFill>
                <a:latin typeface="Consolas"/>
                <a:ea typeface="Consolas"/>
                <a:cs typeface="Consolas"/>
                <a:sym typeface="Consolas"/>
              </a:endParaRPr>
            </a:p>
          </p:txBody>
        </p:sp>
      </p:grpSp>
      <p:sp>
        <p:nvSpPr>
          <p:cNvPr id="3945" name="Google Shape;3945;p213"/>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5.2. Control LEDs with GPIO Zero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
          <p:cNvSpPr/>
          <p:nvPr/>
        </p:nvSpPr>
        <p:spPr>
          <a:xfrm>
            <a:off x="1002982" y="3179722"/>
            <a:ext cx="8196593" cy="1231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000" u="none" cap="none" strike="noStrike">
                <a:solidFill>
                  <a:schemeClr val="dk1"/>
                </a:solidFill>
                <a:latin typeface="Arial"/>
                <a:ea typeface="Arial"/>
                <a:cs typeface="Arial"/>
                <a:sym typeface="Arial"/>
              </a:rPr>
              <a:t>Mạch điện cơ bản</a:t>
            </a:r>
            <a:endParaRPr/>
          </a:p>
          <a:p>
            <a:pPr indent="0" lvl="0" marL="0" marR="0" rtl="0" algn="l">
              <a:spcBef>
                <a:spcPts val="0"/>
              </a:spcBef>
              <a:spcAft>
                <a:spcPts val="0"/>
              </a:spcAft>
              <a:buNone/>
            </a:pPr>
            <a:r>
              <a:rPr b="1" i="0" lang="en-US" sz="4000" u="none" cap="none" strike="noStrike">
                <a:solidFill>
                  <a:schemeClr val="dk1"/>
                </a:solidFill>
                <a:latin typeface="Arial"/>
                <a:ea typeface="Arial"/>
                <a:cs typeface="Arial"/>
                <a:sym typeface="Arial"/>
              </a:rPr>
              <a:t>&amp; Cấu hình Raspberry Pi</a:t>
            </a:r>
            <a:endParaRPr b="1" i="0" sz="4000" u="none" cap="none" strike="noStrike">
              <a:solidFill>
                <a:schemeClr val="dk1"/>
              </a:solidFill>
              <a:latin typeface="Arial"/>
              <a:ea typeface="Arial"/>
              <a:cs typeface="Arial"/>
              <a:sym typeface="Arial"/>
            </a:endParaRPr>
          </a:p>
        </p:txBody>
      </p:sp>
      <p:sp>
        <p:nvSpPr>
          <p:cNvPr id="192" name="Google Shape;192;p2"/>
          <p:cNvSpPr/>
          <p:nvPr/>
        </p:nvSpPr>
        <p:spPr>
          <a:xfrm>
            <a:off x="1002984" y="272506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999" u="none" cap="none" strike="noStrike">
                <a:solidFill>
                  <a:srgbClr val="7F7F7F"/>
                </a:solidFill>
                <a:latin typeface="Arial"/>
                <a:ea typeface="Arial"/>
                <a:cs typeface="Arial"/>
                <a:sym typeface="Arial"/>
              </a:rPr>
              <a:t>Chương 2. </a:t>
            </a:r>
            <a:endParaRPr b="1" i="0" sz="5400" u="none" cap="none" strike="noStrike">
              <a:solidFill>
                <a:srgbClr val="7F7F7F"/>
              </a:solidFill>
              <a:latin typeface="Arial"/>
              <a:ea typeface="Arial"/>
              <a:cs typeface="Arial"/>
              <a:sym typeface="Arial"/>
            </a:endParaRPr>
          </a:p>
        </p:txBody>
      </p:sp>
      <p:sp>
        <p:nvSpPr>
          <p:cNvPr id="193" name="Google Shape;193;p2"/>
          <p:cNvSpPr/>
          <p:nvPr/>
        </p:nvSpPr>
        <p:spPr>
          <a:xfrm>
            <a:off x="732971" y="2750284"/>
            <a:ext cx="60008" cy="1548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nvGrpSpPr>
          <p:cNvPr id="194" name="Google Shape;194;p2"/>
          <p:cNvGrpSpPr/>
          <p:nvPr/>
        </p:nvGrpSpPr>
        <p:grpSpPr>
          <a:xfrm>
            <a:off x="732973" y="4675432"/>
            <a:ext cx="4951390" cy="323167"/>
            <a:chOff x="732970" y="4083397"/>
            <a:chExt cx="3980016" cy="323165"/>
          </a:xfrm>
        </p:grpSpPr>
        <p:sp>
          <p:nvSpPr>
            <p:cNvPr id="195" name="Google Shape;195;p2"/>
            <p:cNvSpPr/>
            <p:nvPr/>
          </p:nvSpPr>
          <p:spPr>
            <a:xfrm>
              <a:off x="1002969" y="4091097"/>
              <a:ext cx="3710017" cy="30777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Vạn vật kết nối – IoT</a:t>
              </a:r>
              <a:endParaRPr b="1" i="0" sz="2100" u="none" cap="none" strike="noStrike">
                <a:solidFill>
                  <a:srgbClr val="1428A0"/>
                </a:solidFill>
                <a:latin typeface="Arial"/>
                <a:ea typeface="Arial"/>
                <a:cs typeface="Arial"/>
                <a:sym typeface="Arial"/>
              </a:endParaRPr>
            </a:p>
          </p:txBody>
        </p:sp>
        <p:sp>
          <p:nvSpPr>
            <p:cNvPr id="196" name="Google Shape;196;p2"/>
            <p:cNvSpPr/>
            <p:nvPr/>
          </p:nvSpPr>
          <p:spPr>
            <a:xfrm>
              <a:off x="732970" y="408339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9"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486" name="Google Shape;486;p20"/>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Bộ dụng cụ cho người mới bắt đầu</a:t>
            </a:r>
            <a:endParaRPr/>
          </a:p>
        </p:txBody>
      </p:sp>
      <p:sp>
        <p:nvSpPr>
          <p:cNvPr id="487" name="Google Shape;487;p20"/>
          <p:cNvSpPr/>
          <p:nvPr/>
        </p:nvSpPr>
        <p:spPr>
          <a:xfrm>
            <a:off x="580400" y="1944543"/>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Bộ dụng cụ cho người mới làm quen với Raspberry Pi</a:t>
            </a:r>
            <a:endParaRPr/>
          </a:p>
        </p:txBody>
      </p:sp>
      <p:pic>
        <p:nvPicPr>
          <p:cNvPr id="488" name="Google Shape;488;p20"/>
          <p:cNvPicPr preferRelativeResize="0"/>
          <p:nvPr/>
        </p:nvPicPr>
        <p:blipFill rotWithShape="1">
          <a:blip r:embed="rId3">
            <a:alphaModFix/>
          </a:blip>
          <a:srcRect b="13353" l="85599" r="1832" t="59529"/>
          <a:stretch/>
        </p:blipFill>
        <p:spPr>
          <a:xfrm>
            <a:off x="7561025" y="4446719"/>
            <a:ext cx="1104752" cy="1074788"/>
          </a:xfrm>
          <a:prstGeom prst="rect">
            <a:avLst/>
          </a:prstGeom>
          <a:noFill/>
          <a:ln>
            <a:noFill/>
          </a:ln>
        </p:spPr>
      </p:pic>
      <p:sp>
        <p:nvSpPr>
          <p:cNvPr id="489" name="Google Shape;489;p20"/>
          <p:cNvSpPr txBox="1"/>
          <p:nvPr/>
        </p:nvSpPr>
        <p:spPr>
          <a:xfrm>
            <a:off x="3110318" y="3746904"/>
            <a:ext cx="1385572" cy="4921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Bộ tản nhiệt bằng</a:t>
            </a:r>
            <a:endParaRPr sz="1299">
              <a:solidFill>
                <a:srgbClr val="000000"/>
              </a:solidFill>
              <a:latin typeface="Arial"/>
              <a:ea typeface="Arial"/>
              <a:cs typeface="Arial"/>
              <a:sym typeface="Arial"/>
            </a:endParaRPr>
          </a:p>
          <a:p>
            <a:pPr indent="0" lvl="0" marL="0" marR="0" rtl="0" algn="ctr">
              <a:spcBef>
                <a:spcPts val="0"/>
              </a:spcBef>
              <a:spcAft>
                <a:spcPts val="0"/>
              </a:spcAft>
              <a:buNone/>
            </a:pPr>
            <a:r>
              <a:rPr lang="en-US" sz="1299">
                <a:solidFill>
                  <a:srgbClr val="000000"/>
                </a:solidFill>
                <a:latin typeface="Arial"/>
                <a:ea typeface="Arial"/>
                <a:cs typeface="Arial"/>
                <a:sym typeface="Arial"/>
              </a:rPr>
              <a:t>đồng/nhôm</a:t>
            </a:r>
            <a:endParaRPr sz="1299">
              <a:solidFill>
                <a:srgbClr val="000000"/>
              </a:solidFill>
              <a:latin typeface="Arial"/>
              <a:ea typeface="Arial"/>
              <a:cs typeface="Arial"/>
              <a:sym typeface="Arial"/>
            </a:endParaRPr>
          </a:p>
        </p:txBody>
      </p:sp>
      <p:sp>
        <p:nvSpPr>
          <p:cNvPr id="490" name="Google Shape;490;p20"/>
          <p:cNvSpPr txBox="1"/>
          <p:nvPr/>
        </p:nvSpPr>
        <p:spPr>
          <a:xfrm>
            <a:off x="902692" y="3746895"/>
            <a:ext cx="1885452"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Raspberry Pi 4 model B</a:t>
            </a:r>
            <a:endParaRPr sz="1299">
              <a:solidFill>
                <a:srgbClr val="000000"/>
              </a:solidFill>
              <a:latin typeface="Arial"/>
              <a:ea typeface="Arial"/>
              <a:cs typeface="Arial"/>
              <a:sym typeface="Arial"/>
            </a:endParaRPr>
          </a:p>
        </p:txBody>
      </p:sp>
      <p:sp>
        <p:nvSpPr>
          <p:cNvPr id="491" name="Google Shape;491;p20"/>
          <p:cNvSpPr txBox="1"/>
          <p:nvPr/>
        </p:nvSpPr>
        <p:spPr>
          <a:xfrm>
            <a:off x="6078720" y="3723969"/>
            <a:ext cx="1361271" cy="4921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Bộ điều hợp USB </a:t>
            </a:r>
            <a:br>
              <a:rPr lang="en-US" sz="1299">
                <a:solidFill>
                  <a:srgbClr val="000000"/>
                </a:solidFill>
                <a:latin typeface="Arial"/>
                <a:ea typeface="Arial"/>
                <a:cs typeface="Arial"/>
                <a:sym typeface="Arial"/>
              </a:rPr>
            </a:br>
            <a:r>
              <a:rPr lang="en-US" sz="1299">
                <a:solidFill>
                  <a:srgbClr val="000000"/>
                </a:solidFill>
                <a:latin typeface="Arial"/>
                <a:ea typeface="Arial"/>
                <a:cs typeface="Arial"/>
                <a:sym typeface="Arial"/>
              </a:rPr>
              <a:t>DC5V/3A</a:t>
            </a:r>
            <a:endParaRPr sz="1299">
              <a:solidFill>
                <a:srgbClr val="000000"/>
              </a:solidFill>
              <a:latin typeface="Arial"/>
              <a:ea typeface="Arial"/>
              <a:cs typeface="Arial"/>
              <a:sym typeface="Arial"/>
            </a:endParaRPr>
          </a:p>
        </p:txBody>
      </p:sp>
      <p:sp>
        <p:nvSpPr>
          <p:cNvPr id="492" name="Google Shape;492;p20"/>
          <p:cNvSpPr txBox="1"/>
          <p:nvPr/>
        </p:nvSpPr>
        <p:spPr>
          <a:xfrm>
            <a:off x="1649426" y="5643549"/>
            <a:ext cx="1170513"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Cáp mạng USB</a:t>
            </a:r>
            <a:endParaRPr/>
          </a:p>
        </p:txBody>
      </p:sp>
      <p:sp>
        <p:nvSpPr>
          <p:cNvPr id="493" name="Google Shape;493;p20"/>
          <p:cNvSpPr txBox="1"/>
          <p:nvPr/>
        </p:nvSpPr>
        <p:spPr>
          <a:xfrm>
            <a:off x="3275773" y="5643549"/>
            <a:ext cx="869148"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Cáp HDMI</a:t>
            </a:r>
            <a:endParaRPr/>
          </a:p>
        </p:txBody>
      </p:sp>
      <p:sp>
        <p:nvSpPr>
          <p:cNvPr id="494" name="Google Shape;494;p20"/>
          <p:cNvSpPr txBox="1"/>
          <p:nvPr/>
        </p:nvSpPr>
        <p:spPr>
          <a:xfrm>
            <a:off x="4694656" y="5643549"/>
            <a:ext cx="859531"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Hộp nhựa</a:t>
            </a:r>
            <a:endParaRPr sz="1299">
              <a:solidFill>
                <a:srgbClr val="000000"/>
              </a:solidFill>
              <a:latin typeface="Arial"/>
              <a:ea typeface="Arial"/>
              <a:cs typeface="Arial"/>
              <a:sym typeface="Arial"/>
            </a:endParaRPr>
          </a:p>
        </p:txBody>
      </p:sp>
      <p:sp>
        <p:nvSpPr>
          <p:cNvPr id="495" name="Google Shape;495;p20"/>
          <p:cNvSpPr txBox="1"/>
          <p:nvPr/>
        </p:nvSpPr>
        <p:spPr>
          <a:xfrm>
            <a:off x="6009911" y="5643549"/>
            <a:ext cx="1203085"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Hộp trong suốt</a:t>
            </a:r>
            <a:endParaRPr sz="1299">
              <a:solidFill>
                <a:srgbClr val="000000"/>
              </a:solidFill>
              <a:latin typeface="Arial"/>
              <a:ea typeface="Arial"/>
              <a:cs typeface="Arial"/>
              <a:sym typeface="Arial"/>
            </a:endParaRPr>
          </a:p>
        </p:txBody>
      </p:sp>
      <p:sp>
        <p:nvSpPr>
          <p:cNvPr id="496" name="Google Shape;496;p20"/>
          <p:cNvSpPr txBox="1"/>
          <p:nvPr/>
        </p:nvSpPr>
        <p:spPr>
          <a:xfrm>
            <a:off x="7777823" y="3746895"/>
            <a:ext cx="1304075"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Cáp USB micro B</a:t>
            </a:r>
            <a:endParaRPr/>
          </a:p>
        </p:txBody>
      </p:sp>
      <p:sp>
        <p:nvSpPr>
          <p:cNvPr id="497" name="Google Shape;497;p20"/>
          <p:cNvSpPr txBox="1"/>
          <p:nvPr/>
        </p:nvSpPr>
        <p:spPr>
          <a:xfrm>
            <a:off x="7146284" y="5643549"/>
            <a:ext cx="1956498"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Đầu đọc thẻ nhớ micro SD</a:t>
            </a:r>
            <a:endParaRPr/>
          </a:p>
        </p:txBody>
      </p:sp>
      <p:pic>
        <p:nvPicPr>
          <p:cNvPr id="498" name="Google Shape;498;p20"/>
          <p:cNvPicPr preferRelativeResize="0"/>
          <p:nvPr/>
        </p:nvPicPr>
        <p:blipFill rotWithShape="1">
          <a:blip r:embed="rId4">
            <a:alphaModFix/>
          </a:blip>
          <a:srcRect b="70863" l="33067" r="55054" t="3554"/>
          <a:stretch/>
        </p:blipFill>
        <p:spPr>
          <a:xfrm>
            <a:off x="3119443" y="2477912"/>
            <a:ext cx="1309904" cy="1271936"/>
          </a:xfrm>
          <a:prstGeom prst="rect">
            <a:avLst/>
          </a:prstGeom>
          <a:noFill/>
          <a:ln>
            <a:noFill/>
          </a:ln>
        </p:spPr>
      </p:pic>
      <p:pic>
        <p:nvPicPr>
          <p:cNvPr id="499" name="Google Shape;499;p20"/>
          <p:cNvPicPr preferRelativeResize="0"/>
          <p:nvPr/>
        </p:nvPicPr>
        <p:blipFill rotWithShape="1">
          <a:blip r:embed="rId5">
            <a:alphaModFix/>
          </a:blip>
          <a:srcRect b="68630" l="66834" r="21802" t="2733"/>
          <a:stretch/>
        </p:blipFill>
        <p:spPr>
          <a:xfrm>
            <a:off x="6240447" y="2526947"/>
            <a:ext cx="1005840" cy="1143000"/>
          </a:xfrm>
          <a:prstGeom prst="rect">
            <a:avLst/>
          </a:prstGeom>
          <a:noFill/>
          <a:ln>
            <a:noFill/>
          </a:ln>
        </p:spPr>
      </p:pic>
      <p:pic>
        <p:nvPicPr>
          <p:cNvPr id="500" name="Google Shape;500;p20"/>
          <p:cNvPicPr preferRelativeResize="0"/>
          <p:nvPr/>
        </p:nvPicPr>
        <p:blipFill rotWithShape="1">
          <a:blip r:embed="rId6">
            <a:alphaModFix/>
          </a:blip>
          <a:srcRect b="69616" l="82422" r="3433" t="3274"/>
          <a:stretch/>
        </p:blipFill>
        <p:spPr>
          <a:xfrm>
            <a:off x="7805239" y="2633096"/>
            <a:ext cx="1252144" cy="1082042"/>
          </a:xfrm>
          <a:prstGeom prst="rect">
            <a:avLst/>
          </a:prstGeom>
          <a:noFill/>
          <a:ln>
            <a:noFill/>
          </a:ln>
        </p:spPr>
      </p:pic>
      <p:pic>
        <p:nvPicPr>
          <p:cNvPr id="501" name="Google Shape;501;p20"/>
          <p:cNvPicPr preferRelativeResize="0"/>
          <p:nvPr/>
        </p:nvPicPr>
        <p:blipFill rotWithShape="1">
          <a:blip r:embed="rId7">
            <a:alphaModFix/>
          </a:blip>
          <a:srcRect b="11516" l="17970" r="68019" t="59846"/>
          <a:stretch/>
        </p:blipFill>
        <p:spPr>
          <a:xfrm>
            <a:off x="1694686" y="4378074"/>
            <a:ext cx="1240155" cy="1143000"/>
          </a:xfrm>
          <a:prstGeom prst="rect">
            <a:avLst/>
          </a:prstGeom>
          <a:noFill/>
          <a:ln>
            <a:noFill/>
          </a:ln>
        </p:spPr>
      </p:pic>
      <p:pic>
        <p:nvPicPr>
          <p:cNvPr id="502" name="Google Shape;502;p20"/>
          <p:cNvPicPr preferRelativeResize="0"/>
          <p:nvPr/>
        </p:nvPicPr>
        <p:blipFill rotWithShape="1">
          <a:blip r:embed="rId8">
            <a:alphaModFix/>
          </a:blip>
          <a:srcRect b="14103" l="51940" r="35665" t="60313"/>
          <a:stretch/>
        </p:blipFill>
        <p:spPr>
          <a:xfrm>
            <a:off x="4575769" y="4521645"/>
            <a:ext cx="1097280" cy="1021081"/>
          </a:xfrm>
          <a:prstGeom prst="rect">
            <a:avLst/>
          </a:prstGeom>
          <a:noFill/>
          <a:ln>
            <a:noFill/>
          </a:ln>
        </p:spPr>
      </p:pic>
      <p:pic>
        <p:nvPicPr>
          <p:cNvPr id="503" name="Google Shape;503;p20"/>
          <p:cNvPicPr preferRelativeResize="0"/>
          <p:nvPr/>
        </p:nvPicPr>
        <p:blipFill rotWithShape="1">
          <a:blip r:embed="rId9">
            <a:alphaModFix/>
          </a:blip>
          <a:srcRect b="10135" l="68133" r="17922" t="57791"/>
          <a:stretch/>
        </p:blipFill>
        <p:spPr>
          <a:xfrm>
            <a:off x="5964091" y="4446719"/>
            <a:ext cx="1073735" cy="1113505"/>
          </a:xfrm>
          <a:prstGeom prst="rect">
            <a:avLst/>
          </a:prstGeom>
          <a:noFill/>
          <a:ln>
            <a:noFill/>
          </a:ln>
        </p:spPr>
      </p:pic>
      <p:sp>
        <p:nvSpPr>
          <p:cNvPr id="504" name="Google Shape;504;p20"/>
          <p:cNvSpPr txBox="1"/>
          <p:nvPr/>
        </p:nvSpPr>
        <p:spPr>
          <a:xfrm>
            <a:off x="4684787" y="3746906"/>
            <a:ext cx="1355319" cy="4921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Thẻ nhớ SDHD , Lớp 10 [16GB]</a:t>
            </a:r>
            <a:endParaRPr sz="1299">
              <a:solidFill>
                <a:srgbClr val="000000"/>
              </a:solidFill>
              <a:latin typeface="Arial"/>
              <a:ea typeface="Arial"/>
              <a:cs typeface="Arial"/>
              <a:sym typeface="Arial"/>
            </a:endParaRPr>
          </a:p>
        </p:txBody>
      </p:sp>
      <p:sp>
        <p:nvSpPr>
          <p:cNvPr id="505" name="Google Shape;505;p20"/>
          <p:cNvSpPr/>
          <p:nvPr/>
        </p:nvSpPr>
        <p:spPr>
          <a:xfrm>
            <a:off x="558811" y="2257222"/>
            <a:ext cx="8654927" cy="395474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pic>
        <p:nvPicPr>
          <p:cNvPr descr="라즈베리 파이 4 모델 B (2GB) (Raspberry Pi 4 Model B (2 GB))" id="506" name="Google Shape;506;p20"/>
          <p:cNvPicPr preferRelativeResize="0"/>
          <p:nvPr/>
        </p:nvPicPr>
        <p:blipFill rotWithShape="1">
          <a:blip r:embed="rId10">
            <a:alphaModFix/>
          </a:blip>
          <a:srcRect b="21809" l="0" r="0" t="16960"/>
          <a:stretch/>
        </p:blipFill>
        <p:spPr>
          <a:xfrm>
            <a:off x="852913" y="2507412"/>
            <a:ext cx="1972428" cy="1207735"/>
          </a:xfrm>
          <a:prstGeom prst="rect">
            <a:avLst/>
          </a:prstGeom>
          <a:noFill/>
          <a:ln>
            <a:noFill/>
          </a:ln>
        </p:spPr>
      </p:pic>
      <p:pic>
        <p:nvPicPr>
          <p:cNvPr descr="detail image" id="507" name="Google Shape;507;p20"/>
          <p:cNvPicPr preferRelativeResize="0"/>
          <p:nvPr/>
        </p:nvPicPr>
        <p:blipFill rotWithShape="1">
          <a:blip r:embed="rId11">
            <a:alphaModFix/>
          </a:blip>
          <a:srcRect b="0" l="0" r="0" t="0"/>
          <a:stretch/>
        </p:blipFill>
        <p:spPr>
          <a:xfrm>
            <a:off x="3199800" y="4521645"/>
            <a:ext cx="1021081" cy="1021081"/>
          </a:xfrm>
          <a:prstGeom prst="rect">
            <a:avLst/>
          </a:prstGeom>
          <a:noFill/>
          <a:ln>
            <a:noFill/>
          </a:ln>
        </p:spPr>
      </p:pic>
      <p:pic>
        <p:nvPicPr>
          <p:cNvPr descr="SANDISK SDSQUAR-016G-GN6MA" id="508" name="Google Shape;508;p20"/>
          <p:cNvPicPr preferRelativeResize="0"/>
          <p:nvPr/>
        </p:nvPicPr>
        <p:blipFill rotWithShape="1">
          <a:blip r:embed="rId12">
            <a:alphaModFix/>
          </a:blip>
          <a:srcRect b="0" l="0" r="0" t="0"/>
          <a:stretch/>
        </p:blipFill>
        <p:spPr>
          <a:xfrm>
            <a:off x="4968823" y="2930166"/>
            <a:ext cx="732163" cy="534427"/>
          </a:xfrm>
          <a:prstGeom prst="rect">
            <a:avLst/>
          </a:prstGeom>
          <a:noFill/>
          <a:ln>
            <a:noFill/>
          </a:ln>
        </p:spPr>
      </p:pic>
      <p:sp>
        <p:nvSpPr>
          <p:cNvPr id="509" name="Google Shape;509;p20"/>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0" name="Shape 3950"/>
        <p:cNvGrpSpPr/>
        <p:nvPr/>
      </p:nvGrpSpPr>
      <p:grpSpPr>
        <a:xfrm>
          <a:off x="0" y="0"/>
          <a:ext cx="0" cy="0"/>
          <a:chOff x="0" y="0"/>
          <a:chExt cx="0" cy="0"/>
        </a:xfrm>
      </p:grpSpPr>
      <p:sp>
        <p:nvSpPr>
          <p:cNvPr id="3951" name="Google Shape;3951;p21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952" name="Google Shape;3952;p214"/>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Control LEDs</a:t>
            </a:r>
            <a:endParaRPr/>
          </a:p>
        </p:txBody>
      </p:sp>
      <p:sp>
        <p:nvSpPr>
          <p:cNvPr id="3953" name="Google Shape;3953;p214"/>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Blink multiple LEDs sequentially using GPIO Zero</a:t>
            </a:r>
            <a:endParaRPr/>
          </a:p>
        </p:txBody>
      </p:sp>
      <p:sp>
        <p:nvSpPr>
          <p:cNvPr id="3954" name="Google Shape;3954;p214"/>
          <p:cNvSpPr/>
          <p:nvPr/>
        </p:nvSpPr>
        <p:spPr>
          <a:xfrm>
            <a:off x="3817621" y="2252974"/>
            <a:ext cx="5381956" cy="276545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Make multiple LEDs blink sequentially by using GPIO Zero.</a:t>
            </a:r>
            <a:endParaRPr/>
          </a:p>
          <a:p>
            <a:pPr indent="-182548" lvl="0" marL="182548" marR="0" rtl="0" algn="l">
              <a:spcBef>
                <a:spcPts val="802"/>
              </a:spcBef>
              <a:spcAft>
                <a:spcPts val="0"/>
              </a:spcAft>
              <a:buClr>
                <a:srgbClr val="193EB0"/>
              </a:buClr>
              <a:buSzPts val="1299"/>
              <a:buFont typeface="Arial"/>
              <a:buChar char="‣"/>
            </a:pPr>
            <a:r>
              <a:rPr b="1" lang="en-US" sz="1299">
                <a:solidFill>
                  <a:srgbClr val="1429A0"/>
                </a:solidFill>
                <a:latin typeface="Arial"/>
                <a:ea typeface="Arial"/>
                <a:cs typeface="Arial"/>
                <a:sym typeface="Arial"/>
              </a:rPr>
              <a:t>Circuit Diagram</a:t>
            </a:r>
            <a:endParaRPr b="1" sz="1299">
              <a:solidFill>
                <a:srgbClr val="1429A0"/>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14 – Red LED Anode(+)</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15 – Amber LED Anode(+)</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18 – Green LED Anode(+)</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Red LED Cathode(-) – Resistor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Amber LED Cathode(-) – Resistor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Amber LED Cathode(-) – Resistor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Resistors - Raspberry Pi GND</a:t>
            </a:r>
            <a:endParaRPr/>
          </a:p>
        </p:txBody>
      </p:sp>
      <p:sp>
        <p:nvSpPr>
          <p:cNvPr id="3955" name="Google Shape;3955;p214"/>
          <p:cNvSpPr/>
          <p:nvPr/>
        </p:nvSpPr>
        <p:spPr>
          <a:xfrm flipH="1" rot="10800000">
            <a:off x="558804" y="2245354"/>
            <a:ext cx="3087227" cy="3738764"/>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299">
              <a:solidFill>
                <a:schemeClr val="dk1"/>
              </a:solidFill>
              <a:latin typeface="Arial"/>
              <a:ea typeface="Arial"/>
              <a:cs typeface="Arial"/>
              <a:sym typeface="Arial"/>
            </a:endParaRPr>
          </a:p>
        </p:txBody>
      </p:sp>
      <p:pic>
        <p:nvPicPr>
          <p:cNvPr id="3956" name="Google Shape;3956;p214"/>
          <p:cNvPicPr preferRelativeResize="0"/>
          <p:nvPr/>
        </p:nvPicPr>
        <p:blipFill rotWithShape="1">
          <a:blip r:embed="rId3">
            <a:alphaModFix/>
          </a:blip>
          <a:srcRect b="0" l="0" r="0" t="0"/>
          <a:stretch/>
        </p:blipFill>
        <p:spPr>
          <a:xfrm>
            <a:off x="742440" y="2313052"/>
            <a:ext cx="2719960" cy="3583805"/>
          </a:xfrm>
          <a:prstGeom prst="rect">
            <a:avLst/>
          </a:prstGeom>
          <a:noFill/>
          <a:ln>
            <a:noFill/>
          </a:ln>
        </p:spPr>
      </p:pic>
      <p:grpSp>
        <p:nvGrpSpPr>
          <p:cNvPr id="3957" name="Google Shape;3957;p214"/>
          <p:cNvGrpSpPr/>
          <p:nvPr/>
        </p:nvGrpSpPr>
        <p:grpSpPr>
          <a:xfrm>
            <a:off x="878415" y="4138510"/>
            <a:ext cx="2583985" cy="1678641"/>
            <a:chOff x="853049" y="4236765"/>
            <a:chExt cx="2620730" cy="1778899"/>
          </a:xfrm>
        </p:grpSpPr>
        <p:pic>
          <p:nvPicPr>
            <p:cNvPr descr="Read Just Enough Raspberry Pi | Leanpub" id="3958" name="Google Shape;3958;p214"/>
            <p:cNvPicPr preferRelativeResize="0"/>
            <p:nvPr/>
          </p:nvPicPr>
          <p:blipFill rotWithShape="1">
            <a:blip r:embed="rId4">
              <a:alphaModFix/>
            </a:blip>
            <a:srcRect b="0" l="0" r="0" t="9951"/>
            <a:stretch/>
          </p:blipFill>
          <p:spPr>
            <a:xfrm>
              <a:off x="853049" y="4454353"/>
              <a:ext cx="2620730" cy="1561311"/>
            </a:xfrm>
            <a:prstGeom prst="rect">
              <a:avLst/>
            </a:prstGeom>
            <a:noFill/>
            <a:ln>
              <a:noFill/>
            </a:ln>
          </p:spPr>
        </p:pic>
        <p:pic>
          <p:nvPicPr>
            <p:cNvPr descr="Read Just Enough Raspberry Pi | Leanpub" id="3959" name="Google Shape;3959;p214"/>
            <p:cNvPicPr preferRelativeResize="0"/>
            <p:nvPr/>
          </p:nvPicPr>
          <p:blipFill rotWithShape="1">
            <a:blip r:embed="rId4">
              <a:alphaModFix/>
            </a:blip>
            <a:srcRect b="1" l="75254" r="0" t="-2599"/>
            <a:stretch/>
          </p:blipFill>
          <p:spPr>
            <a:xfrm>
              <a:off x="2825268" y="4236765"/>
              <a:ext cx="648511" cy="1778899"/>
            </a:xfrm>
            <a:prstGeom prst="rect">
              <a:avLst/>
            </a:prstGeom>
            <a:noFill/>
            <a:ln>
              <a:noFill/>
            </a:ln>
          </p:spPr>
        </p:pic>
      </p:grpSp>
      <p:sp>
        <p:nvSpPr>
          <p:cNvPr id="3960" name="Google Shape;3960;p214"/>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5.2. Control LEDs with GPIO Zero</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5" name="Shape 3965"/>
        <p:cNvGrpSpPr/>
        <p:nvPr/>
      </p:nvGrpSpPr>
      <p:grpSpPr>
        <a:xfrm>
          <a:off x="0" y="0"/>
          <a:ext cx="0" cy="0"/>
          <a:chOff x="0" y="0"/>
          <a:chExt cx="0" cy="0"/>
        </a:xfrm>
      </p:grpSpPr>
      <p:sp>
        <p:nvSpPr>
          <p:cNvPr id="3966" name="Google Shape;3966;p21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967" name="Google Shape;3967;p215"/>
          <p:cNvSpPr/>
          <p:nvPr/>
        </p:nvSpPr>
        <p:spPr>
          <a:xfrm>
            <a:off x="580400" y="13149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~/GPIO_Zero_ex/blink_3_leds.py</a:t>
            </a:r>
            <a:endParaRPr/>
          </a:p>
        </p:txBody>
      </p:sp>
      <p:sp>
        <p:nvSpPr>
          <p:cNvPr id="3968" name="Google Shape;3968;p215"/>
          <p:cNvSpPr/>
          <p:nvPr/>
        </p:nvSpPr>
        <p:spPr>
          <a:xfrm>
            <a:off x="3008996" y="4687824"/>
            <a:ext cx="6349329"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After saving the python script, execute ~/GPIO_Zero_ex/blink_3_leds.py.</a:t>
            </a:r>
            <a:endParaRPr sz="1299">
              <a:solidFill>
                <a:srgbClr val="262626"/>
              </a:solidFill>
              <a:latin typeface="Arial"/>
              <a:ea typeface="Arial"/>
              <a:cs typeface="Arial"/>
              <a:sym typeface="Arial"/>
            </a:endParaRPr>
          </a:p>
        </p:txBody>
      </p:sp>
      <p:sp>
        <p:nvSpPr>
          <p:cNvPr id="3969" name="Google Shape;3969;p215"/>
          <p:cNvSpPr/>
          <p:nvPr/>
        </p:nvSpPr>
        <p:spPr>
          <a:xfrm>
            <a:off x="703270" y="5851892"/>
            <a:ext cx="849630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If you want to terminate, press </a:t>
            </a:r>
            <a:r>
              <a:rPr b="1" lang="en-US" sz="1299">
                <a:solidFill>
                  <a:srgbClr val="262626"/>
                </a:solidFill>
                <a:latin typeface="Arial"/>
                <a:ea typeface="Arial"/>
                <a:cs typeface="Arial"/>
                <a:sym typeface="Arial"/>
              </a:rPr>
              <a:t>Ctrl+C</a:t>
            </a:r>
            <a:r>
              <a:rPr lang="en-US" sz="1299">
                <a:solidFill>
                  <a:srgbClr val="262626"/>
                </a:solidFill>
                <a:latin typeface="Arial"/>
                <a:ea typeface="Arial"/>
                <a:cs typeface="Arial"/>
                <a:sym typeface="Arial"/>
              </a:rPr>
              <a:t> to interrupt and terminate.</a:t>
            </a:r>
            <a:endParaRPr sz="1299">
              <a:solidFill>
                <a:srgbClr val="262626"/>
              </a:solidFill>
              <a:latin typeface="Arial"/>
              <a:ea typeface="Arial"/>
              <a:cs typeface="Arial"/>
              <a:sym typeface="Arial"/>
            </a:endParaRPr>
          </a:p>
        </p:txBody>
      </p:sp>
      <p:sp>
        <p:nvSpPr>
          <p:cNvPr id="3970" name="Google Shape;3970;p215"/>
          <p:cNvSpPr/>
          <p:nvPr/>
        </p:nvSpPr>
        <p:spPr>
          <a:xfrm>
            <a:off x="2903220" y="1706308"/>
            <a:ext cx="6296351" cy="1955228"/>
          </a:xfrm>
          <a:prstGeom prst="rect">
            <a:avLst/>
          </a:prstGeom>
          <a:noFill/>
          <a:ln>
            <a:noFill/>
          </a:ln>
        </p:spPr>
        <p:txBody>
          <a:bodyPr anchorCtr="0" anchor="t" bIns="71975" lIns="0" spcFirstLastPara="1" rIns="143950" wrap="square" tIns="71975">
            <a:spAutoFit/>
          </a:bodyPr>
          <a:lstStyle/>
          <a:p>
            <a:pPr indent="-179374" lvl="1" marL="355571" marR="0" rtl="0" algn="l">
              <a:spcBef>
                <a:spcPts val="0"/>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Create </a:t>
            </a:r>
            <a:r>
              <a:rPr b="1" i="0" lang="en-US" sz="1299" u="none" cap="none" strike="noStrike">
                <a:solidFill>
                  <a:srgbClr val="262626"/>
                </a:solidFill>
                <a:latin typeface="Arial"/>
                <a:ea typeface="Arial"/>
                <a:cs typeface="Arial"/>
                <a:sym typeface="Arial"/>
              </a:rPr>
              <a:t>blink_3_leds.py script </a:t>
            </a:r>
            <a:r>
              <a:rPr b="0" i="0" lang="en-US" sz="1299" u="none" cap="none" strike="noStrike">
                <a:solidFill>
                  <a:srgbClr val="262626"/>
                </a:solidFill>
                <a:latin typeface="Arial"/>
                <a:ea typeface="Arial"/>
                <a:cs typeface="Arial"/>
                <a:sym typeface="Arial"/>
              </a:rPr>
              <a:t>in ~/GPIO_Zero_ex.</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 Import the GPIO Zero library and import LED.</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2: Import sleep of time library for waiting time.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3-5: Assign the number of the GPIO pin to which the LEDs of each color are connected as a parameter.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6-10: while loop that sets the LEDs of each color to turn on and off repeatedly at 3-second intervals</a:t>
            </a:r>
            <a:endParaRPr/>
          </a:p>
        </p:txBody>
      </p:sp>
      <p:pic>
        <p:nvPicPr>
          <p:cNvPr id="3971" name="Google Shape;3971;p215"/>
          <p:cNvPicPr preferRelativeResize="0"/>
          <p:nvPr/>
        </p:nvPicPr>
        <p:blipFill rotWithShape="1">
          <a:blip r:embed="rId3">
            <a:alphaModFix/>
          </a:blip>
          <a:srcRect b="0" l="0" r="0" t="0"/>
          <a:stretch/>
        </p:blipFill>
        <p:spPr>
          <a:xfrm>
            <a:off x="703272" y="1676863"/>
            <a:ext cx="2221599" cy="2969962"/>
          </a:xfrm>
          <a:prstGeom prst="rect">
            <a:avLst/>
          </a:prstGeom>
          <a:noFill/>
          <a:ln>
            <a:noFill/>
          </a:ln>
        </p:spPr>
      </p:pic>
      <p:grpSp>
        <p:nvGrpSpPr>
          <p:cNvPr id="3972" name="Google Shape;3972;p215"/>
          <p:cNvGrpSpPr/>
          <p:nvPr/>
        </p:nvGrpSpPr>
        <p:grpSpPr>
          <a:xfrm>
            <a:off x="703272" y="4697224"/>
            <a:ext cx="2221599" cy="277000"/>
            <a:chOff x="3716526" y="2460828"/>
            <a:chExt cx="2221597" cy="276999"/>
          </a:xfrm>
        </p:grpSpPr>
        <p:sp>
          <p:nvSpPr>
            <p:cNvPr id="3973" name="Google Shape;3973;p215"/>
            <p:cNvSpPr txBox="1"/>
            <p:nvPr/>
          </p:nvSpPr>
          <p:spPr>
            <a:xfrm>
              <a:off x="3800650" y="2460828"/>
              <a:ext cx="2137473" cy="27699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blink_3_leds.py</a:t>
              </a:r>
              <a:endParaRPr/>
            </a:p>
          </p:txBody>
        </p:sp>
        <p:sp>
          <p:nvSpPr>
            <p:cNvPr id="3974" name="Google Shape;3974;p215"/>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lt1"/>
                </a:solidFill>
                <a:latin typeface="Consolas"/>
                <a:ea typeface="Consolas"/>
                <a:cs typeface="Consolas"/>
                <a:sym typeface="Consolas"/>
              </a:endParaRPr>
            </a:p>
          </p:txBody>
        </p:sp>
      </p:grpSp>
      <p:sp>
        <p:nvSpPr>
          <p:cNvPr id="3975" name="Google Shape;3975;p215"/>
          <p:cNvSpPr/>
          <p:nvPr/>
        </p:nvSpPr>
        <p:spPr>
          <a:xfrm>
            <a:off x="703270" y="5130472"/>
            <a:ext cx="849630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can see that the LEDs connected to the Raspberry Pi are turned on sequentially, starting with the green LED.</a:t>
            </a:r>
            <a:endParaRPr sz="1299">
              <a:solidFill>
                <a:srgbClr val="262626"/>
              </a:solidFill>
              <a:latin typeface="Arial"/>
              <a:ea typeface="Arial"/>
              <a:cs typeface="Arial"/>
              <a:sym typeface="Arial"/>
            </a:endParaRPr>
          </a:p>
        </p:txBody>
      </p:sp>
      <p:pic>
        <p:nvPicPr>
          <p:cNvPr id="3976" name="Google Shape;3976;p215"/>
          <p:cNvPicPr preferRelativeResize="0"/>
          <p:nvPr/>
        </p:nvPicPr>
        <p:blipFill rotWithShape="1">
          <a:blip r:embed="rId4">
            <a:alphaModFix/>
          </a:blip>
          <a:srcRect b="0" l="0" r="0" t="0"/>
          <a:stretch/>
        </p:blipFill>
        <p:spPr>
          <a:xfrm>
            <a:off x="886152" y="5486719"/>
            <a:ext cx="5537182" cy="209648"/>
          </a:xfrm>
          <a:prstGeom prst="rect">
            <a:avLst/>
          </a:prstGeom>
          <a:noFill/>
          <a:ln>
            <a:noFill/>
          </a:ln>
        </p:spPr>
      </p:pic>
      <p:sp>
        <p:nvSpPr>
          <p:cNvPr id="3977" name="Google Shape;3977;p215"/>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5.2. Control LEDs with GPIO Zero</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2" name="Shape 3982"/>
        <p:cNvGrpSpPr/>
        <p:nvPr/>
      </p:nvGrpSpPr>
      <p:grpSpPr>
        <a:xfrm>
          <a:off x="0" y="0"/>
          <a:ext cx="0" cy="0"/>
          <a:chOff x="0" y="0"/>
          <a:chExt cx="0" cy="0"/>
        </a:xfrm>
      </p:grpSpPr>
      <p:sp>
        <p:nvSpPr>
          <p:cNvPr id="3983" name="Google Shape;3983;p21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3984" name="Google Shape;3984;p216"/>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Control LED with Potentiometers</a:t>
            </a:r>
            <a:endParaRPr/>
          </a:p>
        </p:txBody>
      </p:sp>
      <p:sp>
        <p:nvSpPr>
          <p:cNvPr id="3985" name="Google Shape;3985;p216"/>
          <p:cNvSpPr/>
          <p:nvPr/>
        </p:nvSpPr>
        <p:spPr>
          <a:xfrm>
            <a:off x="580400" y="184548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Use Potentiometers</a:t>
            </a:r>
            <a:endParaRPr sz="1401">
              <a:solidFill>
                <a:schemeClr val="dk1"/>
              </a:solidFill>
              <a:latin typeface="Arial"/>
              <a:ea typeface="Arial"/>
              <a:cs typeface="Arial"/>
              <a:sym typeface="Arial"/>
            </a:endParaRPr>
          </a:p>
        </p:txBody>
      </p:sp>
      <p:sp>
        <p:nvSpPr>
          <p:cNvPr id="3986" name="Google Shape;3986;p216"/>
          <p:cNvSpPr/>
          <p:nvPr/>
        </p:nvSpPr>
        <p:spPr>
          <a:xfrm>
            <a:off x="690424" y="2075823"/>
            <a:ext cx="8509151" cy="1150264"/>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Change the blinking interval of LEDs by reading the values of two rotary potentiometers digitally converted through the MCP3008 chip.</a:t>
            </a:r>
            <a:endParaRPr/>
          </a:p>
          <a:p>
            <a:pPr indent="-182548" lvl="0" marL="182548" marR="0" rtl="0" algn="l">
              <a:spcBef>
                <a:spcPts val="802"/>
              </a:spcBef>
              <a:spcAft>
                <a:spcPts val="0"/>
              </a:spcAft>
              <a:buClr>
                <a:srgbClr val="193EB0"/>
              </a:buClr>
              <a:buSzPts val="1299"/>
              <a:buFont typeface="Arial"/>
              <a:buChar char="‣"/>
            </a:pPr>
            <a:r>
              <a:rPr b="1" lang="en-US" sz="1299">
                <a:solidFill>
                  <a:srgbClr val="1429A0"/>
                </a:solidFill>
                <a:latin typeface="Arial"/>
                <a:ea typeface="Arial"/>
                <a:cs typeface="Arial"/>
                <a:sym typeface="Arial"/>
              </a:rPr>
              <a:t>Circuit Diagram</a:t>
            </a:r>
            <a:endParaRPr b="1" sz="1299">
              <a:solidFill>
                <a:srgbClr val="1429A0"/>
              </a:solidFill>
              <a:latin typeface="Arial"/>
              <a:ea typeface="Arial"/>
              <a:cs typeface="Arial"/>
              <a:sym typeface="Arial"/>
            </a:endParaRPr>
          </a:p>
          <a:p>
            <a:pPr indent="-100061" lvl="0" marL="182548" marR="0" rtl="0" algn="l">
              <a:spcBef>
                <a:spcPts val="802"/>
              </a:spcBef>
              <a:spcAft>
                <a:spcPts val="0"/>
              </a:spcAft>
              <a:buClr>
                <a:srgbClr val="193EB0"/>
              </a:buClr>
              <a:buSzPts val="1299"/>
              <a:buFont typeface="Arial"/>
              <a:buNone/>
            </a:pPr>
            <a:r>
              <a:t/>
            </a:r>
            <a:endParaRPr sz="1299">
              <a:solidFill>
                <a:srgbClr val="262626"/>
              </a:solidFill>
              <a:latin typeface="Arial"/>
              <a:ea typeface="Arial"/>
              <a:cs typeface="Arial"/>
              <a:sym typeface="Arial"/>
            </a:endParaRPr>
          </a:p>
        </p:txBody>
      </p:sp>
      <p:sp>
        <p:nvSpPr>
          <p:cNvPr id="3987" name="Google Shape;3987;p216"/>
          <p:cNvSpPr/>
          <p:nvPr/>
        </p:nvSpPr>
        <p:spPr>
          <a:xfrm>
            <a:off x="690424" y="2884583"/>
            <a:ext cx="6687848" cy="2014203"/>
          </a:xfrm>
          <a:prstGeom prst="rect">
            <a:avLst/>
          </a:prstGeom>
          <a:noFill/>
          <a:ln>
            <a:noFill/>
          </a:ln>
        </p:spPr>
        <p:txBody>
          <a:bodyPr anchorCtr="0" anchor="t" bIns="71975" lIns="0" spcFirstLastPara="1" rIns="143950" wrap="square" tIns="71975">
            <a:noAutofit/>
          </a:bodyPr>
          <a:lstStyle/>
          <a:p>
            <a:pPr indent="-179375" lvl="1" marL="355571" marR="0" rtl="0" algn="l">
              <a:spcBef>
                <a:spcPts val="0"/>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Raspberry Pi GPIO 18 – Red LED Anode(+) </a:t>
            </a:r>
            <a:endParaRPr/>
          </a:p>
          <a:p>
            <a:pPr indent="-179375" lvl="1" marL="355571"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Red LED Cathode(-) –Resistor – GNDs</a:t>
            </a:r>
            <a:endParaRPr/>
          </a:p>
          <a:p>
            <a:pPr indent="-179375" lvl="1" marL="355571"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Potentiometer1 &amp; Potentiometer2 VCC – VCCs</a:t>
            </a:r>
            <a:endParaRPr/>
          </a:p>
          <a:p>
            <a:pPr indent="-179375" lvl="1" marL="355571"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Potentiometer1 &amp; Potentiometer2 GND – GNDs</a:t>
            </a:r>
            <a:endParaRPr/>
          </a:p>
          <a:p>
            <a:pPr indent="-179375" lvl="1" marL="355571"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Potentiometer1 OUT – MCP3008 ch0</a:t>
            </a:r>
            <a:endParaRPr/>
          </a:p>
          <a:p>
            <a:pPr indent="-179375" lvl="1" marL="355571"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Potentiometer2 OUT – MCP3008 ch1</a:t>
            </a:r>
            <a:endParaRPr/>
          </a:p>
          <a:p>
            <a:pPr indent="-115875" lvl="1" marL="355571" marR="0" rtl="0" algn="l">
              <a:spcBef>
                <a:spcPts val="802"/>
              </a:spcBef>
              <a:spcAft>
                <a:spcPts val="0"/>
              </a:spcAft>
              <a:buClr>
                <a:srgbClr val="193EB0"/>
              </a:buClr>
              <a:buSzPts val="1000"/>
              <a:buFont typeface="Arial"/>
              <a:buNone/>
            </a:pPr>
            <a:r>
              <a:t/>
            </a:r>
            <a:endParaRPr b="0" i="0" sz="1000" u="none" cap="none" strike="noStrike">
              <a:solidFill>
                <a:srgbClr val="262626"/>
              </a:solidFill>
              <a:latin typeface="Arial"/>
              <a:ea typeface="Arial"/>
              <a:cs typeface="Arial"/>
              <a:sym typeface="Arial"/>
            </a:endParaRPr>
          </a:p>
          <a:p>
            <a:pPr indent="-115875" lvl="1" marL="355571" marR="0" rtl="0" algn="l">
              <a:spcBef>
                <a:spcPts val="802"/>
              </a:spcBef>
              <a:spcAft>
                <a:spcPts val="0"/>
              </a:spcAft>
              <a:buClr>
                <a:srgbClr val="193EB0"/>
              </a:buClr>
              <a:buSzPts val="1000"/>
              <a:buFont typeface="Arial"/>
              <a:buNone/>
            </a:pPr>
            <a:r>
              <a:t/>
            </a:r>
            <a:endParaRPr b="0" i="0" sz="1000" u="none" cap="none" strike="noStrike">
              <a:solidFill>
                <a:srgbClr val="262626"/>
              </a:solidFill>
              <a:latin typeface="Arial"/>
              <a:ea typeface="Arial"/>
              <a:cs typeface="Arial"/>
              <a:sym typeface="Arial"/>
            </a:endParaRPr>
          </a:p>
          <a:p>
            <a:pPr indent="-115875" lvl="1" marL="355571" marR="0" rtl="0" algn="l">
              <a:spcBef>
                <a:spcPts val="802"/>
              </a:spcBef>
              <a:spcAft>
                <a:spcPts val="0"/>
              </a:spcAft>
              <a:buClr>
                <a:srgbClr val="193EB0"/>
              </a:buClr>
              <a:buSzPts val="1000"/>
              <a:buFont typeface="Arial"/>
              <a:buNone/>
            </a:pPr>
            <a:r>
              <a:t/>
            </a:r>
            <a:endParaRPr b="0" i="0" sz="1000" u="none" cap="none" strike="noStrike">
              <a:solidFill>
                <a:srgbClr val="262626"/>
              </a:solidFill>
              <a:latin typeface="Arial"/>
              <a:ea typeface="Arial"/>
              <a:cs typeface="Arial"/>
              <a:sym typeface="Arial"/>
            </a:endParaRPr>
          </a:p>
          <a:p>
            <a:pPr indent="-177800" lvl="1" marL="182563"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MCP3008 VDD &amp; VREF – VCCs</a:t>
            </a:r>
            <a:endParaRPr/>
          </a:p>
          <a:p>
            <a:pPr indent="-177800" lvl="1" marL="182563"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MCP3008 AGND – GNDs</a:t>
            </a:r>
            <a:endParaRPr/>
          </a:p>
          <a:p>
            <a:pPr indent="-177800" lvl="1" marL="182563"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MCP3008 CLK - Raspberry Pi GPIO 11(SCLK)</a:t>
            </a:r>
            <a:endParaRPr/>
          </a:p>
          <a:p>
            <a:pPr indent="-177800" lvl="1" marL="182563"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MCP3008 DOUT - Raspberry Pi GPIO 9</a:t>
            </a:r>
            <a:r>
              <a:rPr b="0" i="0" lang="en-US" sz="1000" u="none" cap="none" strike="noStrike">
                <a:solidFill>
                  <a:srgbClr val="FF0000"/>
                </a:solidFill>
                <a:latin typeface="Arial"/>
                <a:ea typeface="Arial"/>
                <a:cs typeface="Arial"/>
                <a:sym typeface="Arial"/>
              </a:rPr>
              <a:t>(MISO)</a:t>
            </a:r>
            <a:endParaRPr/>
          </a:p>
          <a:p>
            <a:pPr indent="-177800" lvl="1" marL="182563"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MCP3008 DIN - Raspberry Pi GPIO 10</a:t>
            </a:r>
            <a:r>
              <a:rPr b="0" i="0" lang="en-US" sz="1000" u="none" cap="none" strike="noStrike">
                <a:solidFill>
                  <a:srgbClr val="FF0000"/>
                </a:solidFill>
                <a:latin typeface="Arial"/>
                <a:ea typeface="Arial"/>
                <a:cs typeface="Arial"/>
                <a:sym typeface="Arial"/>
              </a:rPr>
              <a:t>(MOSI)</a:t>
            </a:r>
            <a:endParaRPr/>
          </a:p>
          <a:p>
            <a:pPr indent="-177800" lvl="1" marL="182563"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MCP3008 CS/SHDN - Raspberry Pi GPIO 8</a:t>
            </a:r>
            <a:r>
              <a:rPr b="0" i="0" lang="en-US" sz="1000" u="none" cap="none" strike="noStrike">
                <a:solidFill>
                  <a:srgbClr val="FF0000"/>
                </a:solidFill>
                <a:latin typeface="Arial"/>
                <a:ea typeface="Arial"/>
                <a:cs typeface="Arial"/>
                <a:sym typeface="Arial"/>
              </a:rPr>
              <a:t>(CE0)</a:t>
            </a:r>
            <a:endParaRPr/>
          </a:p>
          <a:p>
            <a:pPr indent="-177800" lvl="1" marL="182563"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MCP3008 DGND - GNDs</a:t>
            </a:r>
            <a:endParaRPr/>
          </a:p>
          <a:p>
            <a:pPr indent="-177800" lvl="1" marL="182563" marR="0" rtl="0" algn="l">
              <a:spcBef>
                <a:spcPts val="802"/>
              </a:spcBef>
              <a:spcAft>
                <a:spcPts val="0"/>
              </a:spcAft>
              <a:buClr>
                <a:srgbClr val="193EB0"/>
              </a:buClr>
              <a:buSzPts val="1000"/>
              <a:buFont typeface="Arial"/>
              <a:buChar char="•"/>
            </a:pPr>
            <a:r>
              <a:rPr b="0" i="0" lang="en-US" sz="1000" u="none" cap="none" strike="noStrike">
                <a:solidFill>
                  <a:srgbClr val="262626"/>
                </a:solidFill>
                <a:latin typeface="Arial"/>
                <a:ea typeface="Arial"/>
                <a:cs typeface="Arial"/>
                <a:sym typeface="Arial"/>
              </a:rPr>
              <a:t>Raspberry Pi GND – GNDs</a:t>
            </a:r>
            <a:endParaRPr/>
          </a:p>
        </p:txBody>
      </p:sp>
      <p:grpSp>
        <p:nvGrpSpPr>
          <p:cNvPr id="3988" name="Google Shape;3988;p216"/>
          <p:cNvGrpSpPr/>
          <p:nvPr/>
        </p:nvGrpSpPr>
        <p:grpSpPr>
          <a:xfrm>
            <a:off x="7022083" y="2884583"/>
            <a:ext cx="2445925" cy="3159729"/>
            <a:chOff x="6857508" y="2750264"/>
            <a:chExt cx="2676400" cy="3457465"/>
          </a:xfrm>
        </p:grpSpPr>
        <p:grpSp>
          <p:nvGrpSpPr>
            <p:cNvPr id="3989" name="Google Shape;3989;p216"/>
            <p:cNvGrpSpPr/>
            <p:nvPr/>
          </p:nvGrpSpPr>
          <p:grpSpPr>
            <a:xfrm>
              <a:off x="6857508" y="2750264"/>
              <a:ext cx="2676400" cy="3457465"/>
              <a:chOff x="558800" y="2245345"/>
              <a:chExt cx="3087226" cy="3988186"/>
            </a:xfrm>
          </p:grpSpPr>
          <p:sp>
            <p:nvSpPr>
              <p:cNvPr id="3990" name="Google Shape;3990;p216"/>
              <p:cNvSpPr/>
              <p:nvPr/>
            </p:nvSpPr>
            <p:spPr>
              <a:xfrm flipH="1" rot="10800000">
                <a:off x="558800" y="2245345"/>
                <a:ext cx="3087226" cy="3988186"/>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299">
                  <a:solidFill>
                    <a:schemeClr val="dk1"/>
                  </a:solidFill>
                  <a:latin typeface="Arial"/>
                  <a:ea typeface="Arial"/>
                  <a:cs typeface="Arial"/>
                  <a:sym typeface="Arial"/>
                </a:endParaRPr>
              </a:p>
            </p:txBody>
          </p:sp>
          <p:pic>
            <p:nvPicPr>
              <p:cNvPr id="3991" name="Google Shape;3991;p216"/>
              <p:cNvPicPr preferRelativeResize="0"/>
              <p:nvPr/>
            </p:nvPicPr>
            <p:blipFill rotWithShape="1">
              <a:blip r:embed="rId3">
                <a:alphaModFix/>
              </a:blip>
              <a:srcRect b="0" l="0" r="0" t="1155"/>
              <a:stretch/>
            </p:blipFill>
            <p:spPr>
              <a:xfrm>
                <a:off x="755133" y="2286000"/>
                <a:ext cx="2694559" cy="3800313"/>
              </a:xfrm>
              <a:prstGeom prst="rect">
                <a:avLst/>
              </a:prstGeom>
              <a:noFill/>
              <a:ln>
                <a:noFill/>
              </a:ln>
            </p:spPr>
          </p:pic>
        </p:grpSp>
        <p:grpSp>
          <p:nvGrpSpPr>
            <p:cNvPr id="3992" name="Google Shape;3992;p216"/>
            <p:cNvGrpSpPr/>
            <p:nvPr/>
          </p:nvGrpSpPr>
          <p:grpSpPr>
            <a:xfrm>
              <a:off x="7126181" y="4535403"/>
              <a:ext cx="2264091" cy="1672326"/>
              <a:chOff x="853049" y="4236765"/>
              <a:chExt cx="2620730" cy="1778899"/>
            </a:xfrm>
          </p:grpSpPr>
          <p:pic>
            <p:nvPicPr>
              <p:cNvPr descr="Read Just Enough Raspberry Pi | Leanpub" id="3993" name="Google Shape;3993;p216"/>
              <p:cNvPicPr preferRelativeResize="0"/>
              <p:nvPr/>
            </p:nvPicPr>
            <p:blipFill rotWithShape="1">
              <a:blip r:embed="rId4">
                <a:alphaModFix/>
              </a:blip>
              <a:srcRect b="0" l="0" r="0" t="9951"/>
              <a:stretch/>
            </p:blipFill>
            <p:spPr>
              <a:xfrm>
                <a:off x="853049" y="4454353"/>
                <a:ext cx="2620730" cy="1561311"/>
              </a:xfrm>
              <a:prstGeom prst="rect">
                <a:avLst/>
              </a:prstGeom>
              <a:noFill/>
              <a:ln>
                <a:noFill/>
              </a:ln>
            </p:spPr>
          </p:pic>
          <p:pic>
            <p:nvPicPr>
              <p:cNvPr descr="Read Just Enough Raspberry Pi | Leanpub" id="3994" name="Google Shape;3994;p216"/>
              <p:cNvPicPr preferRelativeResize="0"/>
              <p:nvPr/>
            </p:nvPicPr>
            <p:blipFill rotWithShape="1">
              <a:blip r:embed="rId5">
                <a:alphaModFix/>
              </a:blip>
              <a:srcRect b="1" l="75254" r="0" t="-2599"/>
              <a:stretch/>
            </p:blipFill>
            <p:spPr>
              <a:xfrm>
                <a:off x="2825268" y="4236765"/>
                <a:ext cx="648511" cy="1778899"/>
              </a:xfrm>
              <a:prstGeom prst="rect">
                <a:avLst/>
              </a:prstGeom>
              <a:noFill/>
              <a:ln>
                <a:noFill/>
              </a:ln>
            </p:spPr>
          </p:pic>
        </p:grpSp>
      </p:grpSp>
      <p:sp>
        <p:nvSpPr>
          <p:cNvPr id="3995" name="Google Shape;3995;p216"/>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5.2. Control LEDs with GPIO Zero</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0" name="Shape 4000"/>
        <p:cNvGrpSpPr/>
        <p:nvPr/>
      </p:nvGrpSpPr>
      <p:grpSpPr>
        <a:xfrm>
          <a:off x="0" y="0"/>
          <a:ext cx="0" cy="0"/>
          <a:chOff x="0" y="0"/>
          <a:chExt cx="0" cy="0"/>
        </a:xfrm>
      </p:grpSpPr>
      <p:sp>
        <p:nvSpPr>
          <p:cNvPr id="4001" name="Google Shape;4001;p21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002" name="Google Shape;4002;p217"/>
          <p:cNvSpPr/>
          <p:nvPr/>
        </p:nvSpPr>
        <p:spPr>
          <a:xfrm>
            <a:off x="580400" y="150527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~/GPIO_Zero_ex/MCP3008_pots.py</a:t>
            </a:r>
            <a:endParaRPr/>
          </a:p>
        </p:txBody>
      </p:sp>
      <p:sp>
        <p:nvSpPr>
          <p:cNvPr id="4003" name="Google Shape;4003;p217"/>
          <p:cNvSpPr/>
          <p:nvPr/>
        </p:nvSpPr>
        <p:spPr>
          <a:xfrm>
            <a:off x="5218044" y="1735620"/>
            <a:ext cx="3981520" cy="2052563"/>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Create ~/GPIO_Zero_ex/MCP3008_pots.py script.</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 Import GPIO Zero library and MCP3008 and LED.</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2-4: Assign the GPIO pin number to which the MCP3008 channel and LED are connected as a parameter.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5-7: Read the value of potentiometer 1 &amp; 2 and reflect it in the blink interval of LED.</a:t>
            </a:r>
            <a:endParaRPr b="0" i="0" sz="1299" u="none" cap="none" strike="noStrike">
              <a:solidFill>
                <a:srgbClr val="262626"/>
              </a:solidFill>
              <a:latin typeface="Arial"/>
              <a:ea typeface="Arial"/>
              <a:cs typeface="Arial"/>
              <a:sym typeface="Arial"/>
            </a:endParaRPr>
          </a:p>
        </p:txBody>
      </p:sp>
      <p:pic>
        <p:nvPicPr>
          <p:cNvPr id="4004" name="Google Shape;4004;p217"/>
          <p:cNvPicPr preferRelativeResize="0"/>
          <p:nvPr/>
        </p:nvPicPr>
        <p:blipFill rotWithShape="1">
          <a:blip r:embed="rId3">
            <a:alphaModFix/>
          </a:blip>
          <a:srcRect b="0" l="0" r="0" t="0"/>
          <a:stretch/>
        </p:blipFill>
        <p:spPr>
          <a:xfrm>
            <a:off x="558806" y="1843304"/>
            <a:ext cx="4535251" cy="1133814"/>
          </a:xfrm>
          <a:prstGeom prst="rect">
            <a:avLst/>
          </a:prstGeom>
          <a:noFill/>
          <a:ln>
            <a:noFill/>
          </a:ln>
        </p:spPr>
      </p:pic>
      <p:grpSp>
        <p:nvGrpSpPr>
          <p:cNvPr id="4005" name="Google Shape;4005;p217"/>
          <p:cNvGrpSpPr/>
          <p:nvPr/>
        </p:nvGrpSpPr>
        <p:grpSpPr>
          <a:xfrm>
            <a:off x="558806" y="4119185"/>
            <a:ext cx="4535251" cy="276999"/>
            <a:chOff x="3716526" y="2460828"/>
            <a:chExt cx="4535250" cy="276999"/>
          </a:xfrm>
        </p:grpSpPr>
        <p:sp>
          <p:nvSpPr>
            <p:cNvPr id="4006" name="Google Shape;4006;p217"/>
            <p:cNvSpPr txBox="1"/>
            <p:nvPr/>
          </p:nvSpPr>
          <p:spPr>
            <a:xfrm>
              <a:off x="3800649" y="2460828"/>
              <a:ext cx="445112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MCP3008_pots.py</a:t>
              </a:r>
              <a:endParaRPr sz="1200">
                <a:solidFill>
                  <a:schemeClr val="lt1"/>
                </a:solidFill>
                <a:latin typeface="Arial"/>
                <a:ea typeface="Arial"/>
                <a:cs typeface="Arial"/>
                <a:sym typeface="Arial"/>
              </a:endParaRPr>
            </a:p>
          </p:txBody>
        </p:sp>
        <p:sp>
          <p:nvSpPr>
            <p:cNvPr id="4007" name="Google Shape;4007;p217"/>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lt1"/>
                </a:solidFill>
                <a:latin typeface="Consolas"/>
                <a:ea typeface="Consolas"/>
                <a:cs typeface="Consolas"/>
                <a:sym typeface="Consolas"/>
              </a:endParaRPr>
            </a:p>
          </p:txBody>
        </p:sp>
      </p:grpSp>
      <p:sp>
        <p:nvSpPr>
          <p:cNvPr id="4008" name="Google Shape;4008;p217"/>
          <p:cNvSpPr/>
          <p:nvPr/>
        </p:nvSpPr>
        <p:spPr>
          <a:xfrm>
            <a:off x="5218044" y="3981858"/>
            <a:ext cx="3981520" cy="54522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After saving the python script, execute ~/GPIO_Zero_ex/MCP3008_pots.py.</a:t>
            </a:r>
            <a:endParaRPr sz="1299">
              <a:solidFill>
                <a:srgbClr val="262626"/>
              </a:solidFill>
              <a:latin typeface="Arial"/>
              <a:ea typeface="Arial"/>
              <a:cs typeface="Arial"/>
              <a:sym typeface="Arial"/>
            </a:endParaRPr>
          </a:p>
        </p:txBody>
      </p:sp>
      <p:pic>
        <p:nvPicPr>
          <p:cNvPr id="4009" name="Google Shape;4009;p217"/>
          <p:cNvPicPr preferRelativeResize="0"/>
          <p:nvPr/>
        </p:nvPicPr>
        <p:blipFill rotWithShape="1">
          <a:blip r:embed="rId4">
            <a:alphaModFix/>
          </a:blip>
          <a:srcRect b="0" l="0" r="0" t="0"/>
          <a:stretch/>
        </p:blipFill>
        <p:spPr>
          <a:xfrm>
            <a:off x="558806" y="4685787"/>
            <a:ext cx="4535251" cy="334443"/>
          </a:xfrm>
          <a:prstGeom prst="rect">
            <a:avLst/>
          </a:prstGeom>
          <a:noFill/>
          <a:ln>
            <a:noFill/>
          </a:ln>
        </p:spPr>
      </p:pic>
      <p:sp>
        <p:nvSpPr>
          <p:cNvPr id="4010" name="Google Shape;4010;p217"/>
          <p:cNvSpPr/>
          <p:nvPr/>
        </p:nvSpPr>
        <p:spPr>
          <a:xfrm>
            <a:off x="5218044" y="4700750"/>
            <a:ext cx="3981520" cy="1247599"/>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can see the change of the measured value on the terminal by rotating the two potentiometers connected to Raspberry Pi. </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 You can also see the change in the LED blink interval according to the changed values.</a:t>
            </a:r>
            <a:endParaRPr/>
          </a:p>
        </p:txBody>
      </p:sp>
      <p:sp>
        <p:nvSpPr>
          <p:cNvPr id="4011" name="Google Shape;4011;p217"/>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5.2. Control LEDs with GPIO Zero</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6" name="Shape 4016"/>
        <p:cNvGrpSpPr/>
        <p:nvPr/>
      </p:nvGrpSpPr>
      <p:grpSpPr>
        <a:xfrm>
          <a:off x="0" y="0"/>
          <a:ext cx="0" cy="0"/>
          <a:chOff x="0" y="0"/>
          <a:chExt cx="0" cy="0"/>
        </a:xfrm>
      </p:grpSpPr>
      <p:sp>
        <p:nvSpPr>
          <p:cNvPr id="4017" name="Google Shape;4017;p218"/>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Mini Project using GPIO Zero</a:t>
            </a:r>
            <a:endParaRPr/>
          </a:p>
        </p:txBody>
      </p:sp>
      <p:sp>
        <p:nvSpPr>
          <p:cNvPr id="4018" name="Google Shape;4018;p218"/>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a:t>
            </a:r>
            <a:endParaRPr/>
          </a:p>
        </p:txBody>
      </p:sp>
      <p:sp>
        <p:nvSpPr>
          <p:cNvPr id="4019" name="Google Shape;4019;p218"/>
          <p:cNvSpPr/>
          <p:nvPr/>
        </p:nvSpPr>
        <p:spPr>
          <a:xfrm>
            <a:off x="1054120" y="4003784"/>
            <a:ext cx="5993457"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5.1. GPIO Zero</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5.2. Control LEDs with GPIO Zero</a:t>
            </a:r>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5.3. Using Buttons with GPIO Zero</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5.4. Sensors with GPIO Zero</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4" name="Shape 4024"/>
        <p:cNvGrpSpPr/>
        <p:nvPr/>
      </p:nvGrpSpPr>
      <p:grpSpPr>
        <a:xfrm>
          <a:off x="0" y="0"/>
          <a:ext cx="0" cy="0"/>
          <a:chOff x="0" y="0"/>
          <a:chExt cx="0" cy="0"/>
        </a:xfrm>
      </p:grpSpPr>
      <p:sp>
        <p:nvSpPr>
          <p:cNvPr id="4025" name="Google Shape;4025;p219"/>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5.3. Using Buttons with GPIO Zero</a:t>
            </a:r>
            <a:endParaRPr/>
          </a:p>
        </p:txBody>
      </p:sp>
      <p:sp>
        <p:nvSpPr>
          <p:cNvPr id="4026" name="Google Shape;4026;p21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027" name="Google Shape;4027;p219"/>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Make Button</a:t>
            </a:r>
            <a:endParaRPr/>
          </a:p>
        </p:txBody>
      </p:sp>
      <p:sp>
        <p:nvSpPr>
          <p:cNvPr id="4028" name="Google Shape;4028;p219"/>
          <p:cNvSpPr/>
          <p:nvPr/>
        </p:nvSpPr>
        <p:spPr>
          <a:xfrm>
            <a:off x="580400" y="18683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Control LED with Button using GPIO Zero</a:t>
            </a:r>
            <a:endParaRPr/>
          </a:p>
        </p:txBody>
      </p:sp>
      <p:sp>
        <p:nvSpPr>
          <p:cNvPr id="4029" name="Google Shape;4029;p219"/>
          <p:cNvSpPr/>
          <p:nvPr/>
        </p:nvSpPr>
        <p:spPr>
          <a:xfrm>
            <a:off x="3836511" y="2098682"/>
            <a:ext cx="5592311" cy="2160413"/>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Control an LED with a button by using GPIO Zero.</a:t>
            </a:r>
            <a:endParaRPr/>
          </a:p>
          <a:p>
            <a:pPr indent="-100061" lvl="0" marL="182548" marR="0" rtl="0" algn="l">
              <a:spcBef>
                <a:spcPts val="802"/>
              </a:spcBef>
              <a:spcAft>
                <a:spcPts val="0"/>
              </a:spcAft>
              <a:buClr>
                <a:srgbClr val="193EB0"/>
              </a:buClr>
              <a:buSzPts val="1299"/>
              <a:buFont typeface="Arial"/>
              <a:buNone/>
            </a:pPr>
            <a:r>
              <a:t/>
            </a:r>
            <a:endParaRPr sz="1299">
              <a:solidFill>
                <a:srgbClr val="262626"/>
              </a:solidFill>
              <a:latin typeface="Arial"/>
              <a:ea typeface="Arial"/>
              <a:cs typeface="Arial"/>
              <a:sym typeface="Arial"/>
            </a:endParaRPr>
          </a:p>
          <a:p>
            <a:pPr indent="-182548" lvl="0" marL="182548" marR="0" rtl="0" algn="l">
              <a:spcBef>
                <a:spcPts val="802"/>
              </a:spcBef>
              <a:spcAft>
                <a:spcPts val="0"/>
              </a:spcAft>
              <a:buClr>
                <a:srgbClr val="193EB0"/>
              </a:buClr>
              <a:buSzPts val="1299"/>
              <a:buFont typeface="Arial"/>
              <a:buChar char="‣"/>
            </a:pPr>
            <a:r>
              <a:rPr b="1" lang="en-US" sz="1299">
                <a:solidFill>
                  <a:srgbClr val="1429A0"/>
                </a:solidFill>
                <a:latin typeface="Arial"/>
                <a:ea typeface="Arial"/>
                <a:cs typeface="Arial"/>
                <a:sym typeface="Arial"/>
              </a:rPr>
              <a:t>Circuit Diagram</a:t>
            </a:r>
            <a:endParaRPr b="1" sz="1299">
              <a:solidFill>
                <a:srgbClr val="1429A0"/>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14 – Red LED Anode(+)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Red LED Cathode(-) –Resistor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Resistor, Button - Raspberry Pi GND</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15 – Button</a:t>
            </a:r>
            <a:endParaRPr/>
          </a:p>
        </p:txBody>
      </p:sp>
      <p:sp>
        <p:nvSpPr>
          <p:cNvPr id="4030" name="Google Shape;4030;p219"/>
          <p:cNvSpPr/>
          <p:nvPr/>
        </p:nvSpPr>
        <p:spPr>
          <a:xfrm flipH="1" rot="10800000">
            <a:off x="558804" y="2169152"/>
            <a:ext cx="3087227" cy="3877157"/>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299">
              <a:solidFill>
                <a:schemeClr val="dk1"/>
              </a:solidFill>
              <a:latin typeface="Arial"/>
              <a:ea typeface="Arial"/>
              <a:cs typeface="Arial"/>
              <a:sym typeface="Arial"/>
            </a:endParaRPr>
          </a:p>
        </p:txBody>
      </p:sp>
      <p:pic>
        <p:nvPicPr>
          <p:cNvPr id="4031" name="Google Shape;4031;p219"/>
          <p:cNvPicPr preferRelativeResize="0"/>
          <p:nvPr/>
        </p:nvPicPr>
        <p:blipFill rotWithShape="1">
          <a:blip r:embed="rId3">
            <a:alphaModFix/>
          </a:blip>
          <a:srcRect b="0" l="0" r="0" t="0"/>
          <a:stretch/>
        </p:blipFill>
        <p:spPr>
          <a:xfrm>
            <a:off x="675763" y="2224663"/>
            <a:ext cx="2853310" cy="3683252"/>
          </a:xfrm>
          <a:prstGeom prst="rect">
            <a:avLst/>
          </a:prstGeom>
          <a:noFill/>
          <a:ln>
            <a:noFill/>
          </a:ln>
        </p:spPr>
      </p:pic>
      <p:grpSp>
        <p:nvGrpSpPr>
          <p:cNvPr id="4032" name="Google Shape;4032;p219"/>
          <p:cNvGrpSpPr/>
          <p:nvPr/>
        </p:nvGrpSpPr>
        <p:grpSpPr>
          <a:xfrm>
            <a:off x="811647" y="4088278"/>
            <a:ext cx="2717431" cy="1819640"/>
            <a:chOff x="853049" y="4236765"/>
            <a:chExt cx="2620730" cy="1778899"/>
          </a:xfrm>
        </p:grpSpPr>
        <p:pic>
          <p:nvPicPr>
            <p:cNvPr descr="Read Just Enough Raspberry Pi | Leanpub" id="4033" name="Google Shape;4033;p219"/>
            <p:cNvPicPr preferRelativeResize="0"/>
            <p:nvPr/>
          </p:nvPicPr>
          <p:blipFill rotWithShape="1">
            <a:blip r:embed="rId4">
              <a:alphaModFix/>
            </a:blip>
            <a:srcRect b="0" l="0" r="0" t="9951"/>
            <a:stretch/>
          </p:blipFill>
          <p:spPr>
            <a:xfrm>
              <a:off x="853049" y="4454353"/>
              <a:ext cx="2620730" cy="1561311"/>
            </a:xfrm>
            <a:prstGeom prst="rect">
              <a:avLst/>
            </a:prstGeom>
            <a:noFill/>
            <a:ln>
              <a:noFill/>
            </a:ln>
          </p:spPr>
        </p:pic>
        <p:pic>
          <p:nvPicPr>
            <p:cNvPr descr="Read Just Enough Raspberry Pi | Leanpub" id="4034" name="Google Shape;4034;p219"/>
            <p:cNvPicPr preferRelativeResize="0"/>
            <p:nvPr/>
          </p:nvPicPr>
          <p:blipFill rotWithShape="1">
            <a:blip r:embed="rId5">
              <a:alphaModFix/>
            </a:blip>
            <a:srcRect b="1" l="75254" r="0" t="-2599"/>
            <a:stretch/>
          </p:blipFill>
          <p:spPr>
            <a:xfrm>
              <a:off x="2825268" y="4236765"/>
              <a:ext cx="648511" cy="1778899"/>
            </a:xfrm>
            <a:prstGeom prst="rect">
              <a:avLst/>
            </a:prstGeom>
            <a:noFill/>
            <a:ln>
              <a:noFill/>
            </a:ln>
          </p:spPr>
        </p:pic>
      </p:gr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9" name="Shape 4039"/>
        <p:cNvGrpSpPr/>
        <p:nvPr/>
      </p:nvGrpSpPr>
      <p:grpSpPr>
        <a:xfrm>
          <a:off x="0" y="0"/>
          <a:ext cx="0" cy="0"/>
          <a:chOff x="0" y="0"/>
          <a:chExt cx="0" cy="0"/>
        </a:xfrm>
      </p:grpSpPr>
      <p:sp>
        <p:nvSpPr>
          <p:cNvPr id="4040" name="Google Shape;4040;p22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041" name="Google Shape;4041;p220"/>
          <p:cNvSpPr/>
          <p:nvPr/>
        </p:nvSpPr>
        <p:spPr>
          <a:xfrm>
            <a:off x="580400" y="15208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~/GPIO_Zero_ex/button.py</a:t>
            </a:r>
            <a:endParaRPr/>
          </a:p>
        </p:txBody>
      </p:sp>
      <p:sp>
        <p:nvSpPr>
          <p:cNvPr id="4042" name="Google Shape;4042;p220"/>
          <p:cNvSpPr/>
          <p:nvPr/>
        </p:nvSpPr>
        <p:spPr>
          <a:xfrm>
            <a:off x="4599941" y="1735619"/>
            <a:ext cx="4500562" cy="2155155"/>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Create button.py script in ~/GPIO_Zero_ex.</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 Import GPIO Zero library and import Button.</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2: Assign the GPIO pin number to which the button is connected as a parameter.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4-7: while loop that prints a message according to the pressed state of the Button</a:t>
            </a:r>
            <a:endParaRPr b="0" i="0" sz="1299" u="none" cap="none" strike="noStrike">
              <a:solidFill>
                <a:srgbClr val="262626"/>
              </a:solidFill>
              <a:latin typeface="Arial"/>
              <a:ea typeface="Arial"/>
              <a:cs typeface="Arial"/>
              <a:sym typeface="Arial"/>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is_pressed is a method provided by GPIO Zero that returns True if the button is pressed. </a:t>
            </a:r>
            <a:endParaRPr sz="1299">
              <a:solidFill>
                <a:srgbClr val="262626"/>
              </a:solidFill>
              <a:latin typeface="Arial"/>
              <a:ea typeface="Arial"/>
              <a:cs typeface="Arial"/>
              <a:sym typeface="Arial"/>
            </a:endParaRPr>
          </a:p>
        </p:txBody>
      </p:sp>
      <p:pic>
        <p:nvPicPr>
          <p:cNvPr id="4043" name="Google Shape;4043;p220"/>
          <p:cNvPicPr preferRelativeResize="0"/>
          <p:nvPr/>
        </p:nvPicPr>
        <p:blipFill rotWithShape="1">
          <a:blip r:embed="rId3">
            <a:alphaModFix/>
          </a:blip>
          <a:srcRect b="0" l="0" r="0" t="0"/>
          <a:stretch/>
        </p:blipFill>
        <p:spPr>
          <a:xfrm>
            <a:off x="558807" y="1868808"/>
            <a:ext cx="3924303" cy="1655201"/>
          </a:xfrm>
          <a:prstGeom prst="rect">
            <a:avLst/>
          </a:prstGeom>
          <a:noFill/>
          <a:ln>
            <a:noFill/>
          </a:ln>
        </p:spPr>
      </p:pic>
      <p:grpSp>
        <p:nvGrpSpPr>
          <p:cNvPr id="4044" name="Google Shape;4044;p220"/>
          <p:cNvGrpSpPr/>
          <p:nvPr/>
        </p:nvGrpSpPr>
        <p:grpSpPr>
          <a:xfrm>
            <a:off x="558804" y="4257686"/>
            <a:ext cx="3924303" cy="276999"/>
            <a:chOff x="3716526" y="2460828"/>
            <a:chExt cx="3924302" cy="276999"/>
          </a:xfrm>
        </p:grpSpPr>
        <p:sp>
          <p:nvSpPr>
            <p:cNvPr id="4045" name="Google Shape;4045;p220"/>
            <p:cNvSpPr txBox="1"/>
            <p:nvPr/>
          </p:nvSpPr>
          <p:spPr>
            <a:xfrm>
              <a:off x="3800649" y="2460828"/>
              <a:ext cx="3840179"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button.py</a:t>
              </a:r>
              <a:endParaRPr sz="1200">
                <a:solidFill>
                  <a:schemeClr val="lt1"/>
                </a:solidFill>
                <a:latin typeface="Arial"/>
                <a:ea typeface="Arial"/>
                <a:cs typeface="Arial"/>
                <a:sym typeface="Arial"/>
              </a:endParaRPr>
            </a:p>
          </p:txBody>
        </p:sp>
        <p:sp>
          <p:nvSpPr>
            <p:cNvPr id="4046" name="Google Shape;4046;p220"/>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lt1"/>
                </a:solidFill>
                <a:latin typeface="Consolas"/>
                <a:ea typeface="Consolas"/>
                <a:cs typeface="Consolas"/>
                <a:sym typeface="Consolas"/>
              </a:endParaRPr>
            </a:p>
          </p:txBody>
        </p:sp>
      </p:grpSp>
      <p:sp>
        <p:nvSpPr>
          <p:cNvPr id="4047" name="Google Shape;4047;p220"/>
          <p:cNvSpPr/>
          <p:nvPr/>
        </p:nvSpPr>
        <p:spPr>
          <a:xfrm>
            <a:off x="4599941" y="4214973"/>
            <a:ext cx="5203824"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After saving the python script, execute ~/GPIO_Zero_ex/button.py.</a:t>
            </a:r>
            <a:endParaRPr sz="1299">
              <a:solidFill>
                <a:srgbClr val="262626"/>
              </a:solidFill>
              <a:latin typeface="Arial"/>
              <a:ea typeface="Arial"/>
              <a:cs typeface="Arial"/>
              <a:sym typeface="Arial"/>
            </a:endParaRPr>
          </a:p>
        </p:txBody>
      </p:sp>
      <p:pic>
        <p:nvPicPr>
          <p:cNvPr id="4048" name="Google Shape;4048;p220"/>
          <p:cNvPicPr preferRelativeResize="0"/>
          <p:nvPr/>
        </p:nvPicPr>
        <p:blipFill rotWithShape="1">
          <a:blip r:embed="rId4">
            <a:alphaModFix/>
          </a:blip>
          <a:srcRect b="0" l="0" r="0" t="0"/>
          <a:stretch/>
        </p:blipFill>
        <p:spPr>
          <a:xfrm>
            <a:off x="549247" y="4778609"/>
            <a:ext cx="5767733" cy="211725"/>
          </a:xfrm>
          <a:prstGeom prst="rect">
            <a:avLst/>
          </a:prstGeom>
          <a:noFill/>
          <a:ln>
            <a:noFill/>
          </a:ln>
        </p:spPr>
      </p:pic>
      <p:sp>
        <p:nvSpPr>
          <p:cNvPr id="4049" name="Google Shape;4049;p220"/>
          <p:cNvSpPr/>
          <p:nvPr/>
        </p:nvSpPr>
        <p:spPr>
          <a:xfrm>
            <a:off x="558803" y="5051590"/>
            <a:ext cx="8640763"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can check the message change in the terminal whenever the button connected to the Raspberry Pi is pressed. </a:t>
            </a:r>
            <a:endParaRPr/>
          </a:p>
        </p:txBody>
      </p:sp>
      <p:sp>
        <p:nvSpPr>
          <p:cNvPr id="4050" name="Google Shape;4050;p220"/>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5.3. Using Buttons with GPIO Zero</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5" name="Shape 4055"/>
        <p:cNvGrpSpPr/>
        <p:nvPr/>
      </p:nvGrpSpPr>
      <p:grpSpPr>
        <a:xfrm>
          <a:off x="0" y="0"/>
          <a:ext cx="0" cy="0"/>
          <a:chOff x="0" y="0"/>
          <a:chExt cx="0" cy="0"/>
        </a:xfrm>
      </p:grpSpPr>
      <p:sp>
        <p:nvSpPr>
          <p:cNvPr id="4056" name="Google Shape;4056;p22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057" name="Google Shape;4057;p22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Make Simple Game with Buttons</a:t>
            </a:r>
            <a:endParaRPr/>
          </a:p>
        </p:txBody>
      </p:sp>
      <p:sp>
        <p:nvSpPr>
          <p:cNvPr id="4058" name="Google Shape;4058;p221"/>
          <p:cNvSpPr/>
          <p:nvPr/>
        </p:nvSpPr>
        <p:spPr>
          <a:xfrm>
            <a:off x="580400" y="18683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Make Game with Buttons using GPIO Zero</a:t>
            </a:r>
            <a:endParaRPr/>
          </a:p>
        </p:txBody>
      </p:sp>
      <p:sp>
        <p:nvSpPr>
          <p:cNvPr id="4059" name="Google Shape;4059;p221"/>
          <p:cNvSpPr/>
          <p:nvPr/>
        </p:nvSpPr>
        <p:spPr>
          <a:xfrm>
            <a:off x="3836510" y="2098681"/>
            <a:ext cx="5484477" cy="2662858"/>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Make a simple game by using GPIO Zero. Two players quickly press a button to win the game at the right moment when the LED is turned on.</a:t>
            </a:r>
            <a:endParaRPr sz="1299">
              <a:solidFill>
                <a:srgbClr val="262626"/>
              </a:solidFill>
              <a:latin typeface="Arial"/>
              <a:ea typeface="Arial"/>
              <a:cs typeface="Arial"/>
              <a:sym typeface="Arial"/>
            </a:endParaRPr>
          </a:p>
          <a:p>
            <a:pPr indent="-100061" lvl="0" marL="182548" marR="0" rtl="0" algn="l">
              <a:spcBef>
                <a:spcPts val="802"/>
              </a:spcBef>
              <a:spcAft>
                <a:spcPts val="0"/>
              </a:spcAft>
              <a:buClr>
                <a:srgbClr val="193EB0"/>
              </a:buClr>
              <a:buSzPts val="1299"/>
              <a:buFont typeface="Arial"/>
              <a:buNone/>
            </a:pPr>
            <a:r>
              <a:t/>
            </a:r>
            <a:endParaRPr sz="1299">
              <a:solidFill>
                <a:srgbClr val="262626"/>
              </a:solidFill>
              <a:latin typeface="Arial"/>
              <a:ea typeface="Arial"/>
              <a:cs typeface="Arial"/>
              <a:sym typeface="Arial"/>
            </a:endParaRPr>
          </a:p>
          <a:p>
            <a:pPr indent="-182548" lvl="0" marL="182548" marR="0" rtl="0" algn="l">
              <a:spcBef>
                <a:spcPts val="802"/>
              </a:spcBef>
              <a:spcAft>
                <a:spcPts val="0"/>
              </a:spcAft>
              <a:buClr>
                <a:srgbClr val="193EB0"/>
              </a:buClr>
              <a:buSzPts val="1299"/>
              <a:buFont typeface="Arial"/>
              <a:buChar char="‣"/>
            </a:pPr>
            <a:r>
              <a:rPr b="1" lang="en-US" sz="1299">
                <a:solidFill>
                  <a:srgbClr val="1429A0"/>
                </a:solidFill>
                <a:latin typeface="Arial"/>
                <a:ea typeface="Arial"/>
                <a:cs typeface="Arial"/>
                <a:sym typeface="Arial"/>
              </a:rPr>
              <a:t>Circuit Diagram</a:t>
            </a:r>
            <a:endParaRPr b="1" sz="1299">
              <a:solidFill>
                <a:srgbClr val="1429A0"/>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14 – Red LED Anode(+)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Red LED Cathode(-) –Resistor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15 – Button</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18 – Button</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Resistor, Buttons - Raspberry Pi GND</a:t>
            </a:r>
            <a:endParaRPr/>
          </a:p>
        </p:txBody>
      </p:sp>
      <p:grpSp>
        <p:nvGrpSpPr>
          <p:cNvPr id="4060" name="Google Shape;4060;p221"/>
          <p:cNvGrpSpPr/>
          <p:nvPr/>
        </p:nvGrpSpPr>
        <p:grpSpPr>
          <a:xfrm>
            <a:off x="558804" y="2169152"/>
            <a:ext cx="3087227" cy="3877157"/>
            <a:chOff x="558804" y="2169152"/>
            <a:chExt cx="3087227" cy="3877157"/>
          </a:xfrm>
        </p:grpSpPr>
        <p:sp>
          <p:nvSpPr>
            <p:cNvPr id="4061" name="Google Shape;4061;p221"/>
            <p:cNvSpPr/>
            <p:nvPr/>
          </p:nvSpPr>
          <p:spPr>
            <a:xfrm flipH="1" rot="10800000">
              <a:off x="558804" y="2169152"/>
              <a:ext cx="3087227" cy="3877157"/>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299">
                <a:solidFill>
                  <a:schemeClr val="dk1"/>
                </a:solidFill>
                <a:latin typeface="Arial"/>
                <a:ea typeface="Arial"/>
                <a:cs typeface="Arial"/>
                <a:sym typeface="Arial"/>
              </a:endParaRPr>
            </a:p>
          </p:txBody>
        </p:sp>
        <p:pic>
          <p:nvPicPr>
            <p:cNvPr id="4062" name="Google Shape;4062;p221"/>
            <p:cNvPicPr preferRelativeResize="0"/>
            <p:nvPr/>
          </p:nvPicPr>
          <p:blipFill rotWithShape="1">
            <a:blip r:embed="rId3">
              <a:alphaModFix/>
            </a:blip>
            <a:srcRect b="0" l="0" r="0" t="0"/>
            <a:stretch/>
          </p:blipFill>
          <p:spPr>
            <a:xfrm>
              <a:off x="723788" y="2316338"/>
              <a:ext cx="2757263" cy="3556806"/>
            </a:xfrm>
            <a:prstGeom prst="rect">
              <a:avLst/>
            </a:prstGeom>
            <a:noFill/>
            <a:ln>
              <a:noFill/>
            </a:ln>
          </p:spPr>
        </p:pic>
        <p:grpSp>
          <p:nvGrpSpPr>
            <p:cNvPr id="4063" name="Google Shape;4063;p221"/>
            <p:cNvGrpSpPr/>
            <p:nvPr/>
          </p:nvGrpSpPr>
          <p:grpSpPr>
            <a:xfrm>
              <a:off x="850941" y="4047234"/>
              <a:ext cx="2630108" cy="1905009"/>
              <a:chOff x="853049" y="4236765"/>
              <a:chExt cx="2620730" cy="1778899"/>
            </a:xfrm>
          </p:grpSpPr>
          <p:pic>
            <p:nvPicPr>
              <p:cNvPr descr="Read Just Enough Raspberry Pi | Leanpub" id="4064" name="Google Shape;4064;p221"/>
              <p:cNvPicPr preferRelativeResize="0"/>
              <p:nvPr/>
            </p:nvPicPr>
            <p:blipFill rotWithShape="1">
              <a:blip r:embed="rId4">
                <a:alphaModFix/>
              </a:blip>
              <a:srcRect b="0" l="0" r="0" t="9951"/>
              <a:stretch/>
            </p:blipFill>
            <p:spPr>
              <a:xfrm>
                <a:off x="853049" y="4454353"/>
                <a:ext cx="2620730" cy="1561311"/>
              </a:xfrm>
              <a:prstGeom prst="rect">
                <a:avLst/>
              </a:prstGeom>
              <a:noFill/>
              <a:ln>
                <a:noFill/>
              </a:ln>
            </p:spPr>
          </p:pic>
          <p:pic>
            <p:nvPicPr>
              <p:cNvPr descr="Read Just Enough Raspberry Pi | Leanpub" id="4065" name="Google Shape;4065;p221"/>
              <p:cNvPicPr preferRelativeResize="0"/>
              <p:nvPr/>
            </p:nvPicPr>
            <p:blipFill rotWithShape="1">
              <a:blip r:embed="rId5">
                <a:alphaModFix/>
              </a:blip>
              <a:srcRect b="1" l="75254" r="0" t="-2599"/>
              <a:stretch/>
            </p:blipFill>
            <p:spPr>
              <a:xfrm>
                <a:off x="2825268" y="4236765"/>
                <a:ext cx="648511" cy="1778899"/>
              </a:xfrm>
              <a:prstGeom prst="rect">
                <a:avLst/>
              </a:prstGeom>
              <a:noFill/>
              <a:ln>
                <a:noFill/>
              </a:ln>
            </p:spPr>
          </p:pic>
        </p:grpSp>
      </p:grpSp>
      <p:sp>
        <p:nvSpPr>
          <p:cNvPr id="4066" name="Google Shape;4066;p221"/>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5.3. Using Buttons with GPIO Zero</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1" name="Shape 4071"/>
        <p:cNvGrpSpPr/>
        <p:nvPr/>
      </p:nvGrpSpPr>
      <p:grpSpPr>
        <a:xfrm>
          <a:off x="0" y="0"/>
          <a:ext cx="0" cy="0"/>
          <a:chOff x="0" y="0"/>
          <a:chExt cx="0" cy="0"/>
        </a:xfrm>
      </p:grpSpPr>
      <p:sp>
        <p:nvSpPr>
          <p:cNvPr id="4072" name="Google Shape;4072;p22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073" name="Google Shape;4073;p222"/>
          <p:cNvSpPr/>
          <p:nvPr/>
        </p:nvSpPr>
        <p:spPr>
          <a:xfrm>
            <a:off x="580400" y="15208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~/GPIO_Zero_ex/button_game.py</a:t>
            </a:r>
            <a:endParaRPr/>
          </a:p>
        </p:txBody>
      </p:sp>
      <p:sp>
        <p:nvSpPr>
          <p:cNvPr id="4074" name="Google Shape;4074;p222"/>
          <p:cNvSpPr/>
          <p:nvPr/>
        </p:nvSpPr>
        <p:spPr>
          <a:xfrm>
            <a:off x="4483108" y="2149499"/>
            <a:ext cx="4984800" cy="3559800"/>
          </a:xfrm>
          <a:prstGeom prst="rect">
            <a:avLst/>
          </a:prstGeom>
          <a:noFill/>
          <a:ln>
            <a:noFill/>
          </a:ln>
        </p:spPr>
        <p:txBody>
          <a:bodyPr anchorCtr="0" anchor="t" bIns="71975" lIns="0" spcFirstLastPara="1" rIns="143950" wrap="square" tIns="71975">
            <a:spAutoFit/>
          </a:bodyPr>
          <a:lstStyle/>
          <a:p>
            <a:pPr indent="-179374" lvl="1" marL="355571" marR="0" rtl="0" algn="l">
              <a:spcBef>
                <a:spcPts val="0"/>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 Import GPIO Zero library and import LED and Button.</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2: Import sleep of time library for waiting time.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3: Import a random library to generate the random number making the LED turn on after a random time.</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4-6: Assign the number of GPIO pins connected to LEDs and Buttons as a parameter.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7-10: Continue to repeat the game. Generate a random number in the range of 3 to 5 every time the game starts. After waiting for that amount of time, LED is turned on.</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line11-17: while loop that detects who pressed the button faster after the LED is on and prints a message about which player won.</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18: LED off after notifying the result of the game as a message.</a:t>
            </a:r>
            <a:endParaRPr/>
          </a:p>
        </p:txBody>
      </p:sp>
      <p:sp>
        <p:nvSpPr>
          <p:cNvPr id="4075" name="Google Shape;4075;p222"/>
          <p:cNvSpPr/>
          <p:nvPr/>
        </p:nvSpPr>
        <p:spPr>
          <a:xfrm>
            <a:off x="703269" y="1735619"/>
            <a:ext cx="849630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Create the ~/GPIO_Zero_ex/button_game.py script.</a:t>
            </a:r>
            <a:endParaRPr sz="1299">
              <a:solidFill>
                <a:srgbClr val="262626"/>
              </a:solidFill>
              <a:latin typeface="Arial"/>
              <a:ea typeface="Arial"/>
              <a:cs typeface="Arial"/>
              <a:sym typeface="Arial"/>
            </a:endParaRPr>
          </a:p>
        </p:txBody>
      </p:sp>
      <p:pic>
        <p:nvPicPr>
          <p:cNvPr id="4076" name="Google Shape;4076;p222"/>
          <p:cNvPicPr preferRelativeResize="0"/>
          <p:nvPr/>
        </p:nvPicPr>
        <p:blipFill rotWithShape="1">
          <a:blip r:embed="rId3">
            <a:alphaModFix/>
          </a:blip>
          <a:srcRect b="0" l="0" r="0" t="0"/>
          <a:stretch/>
        </p:blipFill>
        <p:spPr>
          <a:xfrm>
            <a:off x="703272" y="2112162"/>
            <a:ext cx="3779837" cy="4122768"/>
          </a:xfrm>
          <a:prstGeom prst="rect">
            <a:avLst/>
          </a:prstGeom>
          <a:noFill/>
          <a:ln>
            <a:noFill/>
          </a:ln>
        </p:spPr>
      </p:pic>
      <p:sp>
        <p:nvSpPr>
          <p:cNvPr id="4077" name="Google Shape;4077;p222"/>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5.3. Using Buttons with GPIO Zero</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22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084" name="Google Shape;4084;p223"/>
          <p:cNvSpPr/>
          <p:nvPr/>
        </p:nvSpPr>
        <p:spPr>
          <a:xfrm>
            <a:off x="580400" y="15208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~/GPIO_Zero_ex/button_game.py</a:t>
            </a:r>
            <a:endParaRPr/>
          </a:p>
        </p:txBody>
      </p:sp>
      <p:sp>
        <p:nvSpPr>
          <p:cNvPr id="4085" name="Google Shape;4085;p223"/>
          <p:cNvSpPr/>
          <p:nvPr/>
        </p:nvSpPr>
        <p:spPr>
          <a:xfrm>
            <a:off x="703271" y="1735616"/>
            <a:ext cx="6852570" cy="54522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It is a simple game. Each player waits until the LED turns on after a period of 3-5 seconds. At the moment they see the LED turns on, the person who presses the button faster wins.</a:t>
            </a:r>
            <a:endParaRPr/>
          </a:p>
        </p:txBody>
      </p:sp>
      <p:pic>
        <p:nvPicPr>
          <p:cNvPr id="4086" name="Google Shape;4086;p223"/>
          <p:cNvPicPr preferRelativeResize="0"/>
          <p:nvPr/>
        </p:nvPicPr>
        <p:blipFill rotWithShape="1">
          <a:blip r:embed="rId3">
            <a:alphaModFix/>
          </a:blip>
          <a:srcRect b="0" l="0" r="0" t="0"/>
          <a:stretch/>
        </p:blipFill>
        <p:spPr>
          <a:xfrm>
            <a:off x="883920" y="2303107"/>
            <a:ext cx="5456927" cy="842387"/>
          </a:xfrm>
          <a:prstGeom prst="rect">
            <a:avLst/>
          </a:prstGeom>
          <a:noFill/>
          <a:ln>
            <a:noFill/>
          </a:ln>
        </p:spPr>
      </p:pic>
      <p:sp>
        <p:nvSpPr>
          <p:cNvPr id="4087" name="Google Shape;4087;p223"/>
          <p:cNvSpPr/>
          <p:nvPr/>
        </p:nvSpPr>
        <p:spPr>
          <a:xfrm>
            <a:off x="703274" y="3300721"/>
            <a:ext cx="7766969" cy="54522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Execute ~/GPIO_Zero_ex/ button_led.py to run the game and observe the Breadboard and Terminal. You can enjoy the game made with GPIO Zero.</a:t>
            </a:r>
            <a:endParaRPr sz="1299">
              <a:solidFill>
                <a:srgbClr val="262626"/>
              </a:solidFill>
              <a:latin typeface="Arial"/>
              <a:ea typeface="Arial"/>
              <a:cs typeface="Arial"/>
              <a:sym typeface="Arial"/>
            </a:endParaRPr>
          </a:p>
        </p:txBody>
      </p:sp>
      <p:grpSp>
        <p:nvGrpSpPr>
          <p:cNvPr id="4088" name="Google Shape;4088;p223"/>
          <p:cNvGrpSpPr/>
          <p:nvPr/>
        </p:nvGrpSpPr>
        <p:grpSpPr>
          <a:xfrm>
            <a:off x="886150" y="3881839"/>
            <a:ext cx="2405668" cy="276999"/>
            <a:chOff x="3716526" y="2460829"/>
            <a:chExt cx="2405668" cy="276998"/>
          </a:xfrm>
        </p:grpSpPr>
        <p:sp>
          <p:nvSpPr>
            <p:cNvPr id="4089" name="Google Shape;4089;p223"/>
            <p:cNvSpPr txBox="1"/>
            <p:nvPr/>
          </p:nvSpPr>
          <p:spPr>
            <a:xfrm>
              <a:off x="3800650" y="2460829"/>
              <a:ext cx="2321544" cy="27699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button_game.py</a:t>
              </a:r>
              <a:endParaRPr sz="1200">
                <a:solidFill>
                  <a:schemeClr val="lt1"/>
                </a:solidFill>
                <a:latin typeface="Arial"/>
                <a:ea typeface="Arial"/>
                <a:cs typeface="Arial"/>
                <a:sym typeface="Arial"/>
              </a:endParaRPr>
            </a:p>
          </p:txBody>
        </p:sp>
        <p:sp>
          <p:nvSpPr>
            <p:cNvPr id="4090" name="Google Shape;4090;p223"/>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lt1"/>
                </a:solidFill>
                <a:latin typeface="Consolas"/>
                <a:ea typeface="Consolas"/>
                <a:cs typeface="Consolas"/>
                <a:sym typeface="Consolas"/>
              </a:endParaRPr>
            </a:p>
          </p:txBody>
        </p:sp>
      </p:grpSp>
      <p:sp>
        <p:nvSpPr>
          <p:cNvPr id="4091" name="Google Shape;4091;p223"/>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5.3. Using Buttons with GPIO Zero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516" name="Google Shape;516;p2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Bộ dụng cụ I/O</a:t>
            </a:r>
            <a:endParaRPr/>
          </a:p>
        </p:txBody>
      </p:sp>
      <p:sp>
        <p:nvSpPr>
          <p:cNvPr id="517" name="Google Shape;517;p21"/>
          <p:cNvSpPr/>
          <p:nvPr/>
        </p:nvSpPr>
        <p:spPr>
          <a:xfrm>
            <a:off x="580400" y="1944543"/>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Bộ dụng cụ I/O của Raspberry Pi</a:t>
            </a:r>
            <a:endParaRPr/>
          </a:p>
        </p:txBody>
      </p:sp>
      <p:sp>
        <p:nvSpPr>
          <p:cNvPr id="518" name="Google Shape;518;p21"/>
          <p:cNvSpPr/>
          <p:nvPr/>
        </p:nvSpPr>
        <p:spPr>
          <a:xfrm>
            <a:off x="558811" y="2257222"/>
            <a:ext cx="8654927" cy="395474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nvGrpSpPr>
          <p:cNvPr id="519" name="Google Shape;519;p21"/>
          <p:cNvGrpSpPr/>
          <p:nvPr/>
        </p:nvGrpSpPr>
        <p:grpSpPr>
          <a:xfrm>
            <a:off x="6382799" y="4154645"/>
            <a:ext cx="2548041" cy="1974248"/>
            <a:chOff x="6382786" y="4371207"/>
            <a:chExt cx="2548041" cy="1974246"/>
          </a:xfrm>
        </p:grpSpPr>
        <p:pic>
          <p:nvPicPr>
            <p:cNvPr id="520" name="Google Shape;520;p21"/>
            <p:cNvPicPr preferRelativeResize="0"/>
            <p:nvPr/>
          </p:nvPicPr>
          <p:blipFill rotWithShape="1">
            <a:blip r:embed="rId3">
              <a:alphaModFix/>
            </a:blip>
            <a:srcRect b="22044" l="70550" r="4377" t="52708"/>
            <a:stretch/>
          </p:blipFill>
          <p:spPr>
            <a:xfrm>
              <a:off x="6902426" y="4371207"/>
              <a:ext cx="1508760" cy="1158240"/>
            </a:xfrm>
            <a:prstGeom prst="rect">
              <a:avLst/>
            </a:prstGeom>
            <a:noFill/>
            <a:ln>
              <a:noFill/>
            </a:ln>
          </p:spPr>
        </p:pic>
        <p:sp>
          <p:nvSpPr>
            <p:cNvPr id="521" name="Google Shape;521;p21"/>
            <p:cNvSpPr txBox="1"/>
            <p:nvPr/>
          </p:nvSpPr>
          <p:spPr>
            <a:xfrm>
              <a:off x="6382786" y="5653341"/>
              <a:ext cx="2548041" cy="692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Điện trở 1/4 W 5%</a:t>
              </a:r>
              <a:endParaRPr/>
            </a:p>
            <a:p>
              <a:pPr indent="0" lvl="0" marL="0" marR="0" rtl="0" algn="ctr">
                <a:spcBef>
                  <a:spcPts val="0"/>
                </a:spcBef>
                <a:spcAft>
                  <a:spcPts val="0"/>
                </a:spcAft>
                <a:buNone/>
              </a:pPr>
              <a:r>
                <a:rPr lang="en-US" sz="1299">
                  <a:solidFill>
                    <a:srgbClr val="000000"/>
                  </a:solidFill>
                  <a:latin typeface="Arial"/>
                  <a:ea typeface="Arial"/>
                  <a:cs typeface="Arial"/>
                  <a:sym typeface="Arial"/>
                </a:rPr>
                <a:t>220/1 K/4,7 K/10 K</a:t>
              </a:r>
              <a:endParaRPr/>
            </a:p>
            <a:p>
              <a:pPr indent="0" lvl="0" marL="0" marR="0" rtl="0" algn="ctr">
                <a:spcBef>
                  <a:spcPts val="0"/>
                </a:spcBef>
                <a:spcAft>
                  <a:spcPts val="0"/>
                </a:spcAft>
                <a:buNone/>
              </a:pPr>
              <a:r>
                <a:rPr lang="en-US" sz="1299">
                  <a:solidFill>
                    <a:srgbClr val="000000"/>
                  </a:solidFill>
                  <a:latin typeface="Arial"/>
                  <a:ea typeface="Arial"/>
                  <a:cs typeface="Arial"/>
                  <a:sym typeface="Arial"/>
                </a:rPr>
                <a:t>(10 điện trở mỗi bộ)</a:t>
              </a:r>
              <a:endParaRPr/>
            </a:p>
          </p:txBody>
        </p:sp>
      </p:grpSp>
      <p:grpSp>
        <p:nvGrpSpPr>
          <p:cNvPr id="522" name="Google Shape;522;p21"/>
          <p:cNvGrpSpPr/>
          <p:nvPr/>
        </p:nvGrpSpPr>
        <p:grpSpPr>
          <a:xfrm>
            <a:off x="455873" y="2271997"/>
            <a:ext cx="8595127" cy="1741978"/>
            <a:chOff x="538562" y="2241550"/>
            <a:chExt cx="8595124" cy="1741978"/>
          </a:xfrm>
        </p:grpSpPr>
        <p:sp>
          <p:nvSpPr>
            <p:cNvPr id="523" name="Google Shape;523;p21"/>
            <p:cNvSpPr txBox="1"/>
            <p:nvPr/>
          </p:nvSpPr>
          <p:spPr>
            <a:xfrm>
              <a:off x="6360556" y="3491342"/>
              <a:ext cx="2773130" cy="4921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Cáp nối 20 cm cho ổ cắm (M/F, M/M)</a:t>
              </a:r>
              <a:endParaRPr/>
            </a:p>
            <a:p>
              <a:pPr indent="0" lvl="0" marL="0" marR="0" rtl="0" algn="ctr">
                <a:spcBef>
                  <a:spcPts val="0"/>
                </a:spcBef>
                <a:spcAft>
                  <a:spcPts val="0"/>
                </a:spcAft>
                <a:buNone/>
              </a:pPr>
              <a:r>
                <a:t/>
              </a:r>
              <a:endParaRPr sz="1299">
                <a:solidFill>
                  <a:srgbClr val="000000"/>
                </a:solidFill>
                <a:latin typeface="Arial"/>
                <a:ea typeface="Arial"/>
                <a:cs typeface="Arial"/>
                <a:sym typeface="Arial"/>
              </a:endParaRPr>
            </a:p>
          </p:txBody>
        </p:sp>
        <p:grpSp>
          <p:nvGrpSpPr>
            <p:cNvPr id="524" name="Google Shape;524;p21"/>
            <p:cNvGrpSpPr/>
            <p:nvPr/>
          </p:nvGrpSpPr>
          <p:grpSpPr>
            <a:xfrm>
              <a:off x="538562" y="2241550"/>
              <a:ext cx="7955317" cy="1741978"/>
              <a:chOff x="538562" y="2241550"/>
              <a:chExt cx="7955317" cy="1741978"/>
            </a:xfrm>
          </p:grpSpPr>
          <p:sp>
            <p:nvSpPr>
              <p:cNvPr id="525" name="Google Shape;525;p21"/>
              <p:cNvSpPr txBox="1"/>
              <p:nvPr/>
            </p:nvSpPr>
            <p:spPr>
              <a:xfrm>
                <a:off x="538562" y="3491342"/>
                <a:ext cx="2918298"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Bo mạch cắm dây không mối hàn cỡ nhỏ</a:t>
                </a:r>
                <a:endParaRPr sz="1299">
                  <a:solidFill>
                    <a:srgbClr val="000000"/>
                  </a:solidFill>
                  <a:latin typeface="Arial"/>
                  <a:ea typeface="Arial"/>
                  <a:cs typeface="Arial"/>
                  <a:sym typeface="Arial"/>
                </a:endParaRPr>
              </a:p>
            </p:txBody>
          </p:sp>
          <p:sp>
            <p:nvSpPr>
              <p:cNvPr id="526" name="Google Shape;526;p21"/>
              <p:cNvSpPr txBox="1"/>
              <p:nvPr/>
            </p:nvSpPr>
            <p:spPr>
              <a:xfrm>
                <a:off x="3629845" y="3491342"/>
                <a:ext cx="2631232" cy="4921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GPIO 40 chân hình chữ T</a:t>
                </a:r>
                <a:endParaRPr/>
              </a:p>
              <a:p>
                <a:pPr indent="0" lvl="0" marL="0" marR="0" rtl="0" algn="ctr">
                  <a:spcBef>
                    <a:spcPts val="0"/>
                  </a:spcBef>
                  <a:spcAft>
                    <a:spcPts val="0"/>
                  </a:spcAft>
                  <a:buNone/>
                </a:pPr>
                <a:r>
                  <a:rPr lang="en-US" sz="1299">
                    <a:solidFill>
                      <a:srgbClr val="000000"/>
                    </a:solidFill>
                    <a:latin typeface="Arial"/>
                    <a:ea typeface="Arial"/>
                    <a:cs typeface="Arial"/>
                    <a:sym typeface="Arial"/>
                  </a:rPr>
                  <a:t>Mô-đun mở rộng (gốm cáp 40 chân)</a:t>
                </a:r>
                <a:endParaRPr/>
              </a:p>
            </p:txBody>
          </p:sp>
          <p:pic>
            <p:nvPicPr>
              <p:cNvPr id="527" name="Google Shape;527;p21"/>
              <p:cNvPicPr preferRelativeResize="0"/>
              <p:nvPr/>
            </p:nvPicPr>
            <p:blipFill rotWithShape="1">
              <a:blip r:embed="rId4">
                <a:alphaModFix/>
              </a:blip>
              <a:srcRect b="70588" l="3552" r="69349" t="4163"/>
              <a:stretch/>
            </p:blipFill>
            <p:spPr>
              <a:xfrm>
                <a:off x="1182369" y="2241550"/>
                <a:ext cx="1630680" cy="1158240"/>
              </a:xfrm>
              <a:prstGeom prst="rect">
                <a:avLst/>
              </a:prstGeom>
              <a:noFill/>
              <a:ln>
                <a:noFill/>
              </a:ln>
            </p:spPr>
          </p:pic>
          <p:pic>
            <p:nvPicPr>
              <p:cNvPr id="528" name="Google Shape;528;p21"/>
              <p:cNvPicPr preferRelativeResize="0"/>
              <p:nvPr/>
            </p:nvPicPr>
            <p:blipFill rotWithShape="1">
              <a:blip r:embed="rId5">
                <a:alphaModFix/>
              </a:blip>
              <a:srcRect b="72765" l="37187" r="37487" t="3980"/>
              <a:stretch/>
            </p:blipFill>
            <p:spPr>
              <a:xfrm>
                <a:off x="4202241" y="2292539"/>
                <a:ext cx="1524000" cy="1066800"/>
              </a:xfrm>
              <a:prstGeom prst="rect">
                <a:avLst/>
              </a:prstGeom>
              <a:noFill/>
              <a:ln>
                <a:noFill/>
              </a:ln>
            </p:spPr>
          </p:pic>
          <p:pic>
            <p:nvPicPr>
              <p:cNvPr id="529" name="Google Shape;529;p21"/>
              <p:cNvPicPr preferRelativeResize="0"/>
              <p:nvPr/>
            </p:nvPicPr>
            <p:blipFill rotWithShape="1">
              <a:blip r:embed="rId6">
                <a:alphaModFix/>
              </a:blip>
              <a:srcRect b="69883" l="69652" r="5527" t="4205"/>
              <a:stretch/>
            </p:blipFill>
            <p:spPr>
              <a:xfrm>
                <a:off x="7000359" y="2272840"/>
                <a:ext cx="1493520" cy="1188720"/>
              </a:xfrm>
              <a:prstGeom prst="rect">
                <a:avLst/>
              </a:prstGeom>
              <a:noFill/>
              <a:ln>
                <a:noFill/>
              </a:ln>
            </p:spPr>
          </p:pic>
        </p:grpSp>
      </p:grpSp>
      <p:grpSp>
        <p:nvGrpSpPr>
          <p:cNvPr id="530" name="Google Shape;530;p21"/>
          <p:cNvGrpSpPr/>
          <p:nvPr/>
        </p:nvGrpSpPr>
        <p:grpSpPr>
          <a:xfrm>
            <a:off x="1020543" y="4091827"/>
            <a:ext cx="1862920" cy="2037067"/>
            <a:chOff x="1020530" y="4308389"/>
            <a:chExt cx="1862919" cy="2037064"/>
          </a:xfrm>
        </p:grpSpPr>
        <p:sp>
          <p:nvSpPr>
            <p:cNvPr id="531" name="Google Shape;531;p21"/>
            <p:cNvSpPr txBox="1"/>
            <p:nvPr/>
          </p:nvSpPr>
          <p:spPr>
            <a:xfrm>
              <a:off x="1020530" y="5653341"/>
              <a:ext cx="1862919" cy="692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Đèn LED 5 mm Đỏ/Xanh lá/Vàng (5 đèn LED mỗi bộ)</a:t>
              </a:r>
              <a:endParaRPr/>
            </a:p>
          </p:txBody>
        </p:sp>
        <p:pic>
          <p:nvPicPr>
            <p:cNvPr id="532" name="Google Shape;532;p21"/>
            <p:cNvPicPr preferRelativeResize="0"/>
            <p:nvPr/>
          </p:nvPicPr>
          <p:blipFill rotWithShape="1">
            <a:blip r:embed="rId7">
              <a:alphaModFix/>
            </a:blip>
            <a:srcRect b="20615" l="4114" r="70307" t="54137"/>
            <a:stretch/>
          </p:blipFill>
          <p:spPr>
            <a:xfrm>
              <a:off x="1182369" y="4308389"/>
              <a:ext cx="1539240" cy="1158240"/>
            </a:xfrm>
            <a:prstGeom prst="rect">
              <a:avLst/>
            </a:prstGeom>
            <a:noFill/>
            <a:ln>
              <a:noFill/>
            </a:ln>
          </p:spPr>
        </p:pic>
      </p:grpSp>
      <p:grpSp>
        <p:nvGrpSpPr>
          <p:cNvPr id="533" name="Google Shape;533;p21"/>
          <p:cNvGrpSpPr/>
          <p:nvPr/>
        </p:nvGrpSpPr>
        <p:grpSpPr>
          <a:xfrm>
            <a:off x="3182159" y="4200185"/>
            <a:ext cx="3564181" cy="1728786"/>
            <a:chOff x="3182151" y="4416745"/>
            <a:chExt cx="3564185" cy="1728781"/>
          </a:xfrm>
        </p:grpSpPr>
        <p:sp>
          <p:nvSpPr>
            <p:cNvPr id="534" name="Google Shape;534;p21"/>
            <p:cNvSpPr txBox="1"/>
            <p:nvPr/>
          </p:nvSpPr>
          <p:spPr>
            <a:xfrm>
              <a:off x="3182151" y="5653341"/>
              <a:ext cx="3564185" cy="49218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7 công tắc nút ấn</a:t>
              </a:r>
              <a:endParaRPr/>
            </a:p>
            <a:p>
              <a:pPr indent="0" lvl="0" marL="0" marR="0" rtl="0" algn="ctr">
                <a:spcBef>
                  <a:spcPts val="0"/>
                </a:spcBef>
                <a:spcAft>
                  <a:spcPts val="0"/>
                </a:spcAft>
                <a:buNone/>
              </a:pPr>
              <a:r>
                <a:rPr lang="en-US" sz="1299">
                  <a:solidFill>
                    <a:srgbClr val="000000"/>
                  </a:solidFill>
                  <a:latin typeface="Arial"/>
                  <a:ea typeface="Arial"/>
                  <a:cs typeface="Arial"/>
                  <a:sym typeface="Arial"/>
                </a:rPr>
                <a:t>(Đen, Đỏ, Trắng, Xám, Vàng, Xanh dương, Xanh lá)</a:t>
              </a:r>
              <a:endParaRPr/>
            </a:p>
          </p:txBody>
        </p:sp>
        <p:pic>
          <p:nvPicPr>
            <p:cNvPr id="535" name="Google Shape;535;p21"/>
            <p:cNvPicPr preferRelativeResize="0"/>
            <p:nvPr/>
          </p:nvPicPr>
          <p:blipFill rotWithShape="1">
            <a:blip r:embed="rId8">
              <a:alphaModFix/>
            </a:blip>
            <a:srcRect b="20668" l="38385" r="37920" t="52376"/>
            <a:stretch/>
          </p:blipFill>
          <p:spPr>
            <a:xfrm>
              <a:off x="4232541" y="4416745"/>
              <a:ext cx="1425837" cy="1236596"/>
            </a:xfrm>
            <a:prstGeom prst="rect">
              <a:avLst/>
            </a:prstGeom>
            <a:noFill/>
            <a:ln>
              <a:noFill/>
            </a:ln>
          </p:spPr>
        </p:pic>
      </p:grpSp>
      <p:sp>
        <p:nvSpPr>
          <p:cNvPr id="536" name="Google Shape;536;p21"/>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sp>
        <p:nvSpPr>
          <p:cNvPr id="4097" name="Google Shape;4097;p224"/>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Mini Project using GPIO Zero</a:t>
            </a:r>
            <a:endParaRPr/>
          </a:p>
        </p:txBody>
      </p:sp>
      <p:sp>
        <p:nvSpPr>
          <p:cNvPr id="4098" name="Google Shape;4098;p224"/>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5.</a:t>
            </a:r>
            <a:endParaRPr/>
          </a:p>
        </p:txBody>
      </p:sp>
      <p:sp>
        <p:nvSpPr>
          <p:cNvPr id="4099" name="Google Shape;4099;p224"/>
          <p:cNvSpPr/>
          <p:nvPr/>
        </p:nvSpPr>
        <p:spPr>
          <a:xfrm>
            <a:off x="1054120" y="4003784"/>
            <a:ext cx="5993457"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5.1. GPIO Zero</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5.2. Control LEDs with GPIO Zero</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5.3. Using Buttons with GPIO Zero</a:t>
            </a:r>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5.4. Sensors with GPIO Zero</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4" name="Shape 4104"/>
        <p:cNvGrpSpPr/>
        <p:nvPr/>
      </p:nvGrpSpPr>
      <p:grpSpPr>
        <a:xfrm>
          <a:off x="0" y="0"/>
          <a:ext cx="0" cy="0"/>
          <a:chOff x="0" y="0"/>
          <a:chExt cx="0" cy="0"/>
        </a:xfrm>
      </p:grpSpPr>
      <p:sp>
        <p:nvSpPr>
          <p:cNvPr id="4105" name="Google Shape;4105;p225"/>
          <p:cNvSpPr/>
          <p:nvPr/>
        </p:nvSpPr>
        <p:spPr>
          <a:xfrm flipH="1" rot="10800000">
            <a:off x="558804" y="2161532"/>
            <a:ext cx="3087227" cy="3877157"/>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299">
              <a:solidFill>
                <a:schemeClr val="dk1"/>
              </a:solidFill>
              <a:latin typeface="Arial"/>
              <a:ea typeface="Arial"/>
              <a:cs typeface="Arial"/>
              <a:sym typeface="Arial"/>
            </a:endParaRPr>
          </a:p>
        </p:txBody>
      </p:sp>
      <p:pic>
        <p:nvPicPr>
          <p:cNvPr id="4106" name="Google Shape;4106;p225"/>
          <p:cNvPicPr preferRelativeResize="0"/>
          <p:nvPr/>
        </p:nvPicPr>
        <p:blipFill rotWithShape="1">
          <a:blip r:embed="rId3">
            <a:alphaModFix/>
          </a:blip>
          <a:srcRect b="0" l="0" r="0" t="0"/>
          <a:stretch/>
        </p:blipFill>
        <p:spPr>
          <a:xfrm>
            <a:off x="672192" y="2277700"/>
            <a:ext cx="2808858" cy="3644831"/>
          </a:xfrm>
          <a:prstGeom prst="rect">
            <a:avLst/>
          </a:prstGeom>
          <a:noFill/>
          <a:ln>
            <a:noFill/>
          </a:ln>
        </p:spPr>
      </p:pic>
      <p:sp>
        <p:nvSpPr>
          <p:cNvPr id="4107" name="Google Shape;4107;p225"/>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5.4. Sensors with GPIO Zero</a:t>
            </a:r>
            <a:endParaRPr/>
          </a:p>
        </p:txBody>
      </p:sp>
      <p:sp>
        <p:nvSpPr>
          <p:cNvPr id="4108" name="Google Shape;4108;p22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109" name="Google Shape;4109;p225"/>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Motion Sensor</a:t>
            </a:r>
            <a:endParaRPr/>
          </a:p>
        </p:txBody>
      </p:sp>
      <p:sp>
        <p:nvSpPr>
          <p:cNvPr id="4110" name="Google Shape;4110;p225"/>
          <p:cNvSpPr/>
          <p:nvPr/>
        </p:nvSpPr>
        <p:spPr>
          <a:xfrm>
            <a:off x="580400" y="186072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Use Motion Sensor(PIR: Passive Infrared Sensor) </a:t>
            </a:r>
            <a:endParaRPr/>
          </a:p>
        </p:txBody>
      </p:sp>
      <p:sp>
        <p:nvSpPr>
          <p:cNvPr id="4111" name="Google Shape;4111;p225"/>
          <p:cNvSpPr/>
          <p:nvPr/>
        </p:nvSpPr>
        <p:spPr>
          <a:xfrm>
            <a:off x="3836515" y="2192452"/>
            <a:ext cx="5363057" cy="1755302"/>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Use a motion sensor by using GPIO Zero. The motion sensor outputs a message when motion is detected. </a:t>
            </a:r>
            <a:endParaRPr/>
          </a:p>
          <a:p>
            <a:pPr indent="-182548" lvl="0" marL="182548" marR="0" rtl="0" algn="l">
              <a:spcBef>
                <a:spcPts val="802"/>
              </a:spcBef>
              <a:spcAft>
                <a:spcPts val="0"/>
              </a:spcAft>
              <a:buClr>
                <a:srgbClr val="193EB0"/>
              </a:buClr>
              <a:buSzPts val="1299"/>
              <a:buFont typeface="Arial"/>
              <a:buChar char="‣"/>
            </a:pPr>
            <a:r>
              <a:rPr b="1" lang="en-US" sz="1299">
                <a:solidFill>
                  <a:srgbClr val="1429A0"/>
                </a:solidFill>
                <a:latin typeface="Arial"/>
                <a:ea typeface="Arial"/>
                <a:cs typeface="Arial"/>
                <a:sym typeface="Arial"/>
              </a:rPr>
              <a:t>Circuit Diagram</a:t>
            </a:r>
            <a:endParaRPr b="1" sz="1299">
              <a:solidFill>
                <a:srgbClr val="1429A0"/>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4 – PIR OUT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5v – PIR 5v (vcc)</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GND – PIR GND</a:t>
            </a:r>
            <a:endParaRPr/>
          </a:p>
        </p:txBody>
      </p:sp>
      <p:grpSp>
        <p:nvGrpSpPr>
          <p:cNvPr id="4112" name="Google Shape;4112;p225"/>
          <p:cNvGrpSpPr/>
          <p:nvPr/>
        </p:nvGrpSpPr>
        <p:grpSpPr>
          <a:xfrm>
            <a:off x="942815" y="4125666"/>
            <a:ext cx="2432695" cy="1796859"/>
            <a:chOff x="853049" y="4236765"/>
            <a:chExt cx="2620730" cy="1778899"/>
          </a:xfrm>
        </p:grpSpPr>
        <p:pic>
          <p:nvPicPr>
            <p:cNvPr descr="Read Just Enough Raspberry Pi | Leanpub" id="4113" name="Google Shape;4113;p225"/>
            <p:cNvPicPr preferRelativeResize="0"/>
            <p:nvPr/>
          </p:nvPicPr>
          <p:blipFill rotWithShape="1">
            <a:blip r:embed="rId4">
              <a:alphaModFix/>
            </a:blip>
            <a:srcRect b="0" l="0" r="0" t="9951"/>
            <a:stretch/>
          </p:blipFill>
          <p:spPr>
            <a:xfrm>
              <a:off x="853049" y="4454353"/>
              <a:ext cx="2620730" cy="1561311"/>
            </a:xfrm>
            <a:prstGeom prst="rect">
              <a:avLst/>
            </a:prstGeom>
            <a:noFill/>
            <a:ln>
              <a:noFill/>
            </a:ln>
          </p:spPr>
        </p:pic>
        <p:pic>
          <p:nvPicPr>
            <p:cNvPr descr="Read Just Enough Raspberry Pi | Leanpub" id="4114" name="Google Shape;4114;p225"/>
            <p:cNvPicPr preferRelativeResize="0"/>
            <p:nvPr/>
          </p:nvPicPr>
          <p:blipFill rotWithShape="1">
            <a:blip r:embed="rId4">
              <a:alphaModFix/>
            </a:blip>
            <a:srcRect b="1" l="75254" r="0" t="-2599"/>
            <a:stretch/>
          </p:blipFill>
          <p:spPr>
            <a:xfrm>
              <a:off x="2825268" y="4236765"/>
              <a:ext cx="648511" cy="1778899"/>
            </a:xfrm>
            <a:prstGeom prst="rect">
              <a:avLst/>
            </a:prstGeom>
            <a:noFill/>
            <a:ln>
              <a:noFill/>
            </a:ln>
          </p:spPr>
        </p:pic>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9" name="Shape 4119"/>
        <p:cNvGrpSpPr/>
        <p:nvPr/>
      </p:nvGrpSpPr>
      <p:grpSpPr>
        <a:xfrm>
          <a:off x="0" y="0"/>
          <a:ext cx="0" cy="0"/>
          <a:chOff x="0" y="0"/>
          <a:chExt cx="0" cy="0"/>
        </a:xfrm>
      </p:grpSpPr>
      <p:sp>
        <p:nvSpPr>
          <p:cNvPr id="4120" name="Google Shape;4120;p22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121" name="Google Shape;4121;p226"/>
          <p:cNvSpPr/>
          <p:nvPr/>
        </p:nvSpPr>
        <p:spPr>
          <a:xfrm>
            <a:off x="580400" y="15208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~/GPIO_Zero_ex/motion_sensor.py</a:t>
            </a:r>
            <a:endParaRPr/>
          </a:p>
        </p:txBody>
      </p:sp>
      <p:sp>
        <p:nvSpPr>
          <p:cNvPr id="4122" name="Google Shape;4122;p226"/>
          <p:cNvSpPr/>
          <p:nvPr/>
        </p:nvSpPr>
        <p:spPr>
          <a:xfrm>
            <a:off x="4610100" y="1735620"/>
            <a:ext cx="4798603" cy="26576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Create the ~/GPIO_Zero_ex/motion_sensor.py script.</a:t>
            </a:r>
            <a:endParaRPr sz="1299">
              <a:solidFill>
                <a:srgbClr val="262626"/>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 Import GPIO Zero library and import Motion Sensor.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2: Import sleep of time library for waiting time.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4: Assign the GPIO pin number to which the motion sensor is connected as a parameter.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5-6: Wait until there is no initial movement for stable detection with a message.</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7-11: Wait in motion detection state after outputting the “Ready” message. When motion is detected, outputs the “Motion detected!” message and waits for 1 second.</a:t>
            </a:r>
            <a:endParaRPr b="0" i="0" sz="1299" u="none" cap="none" strike="noStrike">
              <a:solidFill>
                <a:srgbClr val="262626"/>
              </a:solidFill>
              <a:latin typeface="Arial"/>
              <a:ea typeface="Arial"/>
              <a:cs typeface="Arial"/>
              <a:sym typeface="Arial"/>
            </a:endParaRPr>
          </a:p>
        </p:txBody>
      </p:sp>
      <p:sp>
        <p:nvSpPr>
          <p:cNvPr id="4123" name="Google Shape;4123;p226"/>
          <p:cNvSpPr/>
          <p:nvPr/>
        </p:nvSpPr>
        <p:spPr>
          <a:xfrm>
            <a:off x="4610100" y="4832334"/>
            <a:ext cx="4798603" cy="54522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After saving the python script, execute ~/GPIO_Zero_ex/motion_sensor.py.</a:t>
            </a:r>
            <a:endParaRPr sz="1299">
              <a:solidFill>
                <a:srgbClr val="262626"/>
              </a:solidFill>
              <a:latin typeface="Arial"/>
              <a:ea typeface="Arial"/>
              <a:cs typeface="Arial"/>
              <a:sym typeface="Arial"/>
            </a:endParaRPr>
          </a:p>
        </p:txBody>
      </p:sp>
      <p:pic>
        <p:nvPicPr>
          <p:cNvPr id="4124" name="Google Shape;4124;p226"/>
          <p:cNvPicPr preferRelativeResize="0"/>
          <p:nvPr/>
        </p:nvPicPr>
        <p:blipFill rotWithShape="1">
          <a:blip r:embed="rId3">
            <a:alphaModFix/>
          </a:blip>
          <a:srcRect b="0" l="0" r="0" t="0"/>
          <a:stretch/>
        </p:blipFill>
        <p:spPr>
          <a:xfrm>
            <a:off x="558807" y="1829720"/>
            <a:ext cx="3924303" cy="2858764"/>
          </a:xfrm>
          <a:prstGeom prst="rect">
            <a:avLst/>
          </a:prstGeom>
          <a:noFill/>
          <a:ln>
            <a:noFill/>
          </a:ln>
        </p:spPr>
      </p:pic>
      <p:grpSp>
        <p:nvGrpSpPr>
          <p:cNvPr id="4125" name="Google Shape;4125;p226"/>
          <p:cNvGrpSpPr/>
          <p:nvPr/>
        </p:nvGrpSpPr>
        <p:grpSpPr>
          <a:xfrm>
            <a:off x="558804" y="4895268"/>
            <a:ext cx="3924303" cy="276999"/>
            <a:chOff x="3716526" y="2460828"/>
            <a:chExt cx="3924302" cy="276999"/>
          </a:xfrm>
        </p:grpSpPr>
        <p:sp>
          <p:nvSpPr>
            <p:cNvPr id="4126" name="Google Shape;4126;p226"/>
            <p:cNvSpPr txBox="1"/>
            <p:nvPr/>
          </p:nvSpPr>
          <p:spPr>
            <a:xfrm>
              <a:off x="3800649" y="2460828"/>
              <a:ext cx="3840179"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motion_sensor.py</a:t>
              </a:r>
              <a:endParaRPr sz="1200">
                <a:solidFill>
                  <a:schemeClr val="lt1"/>
                </a:solidFill>
                <a:latin typeface="Arial"/>
                <a:ea typeface="Arial"/>
                <a:cs typeface="Arial"/>
                <a:sym typeface="Arial"/>
              </a:endParaRPr>
            </a:p>
          </p:txBody>
        </p:sp>
        <p:sp>
          <p:nvSpPr>
            <p:cNvPr id="4127" name="Google Shape;4127;p226"/>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lt1"/>
                </a:solidFill>
                <a:latin typeface="Consolas"/>
                <a:ea typeface="Consolas"/>
                <a:cs typeface="Consolas"/>
                <a:sym typeface="Consolas"/>
              </a:endParaRPr>
            </a:p>
          </p:txBody>
        </p:sp>
      </p:grpSp>
      <p:pic>
        <p:nvPicPr>
          <p:cNvPr id="4128" name="Google Shape;4128;p226"/>
          <p:cNvPicPr preferRelativeResize="0"/>
          <p:nvPr/>
        </p:nvPicPr>
        <p:blipFill rotWithShape="1">
          <a:blip r:embed="rId4">
            <a:alphaModFix/>
          </a:blip>
          <a:srcRect b="0" l="0" r="0" t="0"/>
          <a:stretch/>
        </p:blipFill>
        <p:spPr>
          <a:xfrm>
            <a:off x="558802" y="5425141"/>
            <a:ext cx="3924300" cy="563664"/>
          </a:xfrm>
          <a:prstGeom prst="rect">
            <a:avLst/>
          </a:prstGeom>
          <a:noFill/>
          <a:ln>
            <a:noFill/>
          </a:ln>
        </p:spPr>
      </p:pic>
      <p:sp>
        <p:nvSpPr>
          <p:cNvPr id="4129" name="Google Shape;4129;p226"/>
          <p:cNvSpPr/>
          <p:nvPr/>
        </p:nvSpPr>
        <p:spPr>
          <a:xfrm>
            <a:off x="4614044" y="5376796"/>
            <a:ext cx="4853964" cy="745154"/>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can see the message "Motion detected!" on the terminal whenever motion is detected near the sensor connected to the Raspberry Pi.</a:t>
            </a:r>
            <a:endParaRPr sz="1299">
              <a:solidFill>
                <a:srgbClr val="262626"/>
              </a:solidFill>
              <a:latin typeface="Arial"/>
              <a:ea typeface="Arial"/>
              <a:cs typeface="Arial"/>
              <a:sym typeface="Arial"/>
            </a:endParaRPr>
          </a:p>
        </p:txBody>
      </p:sp>
      <p:sp>
        <p:nvSpPr>
          <p:cNvPr id="4130" name="Google Shape;4130;p226"/>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5.4. Sensors with GPIO Zero</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5" name="Shape 4135"/>
        <p:cNvGrpSpPr/>
        <p:nvPr/>
      </p:nvGrpSpPr>
      <p:grpSpPr>
        <a:xfrm>
          <a:off x="0" y="0"/>
          <a:ext cx="0" cy="0"/>
          <a:chOff x="0" y="0"/>
          <a:chExt cx="0" cy="0"/>
        </a:xfrm>
      </p:grpSpPr>
      <p:sp>
        <p:nvSpPr>
          <p:cNvPr id="4136" name="Google Shape;4136;p22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137" name="Google Shape;4137;p227"/>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Ultrasonic Distance Sensor</a:t>
            </a:r>
            <a:endParaRPr/>
          </a:p>
        </p:txBody>
      </p:sp>
      <p:sp>
        <p:nvSpPr>
          <p:cNvPr id="4138" name="Google Shape;4138;p227"/>
          <p:cNvSpPr/>
          <p:nvPr/>
        </p:nvSpPr>
        <p:spPr>
          <a:xfrm>
            <a:off x="3836512" y="2098678"/>
            <a:ext cx="5618478" cy="336523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Use an ultrasonic distance sensor by using GPIO Zero. The ultrasonic distance sensor measures the distance from the sensor to the first detected object. When an object approaches within a certain distance, the LED turns on.</a:t>
            </a:r>
            <a:endParaRPr/>
          </a:p>
          <a:p>
            <a:pPr indent="-182548" lvl="0" marL="182548" marR="0" rtl="0" algn="l">
              <a:spcBef>
                <a:spcPts val="802"/>
              </a:spcBef>
              <a:spcAft>
                <a:spcPts val="0"/>
              </a:spcAft>
              <a:buClr>
                <a:srgbClr val="193EB0"/>
              </a:buClr>
              <a:buSzPts val="1299"/>
              <a:buFont typeface="Arial"/>
              <a:buChar char="‣"/>
            </a:pPr>
            <a:r>
              <a:rPr b="1" lang="en-US" sz="1299">
                <a:solidFill>
                  <a:srgbClr val="1429A0"/>
                </a:solidFill>
                <a:latin typeface="Arial"/>
                <a:ea typeface="Arial"/>
                <a:cs typeface="Arial"/>
                <a:sym typeface="Arial"/>
              </a:rPr>
              <a:t>Circuit Diagram</a:t>
            </a:r>
            <a:endParaRPr b="1" sz="1299">
              <a:solidFill>
                <a:srgbClr val="1429A0"/>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GPIO 18 – Red LED Anode(+)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Red LED Cathode(-) –Resistor – GNDs</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Distance Sensor VCC - Raspberry Pi 5v</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Distance Sensor Echo - Raspberry Pi GPIO 14</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Distance Sensor Trig - Raspberry Pi GPIO 15</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Distance Sensor GND – GNDs</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Raspberry Pi GND – GNDs</a:t>
            </a:r>
            <a:endParaRPr/>
          </a:p>
        </p:txBody>
      </p:sp>
      <p:sp>
        <p:nvSpPr>
          <p:cNvPr id="4139" name="Google Shape;4139;p227"/>
          <p:cNvSpPr/>
          <p:nvPr/>
        </p:nvSpPr>
        <p:spPr>
          <a:xfrm>
            <a:off x="580400" y="18683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rgbClr val="262626"/>
              </a:buClr>
              <a:buSzPts val="1681"/>
              <a:buFont typeface="Arial"/>
              <a:buChar char="•"/>
            </a:pPr>
            <a:r>
              <a:rPr lang="en-US" sz="1401">
                <a:solidFill>
                  <a:srgbClr val="262626"/>
                </a:solidFill>
                <a:latin typeface="Arial"/>
                <a:ea typeface="Arial"/>
                <a:cs typeface="Arial"/>
                <a:sym typeface="Arial"/>
              </a:rPr>
              <a:t>Use Ultrasonic Distance Sensor (HC-SR04) </a:t>
            </a:r>
            <a:r>
              <a:rPr lang="en-US" sz="1401">
                <a:solidFill>
                  <a:schemeClr val="dk1"/>
                </a:solidFill>
                <a:latin typeface="Arial"/>
                <a:ea typeface="Arial"/>
                <a:cs typeface="Arial"/>
                <a:sym typeface="Arial"/>
              </a:rPr>
              <a:t> </a:t>
            </a:r>
            <a:endParaRPr/>
          </a:p>
        </p:txBody>
      </p:sp>
      <p:grpSp>
        <p:nvGrpSpPr>
          <p:cNvPr id="4140" name="Google Shape;4140;p227"/>
          <p:cNvGrpSpPr/>
          <p:nvPr/>
        </p:nvGrpSpPr>
        <p:grpSpPr>
          <a:xfrm>
            <a:off x="558804" y="2169152"/>
            <a:ext cx="3087227" cy="3877157"/>
            <a:chOff x="558804" y="2169152"/>
            <a:chExt cx="3087227" cy="3877157"/>
          </a:xfrm>
        </p:grpSpPr>
        <p:sp>
          <p:nvSpPr>
            <p:cNvPr id="4141" name="Google Shape;4141;p227"/>
            <p:cNvSpPr/>
            <p:nvPr/>
          </p:nvSpPr>
          <p:spPr>
            <a:xfrm flipH="1" rot="10800000">
              <a:off x="558804" y="2169152"/>
              <a:ext cx="3087227" cy="3877157"/>
            </a:xfrm>
            <a:prstGeom prst="roundRect">
              <a:avLst>
                <a:gd fmla="val 0" name="adj"/>
              </a:avLst>
            </a:prstGeom>
            <a:solidFill>
              <a:schemeClr val="lt1"/>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just">
                <a:spcBef>
                  <a:spcPts val="0"/>
                </a:spcBef>
                <a:spcAft>
                  <a:spcPts val="0"/>
                </a:spcAft>
                <a:buNone/>
              </a:pPr>
              <a:r>
                <a:t/>
              </a:r>
              <a:endParaRPr sz="1299">
                <a:solidFill>
                  <a:schemeClr val="dk1"/>
                </a:solidFill>
                <a:latin typeface="Arial"/>
                <a:ea typeface="Arial"/>
                <a:cs typeface="Arial"/>
                <a:sym typeface="Arial"/>
              </a:endParaRPr>
            </a:p>
          </p:txBody>
        </p:sp>
        <p:pic>
          <p:nvPicPr>
            <p:cNvPr id="4142" name="Google Shape;4142;p227"/>
            <p:cNvPicPr preferRelativeResize="0"/>
            <p:nvPr/>
          </p:nvPicPr>
          <p:blipFill rotWithShape="1">
            <a:blip r:embed="rId3">
              <a:alphaModFix/>
            </a:blip>
            <a:srcRect b="0" l="0" r="0" t="0"/>
            <a:stretch/>
          </p:blipFill>
          <p:spPr>
            <a:xfrm>
              <a:off x="662333" y="2227357"/>
              <a:ext cx="2866008" cy="3760761"/>
            </a:xfrm>
            <a:prstGeom prst="rect">
              <a:avLst/>
            </a:prstGeom>
            <a:noFill/>
            <a:ln>
              <a:noFill/>
            </a:ln>
          </p:spPr>
        </p:pic>
        <p:grpSp>
          <p:nvGrpSpPr>
            <p:cNvPr id="4143" name="Google Shape;4143;p227"/>
            <p:cNvGrpSpPr/>
            <p:nvPr/>
          </p:nvGrpSpPr>
          <p:grpSpPr>
            <a:xfrm>
              <a:off x="853053" y="4160574"/>
              <a:ext cx="2620730" cy="1778899"/>
              <a:chOff x="853049" y="4236765"/>
              <a:chExt cx="2620730" cy="1778899"/>
            </a:xfrm>
          </p:grpSpPr>
          <p:pic>
            <p:nvPicPr>
              <p:cNvPr descr="Read Just Enough Raspberry Pi | Leanpub" id="4144" name="Google Shape;4144;p227"/>
              <p:cNvPicPr preferRelativeResize="0"/>
              <p:nvPr/>
            </p:nvPicPr>
            <p:blipFill rotWithShape="1">
              <a:blip r:embed="rId4">
                <a:alphaModFix/>
              </a:blip>
              <a:srcRect b="0" l="0" r="0" t="9951"/>
              <a:stretch/>
            </p:blipFill>
            <p:spPr>
              <a:xfrm>
                <a:off x="853049" y="4454353"/>
                <a:ext cx="2620730" cy="1561311"/>
              </a:xfrm>
              <a:prstGeom prst="rect">
                <a:avLst/>
              </a:prstGeom>
              <a:noFill/>
              <a:ln>
                <a:noFill/>
              </a:ln>
            </p:spPr>
          </p:pic>
          <p:pic>
            <p:nvPicPr>
              <p:cNvPr descr="Read Just Enough Raspberry Pi | Leanpub" id="4145" name="Google Shape;4145;p227"/>
              <p:cNvPicPr preferRelativeResize="0"/>
              <p:nvPr/>
            </p:nvPicPr>
            <p:blipFill rotWithShape="1">
              <a:blip r:embed="rId4">
                <a:alphaModFix/>
              </a:blip>
              <a:srcRect b="1" l="75254" r="0" t="-2599"/>
              <a:stretch/>
            </p:blipFill>
            <p:spPr>
              <a:xfrm>
                <a:off x="2825268" y="4236765"/>
                <a:ext cx="648511" cy="1778899"/>
              </a:xfrm>
              <a:prstGeom prst="rect">
                <a:avLst/>
              </a:prstGeom>
              <a:noFill/>
              <a:ln>
                <a:noFill/>
              </a:ln>
            </p:spPr>
          </p:pic>
        </p:grpSp>
      </p:grpSp>
      <p:sp>
        <p:nvSpPr>
          <p:cNvPr id="4146" name="Google Shape;4146;p227"/>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5.4. Sensors with GPIO Zero</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1" name="Shape 4151"/>
        <p:cNvGrpSpPr/>
        <p:nvPr/>
      </p:nvGrpSpPr>
      <p:grpSpPr>
        <a:xfrm>
          <a:off x="0" y="0"/>
          <a:ext cx="0" cy="0"/>
          <a:chOff x="0" y="0"/>
          <a:chExt cx="0" cy="0"/>
        </a:xfrm>
      </p:grpSpPr>
      <p:sp>
        <p:nvSpPr>
          <p:cNvPr id="4152" name="Google Shape;4152;p22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05</a:t>
            </a:r>
            <a:endParaRPr/>
          </a:p>
        </p:txBody>
      </p:sp>
      <p:sp>
        <p:nvSpPr>
          <p:cNvPr id="4153" name="Google Shape;4153;p228"/>
          <p:cNvSpPr/>
          <p:nvPr/>
        </p:nvSpPr>
        <p:spPr>
          <a:xfrm>
            <a:off x="580400" y="15208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~/GPIO_Zero_ex/distance_sensor.py</a:t>
            </a:r>
            <a:endParaRPr/>
          </a:p>
        </p:txBody>
      </p:sp>
      <p:sp>
        <p:nvSpPr>
          <p:cNvPr id="4154" name="Google Shape;4154;p228"/>
          <p:cNvSpPr/>
          <p:nvPr/>
        </p:nvSpPr>
        <p:spPr>
          <a:xfrm>
            <a:off x="4630426" y="1735612"/>
            <a:ext cx="4837582" cy="26576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Create the ~/GPIO_Zero_ex/distance_sensor.py script.</a:t>
            </a:r>
            <a:endParaRPr sz="1299">
              <a:solidFill>
                <a:srgbClr val="262626"/>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1-2: Import GPIO Zero library, and import LED and Distance Sensor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3: Import time library for waiting function</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5-6: Assign the number of the GPIO pin where the Motion Sensor and LED are connected as a parameter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7-9: Convert and output the distance value measured by the Distance Sensor</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line 10-14: LED on if the distance is less than 10 in the interval of waiting time (0.5), LED off if farther than 10</a:t>
            </a:r>
            <a:endParaRPr/>
          </a:p>
        </p:txBody>
      </p:sp>
      <p:sp>
        <p:nvSpPr>
          <p:cNvPr id="4155" name="Google Shape;4155;p228"/>
          <p:cNvSpPr/>
          <p:nvPr/>
        </p:nvSpPr>
        <p:spPr>
          <a:xfrm>
            <a:off x="4630426" y="4582770"/>
            <a:ext cx="4837582" cy="54522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After saving the python script, execute ~/GPIO_Zero_ex/distance_sensor.py</a:t>
            </a:r>
            <a:endParaRPr sz="1299">
              <a:solidFill>
                <a:srgbClr val="262626"/>
              </a:solidFill>
              <a:latin typeface="Arial"/>
              <a:ea typeface="Arial"/>
              <a:cs typeface="Arial"/>
              <a:sym typeface="Arial"/>
            </a:endParaRPr>
          </a:p>
        </p:txBody>
      </p:sp>
      <p:grpSp>
        <p:nvGrpSpPr>
          <p:cNvPr id="4156" name="Google Shape;4156;p228"/>
          <p:cNvGrpSpPr/>
          <p:nvPr/>
        </p:nvGrpSpPr>
        <p:grpSpPr>
          <a:xfrm>
            <a:off x="558804" y="4645701"/>
            <a:ext cx="3924303" cy="276999"/>
            <a:chOff x="3716526" y="2460828"/>
            <a:chExt cx="3924302" cy="276999"/>
          </a:xfrm>
        </p:grpSpPr>
        <p:sp>
          <p:nvSpPr>
            <p:cNvPr id="4157" name="Google Shape;4157;p228"/>
            <p:cNvSpPr txBox="1"/>
            <p:nvPr/>
          </p:nvSpPr>
          <p:spPr>
            <a:xfrm>
              <a:off x="3800649" y="2460828"/>
              <a:ext cx="3840179"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distance_sensor.py</a:t>
              </a:r>
              <a:endParaRPr/>
            </a:p>
          </p:txBody>
        </p:sp>
        <p:sp>
          <p:nvSpPr>
            <p:cNvPr id="4158" name="Google Shape;4158;p228"/>
            <p:cNvSpPr/>
            <p:nvPr/>
          </p:nvSpPr>
          <p:spPr>
            <a:xfrm>
              <a:off x="3716526" y="2460830"/>
              <a:ext cx="84124"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1">
                <a:solidFill>
                  <a:schemeClr val="lt1"/>
                </a:solidFill>
                <a:latin typeface="Consolas"/>
                <a:ea typeface="Consolas"/>
                <a:cs typeface="Consolas"/>
                <a:sym typeface="Consolas"/>
              </a:endParaRPr>
            </a:p>
          </p:txBody>
        </p:sp>
      </p:grpSp>
      <p:sp>
        <p:nvSpPr>
          <p:cNvPr id="4159" name="Google Shape;4159;p228"/>
          <p:cNvSpPr/>
          <p:nvPr/>
        </p:nvSpPr>
        <p:spPr>
          <a:xfrm>
            <a:off x="4630426" y="5177944"/>
            <a:ext cx="4837582" cy="1047672"/>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can continuously check the measured value of the Distance Sensor connected to the Raspberry Pi. </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can also check that the LED turns on whenever the distance is less than a certain distance.</a:t>
            </a:r>
            <a:endParaRPr/>
          </a:p>
        </p:txBody>
      </p:sp>
      <p:pic>
        <p:nvPicPr>
          <p:cNvPr id="4160" name="Google Shape;4160;p228"/>
          <p:cNvPicPr preferRelativeResize="0"/>
          <p:nvPr/>
        </p:nvPicPr>
        <p:blipFill rotWithShape="1">
          <a:blip r:embed="rId3">
            <a:alphaModFix/>
          </a:blip>
          <a:srcRect b="0" l="0" r="0" t="0"/>
          <a:stretch/>
        </p:blipFill>
        <p:spPr>
          <a:xfrm>
            <a:off x="558808" y="1852583"/>
            <a:ext cx="3946477" cy="2374623"/>
          </a:xfrm>
          <a:prstGeom prst="rect">
            <a:avLst/>
          </a:prstGeom>
          <a:noFill/>
          <a:ln>
            <a:noFill/>
          </a:ln>
        </p:spPr>
      </p:pic>
      <p:grpSp>
        <p:nvGrpSpPr>
          <p:cNvPr id="4161" name="Google Shape;4161;p228"/>
          <p:cNvGrpSpPr/>
          <p:nvPr/>
        </p:nvGrpSpPr>
        <p:grpSpPr>
          <a:xfrm>
            <a:off x="580391" y="5209201"/>
            <a:ext cx="3902713" cy="875671"/>
            <a:chOff x="580388" y="5008294"/>
            <a:chExt cx="3849461" cy="595778"/>
          </a:xfrm>
        </p:grpSpPr>
        <p:pic>
          <p:nvPicPr>
            <p:cNvPr id="4162" name="Google Shape;4162;p228"/>
            <p:cNvPicPr preferRelativeResize="0"/>
            <p:nvPr/>
          </p:nvPicPr>
          <p:blipFill rotWithShape="1">
            <a:blip r:embed="rId4">
              <a:alphaModFix/>
            </a:blip>
            <a:srcRect b="0" l="0" r="0" t="0"/>
            <a:stretch/>
          </p:blipFill>
          <p:spPr>
            <a:xfrm>
              <a:off x="843687" y="5163188"/>
              <a:ext cx="3586162" cy="440884"/>
            </a:xfrm>
            <a:prstGeom prst="rect">
              <a:avLst/>
            </a:prstGeom>
            <a:noFill/>
            <a:ln>
              <a:noFill/>
            </a:ln>
          </p:spPr>
        </p:pic>
        <p:pic>
          <p:nvPicPr>
            <p:cNvPr id="4163" name="Google Shape;4163;p228"/>
            <p:cNvPicPr preferRelativeResize="0"/>
            <p:nvPr/>
          </p:nvPicPr>
          <p:blipFill rotWithShape="1">
            <a:blip r:embed="rId5">
              <a:alphaModFix/>
            </a:blip>
            <a:srcRect b="0" l="0" r="0" t="0"/>
            <a:stretch/>
          </p:blipFill>
          <p:spPr>
            <a:xfrm>
              <a:off x="580388" y="5008294"/>
              <a:ext cx="3849461" cy="138793"/>
            </a:xfrm>
            <a:prstGeom prst="rect">
              <a:avLst/>
            </a:prstGeom>
            <a:noFill/>
            <a:ln>
              <a:noFill/>
            </a:ln>
          </p:spPr>
        </p:pic>
      </p:grpSp>
      <p:sp>
        <p:nvSpPr>
          <p:cNvPr id="4164" name="Google Shape;4164;p228"/>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5.4. Sensors with GPIO Zero</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9" name="Shape 4169"/>
        <p:cNvGrpSpPr/>
        <p:nvPr/>
      </p:nvGrpSpPr>
      <p:grpSpPr>
        <a:xfrm>
          <a:off x="0" y="0"/>
          <a:ext cx="0" cy="0"/>
          <a:chOff x="0" y="0"/>
          <a:chExt cx="0" cy="0"/>
        </a:xfrm>
      </p:grpSpPr>
      <p:grpSp>
        <p:nvGrpSpPr>
          <p:cNvPr id="4170" name="Google Shape;4170;p229"/>
          <p:cNvGrpSpPr/>
          <p:nvPr/>
        </p:nvGrpSpPr>
        <p:grpSpPr>
          <a:xfrm>
            <a:off x="1589" y="1104"/>
            <a:ext cx="9899653" cy="6855804"/>
            <a:chOff x="-1" y="0"/>
            <a:chExt cx="9902826" cy="6858000"/>
          </a:xfrm>
        </p:grpSpPr>
        <p:pic>
          <p:nvPicPr>
            <p:cNvPr id="4171" name="Google Shape;4171;p229"/>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4172" name="Google Shape;4172;p229"/>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4173" name="Google Shape;4173;p229"/>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4174" name="Google Shape;4174;p229"/>
            <p:cNvSpPr/>
            <p:nvPr/>
          </p:nvSpPr>
          <p:spPr>
            <a:xfrm>
              <a:off x="945927" y="2891952"/>
              <a:ext cx="8398097" cy="84652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5499">
                  <a:solidFill>
                    <a:srgbClr val="FFFFFF"/>
                  </a:solidFill>
                  <a:latin typeface="Arial"/>
                  <a:ea typeface="Arial"/>
                  <a:cs typeface="Arial"/>
                  <a:sym typeface="Arial"/>
                </a:rPr>
                <a:t>Kết thúc tài liệu</a:t>
              </a:r>
              <a:endParaRPr b="1" sz="5499">
                <a:solidFill>
                  <a:srgbClr val="FFFFFF"/>
                </a:solidFill>
                <a:latin typeface="Arial"/>
                <a:ea typeface="Arial"/>
                <a:cs typeface="Arial"/>
                <a:sym typeface="Arial"/>
              </a:endParaRPr>
            </a:p>
          </p:txBody>
        </p:sp>
      </p:grpSp>
      <p:sp>
        <p:nvSpPr>
          <p:cNvPr id="4175" name="Google Shape;4175;p229"/>
          <p:cNvSpPr/>
          <p:nvPr/>
        </p:nvSpPr>
        <p:spPr>
          <a:xfrm>
            <a:off x="572605" y="6355379"/>
            <a:ext cx="2888787" cy="19992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99">
                <a:solidFill>
                  <a:schemeClr val="lt1"/>
                </a:solidFill>
                <a:latin typeface="Arial"/>
                <a:ea typeface="Arial"/>
                <a:cs typeface="Arial"/>
                <a:sym typeface="Arial"/>
              </a:rPr>
              <a:t>Samsung Innovation Campus</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9" name="Shape 4179"/>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543" name="Google Shape;543;p22"/>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Bộ cảm biến</a:t>
            </a:r>
            <a:endParaRPr b="1" sz="2401">
              <a:solidFill>
                <a:srgbClr val="0C0C0C"/>
              </a:solidFill>
              <a:latin typeface="Arial"/>
              <a:ea typeface="Arial"/>
              <a:cs typeface="Arial"/>
              <a:sym typeface="Arial"/>
            </a:endParaRPr>
          </a:p>
        </p:txBody>
      </p:sp>
      <p:sp>
        <p:nvSpPr>
          <p:cNvPr id="544" name="Google Shape;544;p22"/>
          <p:cNvSpPr/>
          <p:nvPr/>
        </p:nvSpPr>
        <p:spPr>
          <a:xfrm>
            <a:off x="580400" y="1944546"/>
            <a:ext cx="8610255" cy="55938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siêu âm, cảm biến hồng ngoại phát hiện vật thể điện tử, cảm biến nhiệt độ và độ ẩm, cảm biến âm </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thanh analog và cảm biến chạm điện tử.</a:t>
            </a:r>
            <a:endParaRPr/>
          </a:p>
        </p:txBody>
      </p:sp>
      <p:grpSp>
        <p:nvGrpSpPr>
          <p:cNvPr id="545" name="Google Shape;545;p22"/>
          <p:cNvGrpSpPr/>
          <p:nvPr/>
        </p:nvGrpSpPr>
        <p:grpSpPr>
          <a:xfrm>
            <a:off x="547871" y="2537169"/>
            <a:ext cx="4403548" cy="1235301"/>
            <a:chOff x="547865" y="2537162"/>
            <a:chExt cx="4403548" cy="1235301"/>
          </a:xfrm>
        </p:grpSpPr>
        <p:pic>
          <p:nvPicPr>
            <p:cNvPr id="546" name="Google Shape;546;p22"/>
            <p:cNvPicPr preferRelativeResize="0"/>
            <p:nvPr/>
          </p:nvPicPr>
          <p:blipFill rotWithShape="1">
            <a:blip r:embed="rId3">
              <a:alphaModFix/>
            </a:blip>
            <a:srcRect b="0" l="0" r="49462" t="0"/>
            <a:stretch/>
          </p:blipFill>
          <p:spPr>
            <a:xfrm>
              <a:off x="738324" y="2652188"/>
              <a:ext cx="1503816" cy="942594"/>
            </a:xfrm>
            <a:prstGeom prst="rect">
              <a:avLst/>
            </a:prstGeom>
            <a:noFill/>
            <a:ln>
              <a:noFill/>
            </a:ln>
          </p:spPr>
        </p:pic>
        <p:sp>
          <p:nvSpPr>
            <p:cNvPr id="547" name="Google Shape;547;p22"/>
            <p:cNvSpPr txBox="1"/>
            <p:nvPr/>
          </p:nvSpPr>
          <p:spPr>
            <a:xfrm>
              <a:off x="909787" y="3409531"/>
              <a:ext cx="1161000" cy="246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34339A"/>
                  </a:solidFill>
                  <a:latin typeface="Arial"/>
                  <a:ea typeface="Arial"/>
                  <a:cs typeface="Arial"/>
                  <a:sym typeface="Arial"/>
                </a:rPr>
                <a:t>Cảm biến siêu âm</a:t>
              </a:r>
              <a:endParaRPr sz="1000">
                <a:solidFill>
                  <a:srgbClr val="34339A"/>
                </a:solidFill>
                <a:latin typeface="Arial"/>
                <a:ea typeface="Arial"/>
                <a:cs typeface="Arial"/>
                <a:sym typeface="Arial"/>
              </a:endParaRPr>
            </a:p>
          </p:txBody>
        </p:sp>
        <p:sp>
          <p:nvSpPr>
            <p:cNvPr id="548" name="Google Shape;548;p22"/>
            <p:cNvSpPr/>
            <p:nvPr/>
          </p:nvSpPr>
          <p:spPr>
            <a:xfrm>
              <a:off x="2453864" y="2537162"/>
              <a:ext cx="2497549" cy="1235301"/>
            </a:xfrm>
            <a:prstGeom prst="rect">
              <a:avLst/>
            </a:prstGeom>
            <a:noFill/>
            <a:ln>
              <a:noFill/>
            </a:ln>
          </p:spPr>
          <p:txBody>
            <a:bodyPr anchorCtr="0" anchor="t" bIns="45700" lIns="91425" spcFirstLastPara="1" rIns="91425" wrap="square" tIns="45700">
              <a:noAutofit/>
            </a:bodyPr>
            <a:lstStyle/>
            <a:p>
              <a:pPr indent="-182548" lvl="0" marL="182548" marR="0" rtl="0" algn="l">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Đo khoảng cách bằng sóng siêu âm và nhận biết vật thể.</a:t>
              </a:r>
              <a:endParaRPr/>
            </a:p>
            <a:p>
              <a:pPr indent="0" lvl="0" marL="0" marR="0" rtl="0" algn="l">
                <a:spcBef>
                  <a:spcPts val="400"/>
                </a:spcBef>
                <a:spcAft>
                  <a:spcPts val="0"/>
                </a:spcAft>
                <a:buNone/>
              </a:pPr>
              <a:r>
                <a:rPr lang="en-US" sz="1200">
                  <a:solidFill>
                    <a:srgbClr val="34339A"/>
                  </a:solidFill>
                  <a:latin typeface="Arial"/>
                  <a:ea typeface="Arial"/>
                  <a:cs typeface="Arial"/>
                  <a:sym typeface="Arial"/>
                </a:rPr>
                <a:t>     Khoảng cách đo được: 2 - 400 cm</a:t>
              </a:r>
              <a:endParaRPr/>
            </a:p>
            <a:p>
              <a:pPr indent="0" lvl="0" marL="0" marR="0" rtl="0" algn="l">
                <a:spcBef>
                  <a:spcPts val="400"/>
                </a:spcBef>
                <a:spcAft>
                  <a:spcPts val="0"/>
                </a:spcAft>
                <a:buNone/>
              </a:pPr>
              <a:r>
                <a:rPr lang="en-US" sz="1200">
                  <a:solidFill>
                    <a:srgbClr val="34339A"/>
                  </a:solidFill>
                  <a:latin typeface="Arial"/>
                  <a:ea typeface="Arial"/>
                  <a:cs typeface="Arial"/>
                  <a:sym typeface="Arial"/>
                </a:rPr>
                <a:t>     Nguồn điện: +5 V DC</a:t>
              </a:r>
              <a:endParaRPr/>
            </a:p>
            <a:p>
              <a:pPr indent="0" lvl="0" marL="0" marR="0" rtl="0" algn="l">
                <a:spcBef>
                  <a:spcPts val="400"/>
                </a:spcBef>
                <a:spcAft>
                  <a:spcPts val="0"/>
                </a:spcAft>
                <a:buNone/>
              </a:pPr>
              <a:r>
                <a:rPr lang="en-US" sz="1200">
                  <a:solidFill>
                    <a:srgbClr val="34339A"/>
                  </a:solidFill>
                  <a:latin typeface="Arial"/>
                  <a:ea typeface="Arial"/>
                  <a:cs typeface="Arial"/>
                  <a:sym typeface="Arial"/>
                </a:rPr>
                <a:t>     Dòng điện không tải: &lt; 2 mA</a:t>
              </a:r>
              <a:endParaRPr/>
            </a:p>
            <a:p>
              <a:pPr indent="-106348" lvl="0" marL="182548" marR="0" rtl="0" algn="l">
                <a:spcBef>
                  <a:spcPts val="400"/>
                </a:spcBef>
                <a:spcAft>
                  <a:spcPts val="0"/>
                </a:spcAft>
                <a:buClr>
                  <a:schemeClr val="dk1"/>
                </a:buClr>
                <a:buSzPts val="1200"/>
                <a:buFont typeface="Arial"/>
                <a:buNone/>
              </a:pPr>
              <a:r>
                <a:t/>
              </a:r>
              <a:endParaRPr sz="1200">
                <a:solidFill>
                  <a:srgbClr val="34339A"/>
                </a:solidFill>
                <a:latin typeface="Arial"/>
                <a:ea typeface="Arial"/>
                <a:cs typeface="Arial"/>
                <a:sym typeface="Arial"/>
              </a:endParaRPr>
            </a:p>
          </p:txBody>
        </p:sp>
        <p:sp>
          <p:nvSpPr>
            <p:cNvPr id="549" name="Google Shape;549;p22"/>
            <p:cNvSpPr/>
            <p:nvPr/>
          </p:nvSpPr>
          <p:spPr>
            <a:xfrm>
              <a:off x="547865" y="2537162"/>
              <a:ext cx="1884734" cy="115060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550" name="Google Shape;550;p22"/>
          <p:cNvGrpSpPr/>
          <p:nvPr/>
        </p:nvGrpSpPr>
        <p:grpSpPr>
          <a:xfrm>
            <a:off x="362364" y="3821869"/>
            <a:ext cx="4589057" cy="1235301"/>
            <a:chOff x="362358" y="2537162"/>
            <a:chExt cx="4589055" cy="1235301"/>
          </a:xfrm>
        </p:grpSpPr>
        <p:sp>
          <p:nvSpPr>
            <p:cNvPr id="551" name="Google Shape;551;p22"/>
            <p:cNvSpPr txBox="1"/>
            <p:nvPr/>
          </p:nvSpPr>
          <p:spPr>
            <a:xfrm>
              <a:off x="362358" y="3424972"/>
              <a:ext cx="2249334"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34339A"/>
                  </a:solidFill>
                  <a:latin typeface="Arial"/>
                  <a:ea typeface="Arial"/>
                  <a:cs typeface="Arial"/>
                  <a:sym typeface="Arial"/>
                </a:rPr>
                <a:t>Cảm biến có thể đo nhiệt độ và độ ẩm</a:t>
              </a:r>
              <a:endParaRPr sz="1000">
                <a:solidFill>
                  <a:srgbClr val="34339A"/>
                </a:solidFill>
                <a:latin typeface="Arial"/>
                <a:ea typeface="Arial"/>
                <a:cs typeface="Arial"/>
                <a:sym typeface="Arial"/>
              </a:endParaRPr>
            </a:p>
          </p:txBody>
        </p:sp>
        <p:sp>
          <p:nvSpPr>
            <p:cNvPr id="552" name="Google Shape;552;p22"/>
            <p:cNvSpPr/>
            <p:nvPr/>
          </p:nvSpPr>
          <p:spPr>
            <a:xfrm>
              <a:off x="2453864" y="2537162"/>
              <a:ext cx="2497549" cy="1235301"/>
            </a:xfrm>
            <a:prstGeom prst="rect">
              <a:avLst/>
            </a:prstGeom>
            <a:noFill/>
            <a:ln>
              <a:noFill/>
            </a:ln>
          </p:spPr>
          <p:txBody>
            <a:bodyPr anchorCtr="0" anchor="t" bIns="45700" lIns="91425" spcFirstLastPara="1" rIns="91425" wrap="square" tIns="45700">
              <a:noAutofit/>
            </a:bodyPr>
            <a:lstStyle/>
            <a:p>
              <a:pPr indent="-182548" lvl="0" marL="182548" marR="0" rtl="0" algn="l">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Cảm biến có thể đo nhiệt độ và độ ẩm đo nhiệt độ và độ ẩm.</a:t>
              </a:r>
              <a:br>
                <a:rPr lang="en-US" sz="1200">
                  <a:solidFill>
                    <a:srgbClr val="262626"/>
                  </a:solidFill>
                  <a:latin typeface="Arial"/>
                  <a:ea typeface="Arial"/>
                  <a:cs typeface="Arial"/>
                  <a:sym typeface="Arial"/>
                </a:rPr>
              </a:br>
              <a:r>
                <a:rPr lang="en-US" sz="1200">
                  <a:solidFill>
                    <a:srgbClr val="34339A"/>
                  </a:solidFill>
                  <a:latin typeface="Arial"/>
                  <a:ea typeface="Arial"/>
                  <a:cs typeface="Arial"/>
                  <a:sym typeface="Arial"/>
                </a:rPr>
                <a:t>Nhiệt độ: 0 đến 50°C.</a:t>
              </a:r>
              <a:br>
                <a:rPr lang="en-US" sz="1200">
                  <a:solidFill>
                    <a:srgbClr val="34339A"/>
                  </a:solidFill>
                  <a:latin typeface="Arial"/>
                  <a:ea typeface="Arial"/>
                  <a:cs typeface="Arial"/>
                  <a:sym typeface="Arial"/>
                </a:rPr>
              </a:br>
              <a:r>
                <a:rPr lang="en-US" sz="1200">
                  <a:solidFill>
                    <a:srgbClr val="34339A"/>
                  </a:solidFill>
                  <a:latin typeface="Arial"/>
                  <a:ea typeface="Arial"/>
                  <a:cs typeface="Arial"/>
                  <a:sym typeface="Arial"/>
                </a:rPr>
                <a:t>Độ ẩm: 20% đến 95%</a:t>
              </a:r>
              <a:endParaRPr/>
            </a:p>
          </p:txBody>
        </p:sp>
        <p:sp>
          <p:nvSpPr>
            <p:cNvPr id="553" name="Google Shape;553;p22"/>
            <p:cNvSpPr/>
            <p:nvPr/>
          </p:nvSpPr>
          <p:spPr>
            <a:xfrm>
              <a:off x="547865" y="2537162"/>
              <a:ext cx="1884600" cy="11505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pic>
        <p:nvPicPr>
          <p:cNvPr id="554" name="Google Shape;554;p22"/>
          <p:cNvPicPr preferRelativeResize="0"/>
          <p:nvPr/>
        </p:nvPicPr>
        <p:blipFill rotWithShape="1">
          <a:blip r:embed="rId4">
            <a:alphaModFix/>
          </a:blip>
          <a:srcRect b="0" l="0" r="45286" t="0"/>
          <a:stretch/>
        </p:blipFill>
        <p:spPr>
          <a:xfrm>
            <a:off x="897940" y="3866103"/>
            <a:ext cx="1184607" cy="828184"/>
          </a:xfrm>
          <a:prstGeom prst="rect">
            <a:avLst/>
          </a:prstGeom>
          <a:noFill/>
          <a:ln>
            <a:noFill/>
          </a:ln>
        </p:spPr>
      </p:pic>
      <p:grpSp>
        <p:nvGrpSpPr>
          <p:cNvPr id="555" name="Google Shape;555;p22"/>
          <p:cNvGrpSpPr/>
          <p:nvPr/>
        </p:nvGrpSpPr>
        <p:grpSpPr>
          <a:xfrm>
            <a:off x="547875" y="5095846"/>
            <a:ext cx="4403545" cy="1235302"/>
            <a:chOff x="547865" y="2537162"/>
            <a:chExt cx="4403547" cy="1235301"/>
          </a:xfrm>
        </p:grpSpPr>
        <p:sp>
          <p:nvSpPr>
            <p:cNvPr id="556" name="Google Shape;556;p22"/>
            <p:cNvSpPr txBox="1"/>
            <p:nvPr/>
          </p:nvSpPr>
          <p:spPr>
            <a:xfrm>
              <a:off x="725462" y="3424972"/>
              <a:ext cx="1584089" cy="26148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99">
                  <a:solidFill>
                    <a:srgbClr val="34339A"/>
                  </a:solidFill>
                  <a:latin typeface="Arial"/>
                  <a:ea typeface="Arial"/>
                  <a:cs typeface="Arial"/>
                  <a:sym typeface="Arial"/>
                </a:rPr>
                <a:t>Cảm biến chạm điện tử</a:t>
              </a:r>
              <a:endParaRPr sz="1099">
                <a:solidFill>
                  <a:srgbClr val="34339A"/>
                </a:solidFill>
                <a:latin typeface="Arial"/>
                <a:ea typeface="Arial"/>
                <a:cs typeface="Arial"/>
                <a:sym typeface="Arial"/>
              </a:endParaRPr>
            </a:p>
          </p:txBody>
        </p:sp>
        <p:sp>
          <p:nvSpPr>
            <p:cNvPr id="557" name="Google Shape;557;p22"/>
            <p:cNvSpPr/>
            <p:nvPr/>
          </p:nvSpPr>
          <p:spPr>
            <a:xfrm>
              <a:off x="2453864" y="2537162"/>
              <a:ext cx="2497548" cy="1235301"/>
            </a:xfrm>
            <a:prstGeom prst="rect">
              <a:avLst/>
            </a:prstGeom>
            <a:noFill/>
            <a:ln>
              <a:noFill/>
            </a:ln>
          </p:spPr>
          <p:txBody>
            <a:bodyPr anchorCtr="0" anchor="t" bIns="45700" lIns="91425" spcFirstLastPara="1" rIns="91425" wrap="square" tIns="45700">
              <a:noAutofit/>
            </a:bodyPr>
            <a:lstStyle/>
            <a:p>
              <a:pPr indent="-182548" lvl="0" marL="182548" marR="0" rtl="0" algn="l">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Cảm biến chạm tạo tiếp xúc bằng miếng đệm</a:t>
              </a:r>
              <a:endParaRPr/>
            </a:p>
            <a:p>
              <a:pPr indent="-182548" lvl="0" marL="182548" marR="0" rtl="0" algn="l">
                <a:spcBef>
                  <a:spcPts val="400"/>
                </a:spcBef>
                <a:spcAft>
                  <a:spcPts val="0"/>
                </a:spcAft>
                <a:buClr>
                  <a:srgbClr val="262626"/>
                </a:buClr>
                <a:buSzPts val="1200"/>
                <a:buFont typeface="Arial"/>
                <a:buChar char="•"/>
              </a:pPr>
              <a:r>
                <a:rPr lang="en-US" sz="1200">
                  <a:solidFill>
                    <a:srgbClr val="262626"/>
                  </a:solidFill>
                  <a:latin typeface="Arial"/>
                  <a:ea typeface="Arial"/>
                  <a:cs typeface="Arial"/>
                  <a:sym typeface="Arial"/>
                </a:rPr>
                <a:t>Tương thích với Arduino và các bo mạch khác.</a:t>
              </a:r>
              <a:endParaRPr/>
            </a:p>
            <a:p>
              <a:pPr indent="-182548" lvl="0" marL="182548" marR="0" rtl="0" algn="l">
                <a:spcBef>
                  <a:spcPts val="400"/>
                </a:spcBef>
                <a:spcAft>
                  <a:spcPts val="0"/>
                </a:spcAft>
                <a:buClr>
                  <a:srgbClr val="262626"/>
                </a:buClr>
                <a:buSzPts val="1200"/>
                <a:buFont typeface="Arial"/>
                <a:buChar char="•"/>
              </a:pPr>
              <a:r>
                <a:rPr lang="en-US" sz="1200">
                  <a:solidFill>
                    <a:srgbClr val="262626"/>
                  </a:solidFill>
                  <a:latin typeface="Arial"/>
                  <a:ea typeface="Arial"/>
                  <a:cs typeface="Arial"/>
                  <a:sym typeface="Arial"/>
                </a:rPr>
                <a:t>Nhận biết cơ thể người và kim loại</a:t>
              </a:r>
              <a:endParaRPr/>
            </a:p>
          </p:txBody>
        </p:sp>
        <p:sp>
          <p:nvSpPr>
            <p:cNvPr id="558" name="Google Shape;558;p22"/>
            <p:cNvSpPr/>
            <p:nvPr/>
          </p:nvSpPr>
          <p:spPr>
            <a:xfrm>
              <a:off x="547865" y="2537162"/>
              <a:ext cx="1884734" cy="115060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pic>
        <p:nvPicPr>
          <p:cNvPr id="559" name="Google Shape;559;p22"/>
          <p:cNvPicPr preferRelativeResize="0"/>
          <p:nvPr/>
        </p:nvPicPr>
        <p:blipFill rotWithShape="1">
          <a:blip r:embed="rId5">
            <a:alphaModFix/>
          </a:blip>
          <a:srcRect b="0" l="0" r="49715" t="0"/>
          <a:stretch/>
        </p:blipFill>
        <p:spPr>
          <a:xfrm>
            <a:off x="976543" y="5157594"/>
            <a:ext cx="1081180" cy="811852"/>
          </a:xfrm>
          <a:prstGeom prst="rect">
            <a:avLst/>
          </a:prstGeom>
          <a:noFill/>
          <a:ln>
            <a:noFill/>
          </a:ln>
        </p:spPr>
      </p:pic>
      <p:grpSp>
        <p:nvGrpSpPr>
          <p:cNvPr id="560" name="Google Shape;560;p22"/>
          <p:cNvGrpSpPr/>
          <p:nvPr/>
        </p:nvGrpSpPr>
        <p:grpSpPr>
          <a:xfrm>
            <a:off x="4972160" y="2537168"/>
            <a:ext cx="4437318" cy="1573270"/>
            <a:chOff x="547864" y="2537162"/>
            <a:chExt cx="4437317" cy="1573273"/>
          </a:xfrm>
        </p:grpSpPr>
        <p:sp>
          <p:nvSpPr>
            <p:cNvPr id="561" name="Google Shape;561;p22"/>
            <p:cNvSpPr txBox="1"/>
            <p:nvPr/>
          </p:nvSpPr>
          <p:spPr>
            <a:xfrm>
              <a:off x="547864" y="3464103"/>
              <a:ext cx="1775310" cy="646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4339A"/>
                  </a:solidFill>
                  <a:latin typeface="Arial"/>
                  <a:ea typeface="Arial"/>
                  <a:cs typeface="Arial"/>
                  <a:sym typeface="Arial"/>
                </a:rPr>
                <a:t>Cảm biến hồng ngoại phát hiện vật thể điện tử</a:t>
              </a:r>
              <a:endParaRPr sz="1200">
                <a:solidFill>
                  <a:srgbClr val="34339A"/>
                </a:solidFill>
                <a:latin typeface="Arial"/>
                <a:ea typeface="Arial"/>
                <a:cs typeface="Arial"/>
                <a:sym typeface="Arial"/>
              </a:endParaRPr>
            </a:p>
          </p:txBody>
        </p:sp>
        <p:sp>
          <p:nvSpPr>
            <p:cNvPr id="562" name="Google Shape;562;p22"/>
            <p:cNvSpPr/>
            <p:nvPr/>
          </p:nvSpPr>
          <p:spPr>
            <a:xfrm>
              <a:off x="2453864" y="2537162"/>
              <a:ext cx="2531317" cy="1235301"/>
            </a:xfrm>
            <a:prstGeom prst="rect">
              <a:avLst/>
            </a:prstGeom>
            <a:noFill/>
            <a:ln>
              <a:noFill/>
            </a:ln>
          </p:spPr>
          <p:txBody>
            <a:bodyPr anchorCtr="0" anchor="t" bIns="45700" lIns="91425" spcFirstLastPara="1" rIns="91425" wrap="square" tIns="45700">
              <a:noAutofit/>
            </a:bodyPr>
            <a:lstStyle/>
            <a:p>
              <a:pPr indent="-182548" lvl="0" marL="182548" marR="0" rtl="0" algn="l">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Cảm biến phát hiện người hoặc vật thể bằng ánh sáng hồng ngoại.</a:t>
              </a:r>
              <a:endParaRPr/>
            </a:p>
          </p:txBody>
        </p:sp>
        <p:sp>
          <p:nvSpPr>
            <p:cNvPr id="563" name="Google Shape;563;p22"/>
            <p:cNvSpPr/>
            <p:nvPr/>
          </p:nvSpPr>
          <p:spPr>
            <a:xfrm>
              <a:off x="547865" y="2537162"/>
              <a:ext cx="1884734" cy="141861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564" name="Google Shape;564;p22"/>
          <p:cNvGrpSpPr/>
          <p:nvPr/>
        </p:nvGrpSpPr>
        <p:grpSpPr>
          <a:xfrm>
            <a:off x="4950984" y="4155928"/>
            <a:ext cx="4561736" cy="1418612"/>
            <a:chOff x="526686" y="2537162"/>
            <a:chExt cx="4561734" cy="1418612"/>
          </a:xfrm>
        </p:grpSpPr>
        <p:sp>
          <p:nvSpPr>
            <p:cNvPr id="565" name="Google Shape;565;p22"/>
            <p:cNvSpPr txBox="1"/>
            <p:nvPr/>
          </p:nvSpPr>
          <p:spPr>
            <a:xfrm>
              <a:off x="526686" y="3633963"/>
              <a:ext cx="1981632"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4339A"/>
                  </a:solidFill>
                  <a:latin typeface="Arial"/>
                  <a:ea typeface="Arial"/>
                  <a:cs typeface="Arial"/>
                  <a:sym typeface="Arial"/>
                </a:rPr>
                <a:t>Cảm biến âm thanh analog</a:t>
              </a:r>
              <a:endParaRPr/>
            </a:p>
          </p:txBody>
        </p:sp>
        <p:sp>
          <p:nvSpPr>
            <p:cNvPr id="566" name="Google Shape;566;p22"/>
            <p:cNvSpPr/>
            <p:nvPr/>
          </p:nvSpPr>
          <p:spPr>
            <a:xfrm>
              <a:off x="2453864" y="2537162"/>
              <a:ext cx="2634556" cy="1418612"/>
            </a:xfrm>
            <a:prstGeom prst="rect">
              <a:avLst/>
            </a:prstGeom>
            <a:noFill/>
            <a:ln>
              <a:noFill/>
            </a:ln>
          </p:spPr>
          <p:txBody>
            <a:bodyPr anchorCtr="0" anchor="t" bIns="45700" lIns="91425" spcFirstLastPara="1" rIns="91425" wrap="square" tIns="45700">
              <a:noAutofit/>
            </a:bodyPr>
            <a:lstStyle/>
            <a:p>
              <a:pPr indent="-182548" lvl="0" marL="182548" marR="0" rtl="0" algn="l">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Cảm biến âm thanh analog để đo cường độ âm thanh</a:t>
              </a:r>
              <a:br>
                <a:rPr lang="en-US" sz="1200">
                  <a:solidFill>
                    <a:srgbClr val="262626"/>
                  </a:solidFill>
                  <a:latin typeface="Arial"/>
                  <a:ea typeface="Arial"/>
                  <a:cs typeface="Arial"/>
                  <a:sym typeface="Arial"/>
                </a:rPr>
              </a:br>
              <a:r>
                <a:rPr lang="en-US" sz="1200">
                  <a:solidFill>
                    <a:srgbClr val="34339A"/>
                  </a:solidFill>
                  <a:latin typeface="Arial"/>
                  <a:ea typeface="Arial"/>
                  <a:cs typeface="Arial"/>
                  <a:sym typeface="Arial"/>
                </a:rPr>
                <a:t>Độ nhạy của micro: 52 dB</a:t>
              </a:r>
              <a:br>
                <a:rPr lang="en-US" sz="1200">
                  <a:solidFill>
                    <a:srgbClr val="34339A"/>
                  </a:solidFill>
                  <a:latin typeface="Arial"/>
                  <a:ea typeface="Arial"/>
                  <a:cs typeface="Arial"/>
                  <a:sym typeface="Arial"/>
                </a:rPr>
              </a:br>
              <a:r>
                <a:rPr lang="en-US" sz="1200">
                  <a:solidFill>
                    <a:srgbClr val="34339A"/>
                  </a:solidFill>
                  <a:latin typeface="Arial"/>
                  <a:ea typeface="Arial"/>
                  <a:cs typeface="Arial"/>
                  <a:sym typeface="Arial"/>
                </a:rPr>
                <a:t>Dải tần số: 50 Hz đến 20 KHz</a:t>
              </a:r>
              <a:br>
                <a:rPr lang="en-US" sz="1200">
                  <a:solidFill>
                    <a:srgbClr val="34339A"/>
                  </a:solidFill>
                  <a:latin typeface="Arial"/>
                  <a:ea typeface="Arial"/>
                  <a:cs typeface="Arial"/>
                  <a:sym typeface="Arial"/>
                </a:rPr>
              </a:br>
              <a:r>
                <a:rPr lang="en-US" sz="1200">
                  <a:solidFill>
                    <a:srgbClr val="34339A"/>
                  </a:solidFill>
                  <a:latin typeface="Arial"/>
                  <a:ea typeface="Arial"/>
                  <a:cs typeface="Arial"/>
                  <a:sym typeface="Arial"/>
                </a:rPr>
                <a:t>Nguồn điện: 3,3 V to 5,3 V.</a:t>
              </a:r>
              <a:endParaRPr/>
            </a:p>
            <a:p>
              <a:pPr indent="0" lvl="0" marL="0" marR="0" rtl="0" algn="l">
                <a:spcBef>
                  <a:spcPts val="400"/>
                </a:spcBef>
                <a:spcAft>
                  <a:spcPts val="0"/>
                </a:spcAft>
                <a:buNone/>
              </a:pPr>
              <a:r>
                <a:t/>
              </a:r>
              <a:endParaRPr sz="1200">
                <a:solidFill>
                  <a:srgbClr val="34339A"/>
                </a:solidFill>
                <a:latin typeface="Arial"/>
                <a:ea typeface="Arial"/>
                <a:cs typeface="Arial"/>
                <a:sym typeface="Arial"/>
              </a:endParaRPr>
            </a:p>
          </p:txBody>
        </p:sp>
        <p:sp>
          <p:nvSpPr>
            <p:cNvPr id="567" name="Google Shape;567;p22"/>
            <p:cNvSpPr/>
            <p:nvPr/>
          </p:nvSpPr>
          <p:spPr>
            <a:xfrm>
              <a:off x="547865" y="2537162"/>
              <a:ext cx="1884734" cy="141861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pic>
        <p:nvPicPr>
          <p:cNvPr id="568" name="Google Shape;568;p22"/>
          <p:cNvPicPr preferRelativeResize="0"/>
          <p:nvPr/>
        </p:nvPicPr>
        <p:blipFill rotWithShape="1">
          <a:blip r:embed="rId6">
            <a:alphaModFix/>
          </a:blip>
          <a:srcRect b="0" l="54313" r="0" t="0"/>
          <a:stretch/>
        </p:blipFill>
        <p:spPr>
          <a:xfrm>
            <a:off x="5351057" y="2673747"/>
            <a:ext cx="1126948" cy="746396"/>
          </a:xfrm>
          <a:prstGeom prst="rect">
            <a:avLst/>
          </a:prstGeom>
          <a:noFill/>
          <a:ln>
            <a:noFill/>
          </a:ln>
        </p:spPr>
      </p:pic>
      <p:pic>
        <p:nvPicPr>
          <p:cNvPr id="569" name="Google Shape;569;p22"/>
          <p:cNvPicPr preferRelativeResize="0"/>
          <p:nvPr/>
        </p:nvPicPr>
        <p:blipFill rotWithShape="1">
          <a:blip r:embed="rId7">
            <a:alphaModFix/>
          </a:blip>
          <a:srcRect b="0" l="53831" r="0" t="0"/>
          <a:stretch/>
        </p:blipFill>
        <p:spPr>
          <a:xfrm>
            <a:off x="5319603" y="4305150"/>
            <a:ext cx="1258615" cy="914829"/>
          </a:xfrm>
          <a:prstGeom prst="rect">
            <a:avLst/>
          </a:prstGeom>
          <a:noFill/>
          <a:ln>
            <a:noFill/>
          </a:ln>
        </p:spPr>
      </p:pic>
      <p:sp>
        <p:nvSpPr>
          <p:cNvPr id="570" name="Google Shape;570;p22"/>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577" name="Google Shape;577;p23"/>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Bộ dụng cụ truyền thông</a:t>
            </a:r>
            <a:endParaRPr b="1" sz="2401">
              <a:solidFill>
                <a:srgbClr val="0C0C0C"/>
              </a:solidFill>
              <a:latin typeface="Arial"/>
              <a:ea typeface="Arial"/>
              <a:cs typeface="Arial"/>
              <a:sym typeface="Arial"/>
            </a:endParaRPr>
          </a:p>
        </p:txBody>
      </p:sp>
      <p:sp>
        <p:nvSpPr>
          <p:cNvPr id="578" name="Google Shape;578;p23"/>
          <p:cNvSpPr/>
          <p:nvPr/>
        </p:nvSpPr>
        <p:spPr>
          <a:xfrm>
            <a:off x="580400" y="1944543"/>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Màn hình LCD và Camera </a:t>
            </a:r>
            <a:endParaRPr/>
          </a:p>
        </p:txBody>
      </p:sp>
      <p:sp>
        <p:nvSpPr>
          <p:cNvPr id="579" name="Google Shape;579;p23"/>
          <p:cNvSpPr/>
          <p:nvPr/>
        </p:nvSpPr>
        <p:spPr>
          <a:xfrm>
            <a:off x="558811" y="2257222"/>
            <a:ext cx="8654927" cy="377584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580" name="Google Shape;580;p23"/>
          <p:cNvSpPr txBox="1"/>
          <p:nvPr/>
        </p:nvSpPr>
        <p:spPr>
          <a:xfrm>
            <a:off x="2140674" y="5444749"/>
            <a:ext cx="1722138"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Màn hình cảm ứng 7″  </a:t>
            </a:r>
            <a:endParaRPr/>
          </a:p>
        </p:txBody>
      </p:sp>
      <p:sp>
        <p:nvSpPr>
          <p:cNvPr id="581" name="Google Shape;581;p23"/>
          <p:cNvSpPr txBox="1"/>
          <p:nvPr/>
        </p:nvSpPr>
        <p:spPr>
          <a:xfrm>
            <a:off x="6270660" y="5444749"/>
            <a:ext cx="1715534"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Raspberry Pi Camera</a:t>
            </a:r>
            <a:endParaRPr/>
          </a:p>
        </p:txBody>
      </p:sp>
      <p:sp>
        <p:nvSpPr>
          <p:cNvPr id="582" name="Google Shape;582;p23"/>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pic>
        <p:nvPicPr>
          <p:cNvPr id="583" name="Google Shape;583;p23"/>
          <p:cNvPicPr preferRelativeResize="0"/>
          <p:nvPr/>
        </p:nvPicPr>
        <p:blipFill rotWithShape="1">
          <a:blip r:embed="rId3">
            <a:alphaModFix/>
          </a:blip>
          <a:srcRect b="0" l="0" r="0" t="0"/>
          <a:stretch/>
        </p:blipFill>
        <p:spPr>
          <a:xfrm>
            <a:off x="1407357" y="2568037"/>
            <a:ext cx="3264642" cy="2450012"/>
          </a:xfrm>
          <a:prstGeom prst="rect">
            <a:avLst/>
          </a:prstGeom>
          <a:noFill/>
          <a:ln>
            <a:noFill/>
          </a:ln>
        </p:spPr>
      </p:pic>
      <p:pic>
        <p:nvPicPr>
          <p:cNvPr descr="디바이스마트,오픈소스/코딩교육 &gt; 라즈베리파이 &gt; 카메라모듈,라즈베리파이,라즈베리파이 카메라모듈 V2, 8MP (RPI 8MP CAMERA BOARD),고품질 8MP Sony IMX219 이미지 센서를 통한 고정초점렌즈 / 3280 x 2464 (사진), 1080p30, 720p60, 640x480p60/90 (비디오) / CSI 인터페이스 / 25mm x 23mm x 9mm" id="584" name="Google Shape;584;p23"/>
          <p:cNvPicPr preferRelativeResize="0"/>
          <p:nvPr/>
        </p:nvPicPr>
        <p:blipFill rotWithShape="1">
          <a:blip r:embed="rId4">
            <a:alphaModFix/>
          </a:blip>
          <a:srcRect b="-1200" l="31533" r="32744" t="44041"/>
          <a:stretch/>
        </p:blipFill>
        <p:spPr>
          <a:xfrm rot="10800000">
            <a:off x="6107687" y="2625980"/>
            <a:ext cx="2041480" cy="24500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2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591" name="Google Shape;591;p24"/>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graphicFrame>
        <p:nvGraphicFramePr>
          <p:cNvPr id="592" name="Google Shape;592;p24"/>
          <p:cNvGraphicFramePr/>
          <p:nvPr/>
        </p:nvGraphicFramePr>
        <p:xfrm>
          <a:off x="634015" y="1368423"/>
          <a:ext cx="3000000" cy="3000000"/>
        </p:xfrm>
        <a:graphic>
          <a:graphicData uri="http://schemas.openxmlformats.org/drawingml/2006/table">
            <a:tbl>
              <a:tblPr>
                <a:noFill/>
                <a:tableStyleId>{1012287A-DC5D-4DCD-A668-7C7213A124C2}</a:tableStyleId>
              </a:tblPr>
              <a:tblGrid>
                <a:gridCol w="585500"/>
                <a:gridCol w="731750"/>
                <a:gridCol w="731750"/>
                <a:gridCol w="731750"/>
                <a:gridCol w="731750"/>
                <a:gridCol w="731750"/>
                <a:gridCol w="731750"/>
                <a:gridCol w="731750"/>
                <a:gridCol w="731750"/>
                <a:gridCol w="731750"/>
                <a:gridCol w="731750"/>
                <a:gridCol w="731750"/>
              </a:tblGrid>
              <a:tr h="24427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Thông số kỹ thuật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Không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Zero</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W/WH</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Model A</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Model A+</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Model B</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Model B+</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2 Model B</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3 Model B</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3 Model A+</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3 Model B+</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4 Model B</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66400">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SoC</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6">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Broadcom BCM2835 SoC</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Broadcom BCM2836 SoC</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BCM2837 SoC</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Broadcom BCM2835 SoC</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Broadcom BCM2835 SoC</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Broadcom BCM2835 SoC</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88550">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CPU</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CPU 1 GHz ARM1176JZF-S</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gridSpan="4">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CPU 700 MHz ARM1176JZF-S</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900 MHz ARM Cortex-A7 MP4</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900 MHz ARM Cortex-A53 MP4</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1,2GHz ARM Cortex-A53 MP4</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1,2GHz ARM Cortex-A53 MP4</a:t>
                      </a:r>
                      <a:endParaRPr sz="1000"/>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1,2GHz ARM Cortex-A53 MP4</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4427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GPU</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7">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Broadcom VideoCore IV MP2 250 MHz</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hMerge="1"/>
                <a:tc gridSpan="3">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Broadcom VideoCore IV MP2 400 MHz</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Broadcom VideoCore IV</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4427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Bộ nhớ</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512 MB LPDDR2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256 MB LPDDR1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256 MB LPDDR1</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512 MB LPDDR1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512 MB LPDDR1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 GB LPDDR2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512 MB LPDDR2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 GB LPDDR2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 GB/2 GB/4 GB LPDDR4</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88550">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Mạng</a:t>
                      </a:r>
                      <a:endParaRPr/>
                    </a:p>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có dây</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gridSpan="3">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10/100 Mbps Ethernet</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10/100 Mbps Ethernet</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10/100/1000 Mbps Gigabit Ethernet (Tối đa 300 Mbp)</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10/100/1000 Mbps Gigabit Ethernet</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66400">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Wi-Fi</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802.11n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gridSpan="3">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802.11n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Wi-Fi 802.11b/g/n/ac Băng tần kép tích hợp</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802.11b/g/n/ac Băng tần kép</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802.11b/g/n/ac Băng tần kép</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2212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Bluetooth</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Bluetooth 4.0</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gridSpan="3">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X</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Bluetooth 4.1</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Bluetooth 4.2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Bluetooth 4.2</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Bluetooth 5.0</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88550">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Ngõ ra video</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Cổng</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mini-HDMI tổng hợp</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CVBS (PAL và NTSC)</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HDMI (phiên bản 1.3 và 1.4)</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DSI</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CVBS</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HDMI (phiên bản 1.3 và 1.4)</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DSI</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CVBS (PAL và NTSC)</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HDMI (phiên bản 1.3 và 1.4)</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DSI</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5">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Cổng</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HDMI tổng hợp (phiên bản 1.3 và 1.4)</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DSI</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2 cổng </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Micro HDMI tổng hợp</a:t>
                      </a:r>
                      <a:br>
                        <a:rPr b="0" lang="en-US" sz="700" u="none" cap="none" strike="noStrike">
                          <a:solidFill>
                            <a:srgbClr val="262626"/>
                          </a:solidFill>
                          <a:latin typeface="Arial"/>
                          <a:ea typeface="Arial"/>
                          <a:cs typeface="Arial"/>
                          <a:sym typeface="Arial"/>
                        </a:rPr>
                      </a:br>
                      <a:r>
                        <a:rPr b="0" lang="en-US" sz="700" u="none" cap="none" strike="noStrike">
                          <a:solidFill>
                            <a:srgbClr val="262626"/>
                          </a:solidFill>
                          <a:latin typeface="Arial"/>
                          <a:ea typeface="Arial"/>
                          <a:cs typeface="Arial"/>
                          <a:sym typeface="Arial"/>
                        </a:rPr>
                        <a:t>DSI</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6227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Ngõ ra âm thanh</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mini-HDMI, I²S</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gridSpan="8">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giắc cắm điện thoại 3,5 mm, HDMI, I²S</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giắc cắm 3,5mm, 2 Micro HDMI, I²S</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4427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Các cổng USB</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Micro-USB 2.0 1 cổng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USB 2.0 1 cổng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USB 2.0 2 cổng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3">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USB 2.0 4 cổng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USB 2.0 1 cổng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USB 2.0 4 cổng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USB 3.0 2 cổng/USB 2.0 2 cổng</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2212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GPIO</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40 chân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26 chân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40 chân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26 chân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4">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40 chân</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40 chân + 4 chân (chỉ chân PoE)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r>
              <a:tr h="24427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Hỗ trợ khác</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9">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UART, I²C bus, CSI, SPI bus với hai lựa chọn chip</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hMerge="1"/>
                <a:tc hMerge="1"/>
                <a:tc hMerge="1"/>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UART, I²C bus, CSI, SPI tùy chọn, PoE</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r>
              <a:tr h="24427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Thông số kỹ thuật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65 × 30 mm, 9 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85,60 × 56,5 mm, 45 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65 x 56,5 mm, 23 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4">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85,60 × 56,5 mm, 45 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65 x 56,5 mm, 23 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85,60 × 56,5 mm, 45 g</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85,60 × 56,5 mm, -</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4427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Khe cắm thẻ nhớ SD</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Micro SD, loại đẩy - kéo</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SD, loại đẩy - kéo </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Micro SD, loại đẩy - đẩy</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SD, loại đẩy - kéo </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Micro SD, loại đẩy - đẩy</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gridSpan="4">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Micro SD, loại đẩy - kéo</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r>
              <a:tr h="122125">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Nhà sản xuất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10">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Sony, Anh Quốc/Nhật Bản | Embest, Trung Quốc</a:t>
                      </a:r>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hMerge="1"/>
                <a:tc hMerge="1"/>
                <a:tc hMerge="1"/>
                <a:tc hMerge="1"/>
                <a:tc>
                  <a:txBody>
                    <a:bodyPr/>
                    <a:lstStyle/>
                    <a:p>
                      <a:pPr indent="0" lvl="0" marL="0" marR="0" rtl="0" algn="ctr">
                        <a:spcBef>
                          <a:spcPts val="0"/>
                        </a:spcBef>
                        <a:spcAft>
                          <a:spcPts val="0"/>
                        </a:spcAft>
                        <a:buNone/>
                      </a:pPr>
                      <a:r>
                        <a:rPr b="0" lang="en-US" sz="700" u="none" cap="none" strike="noStrike">
                          <a:solidFill>
                            <a:srgbClr val="262626"/>
                          </a:solidFill>
                          <a:latin typeface="Arial"/>
                          <a:ea typeface="Arial"/>
                          <a:cs typeface="Arial"/>
                          <a:sym typeface="Arial"/>
                        </a:rPr>
                        <a:t>-</a:t>
                      </a:r>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25"/>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Cách vận hành Raspberry Pi</a:t>
            </a:r>
            <a:endParaRPr/>
          </a:p>
        </p:txBody>
      </p:sp>
      <p:sp>
        <p:nvSpPr>
          <p:cNvPr id="599" name="Google Shape;599;p25"/>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a:t>
            </a:r>
            <a:endParaRPr/>
          </a:p>
        </p:txBody>
      </p:sp>
      <p:sp>
        <p:nvSpPr>
          <p:cNvPr id="600" name="Google Shape;600;p25"/>
          <p:cNvSpPr/>
          <p:nvPr/>
        </p:nvSpPr>
        <p:spPr>
          <a:xfrm>
            <a:off x="1054119" y="4003787"/>
            <a:ext cx="7365988" cy="1087092"/>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1.1. Tổng quan về Raspberry Pi</a:t>
            </a:r>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1.2. Làm quen với Raspberry Pi</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1.3. Cấu hình môi trường thực hành</a:t>
            </a:r>
            <a:endParaRPr sz="1799">
              <a:solidFill>
                <a:srgbClr val="A6A6A6"/>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6"/>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1.2. Làm quen với Raspberry Pi </a:t>
            </a:r>
            <a:endParaRPr/>
          </a:p>
        </p:txBody>
      </p:sp>
      <p:sp>
        <p:nvSpPr>
          <p:cNvPr id="607" name="Google Shape;607;p2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608" name="Google Shape;608;p26"/>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Raspberry Pi OS</a:t>
            </a:r>
            <a:endParaRPr/>
          </a:p>
        </p:txBody>
      </p:sp>
      <p:sp>
        <p:nvSpPr>
          <p:cNvPr id="609" name="Google Shape;609;p26"/>
          <p:cNvSpPr/>
          <p:nvPr/>
        </p:nvSpPr>
        <p:spPr>
          <a:xfrm>
            <a:off x="580400" y="1944543"/>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Raspberry Pi OS</a:t>
            </a:r>
            <a:endParaRPr/>
          </a:p>
        </p:txBody>
      </p:sp>
      <p:pic>
        <p:nvPicPr>
          <p:cNvPr id="610" name="Google Shape;610;p26"/>
          <p:cNvPicPr preferRelativeResize="0"/>
          <p:nvPr/>
        </p:nvPicPr>
        <p:blipFill rotWithShape="1">
          <a:blip r:embed="rId3">
            <a:alphaModFix/>
          </a:blip>
          <a:srcRect b="0" l="0" r="0" t="0"/>
          <a:stretch/>
        </p:blipFill>
        <p:spPr>
          <a:xfrm>
            <a:off x="672616" y="2372467"/>
            <a:ext cx="3368140" cy="3744121"/>
          </a:xfrm>
          <a:prstGeom prst="rect">
            <a:avLst/>
          </a:prstGeom>
          <a:noFill/>
          <a:ln>
            <a:noFill/>
          </a:ln>
        </p:spPr>
      </p:pic>
      <p:sp>
        <p:nvSpPr>
          <p:cNvPr id="611" name="Google Shape;611;p26"/>
          <p:cNvSpPr/>
          <p:nvPr/>
        </p:nvSpPr>
        <p:spPr>
          <a:xfrm>
            <a:off x="558807" y="2257214"/>
            <a:ext cx="3595757" cy="397462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12" name="Google Shape;612;p26"/>
          <p:cNvSpPr/>
          <p:nvPr/>
        </p:nvSpPr>
        <p:spPr>
          <a:xfrm>
            <a:off x="4353350" y="2393951"/>
            <a:ext cx="4989669" cy="847746"/>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operating system (previously called Raspbian) is the official operating system of Raspberry Pi. </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The Raspberry Pi OS is based on Debian Linux.</a:t>
            </a:r>
            <a:endParaRPr/>
          </a:p>
        </p:txBody>
      </p:sp>
      <p:sp>
        <p:nvSpPr>
          <p:cNvPr id="613" name="Google Shape;613;p26"/>
          <p:cNvSpPr/>
          <p:nvPr/>
        </p:nvSpPr>
        <p:spPr>
          <a:xfrm>
            <a:off x="4727283" y="6116588"/>
            <a:ext cx="4727707" cy="219712"/>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051">
                <a:solidFill>
                  <a:schemeClr val="lt1"/>
                </a:solidFill>
                <a:latin typeface="Arial"/>
                <a:ea typeface="Arial"/>
                <a:cs typeface="Arial"/>
                <a:sym typeface="Arial"/>
              </a:rPr>
              <a:t>Open “https://www.raspberrypi.org/software/” and click the download link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2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620" name="Google Shape;620;p27"/>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Thẻ nhớ micro SD </a:t>
            </a:r>
            <a:endParaRPr/>
          </a:p>
        </p:txBody>
      </p:sp>
      <p:sp>
        <p:nvSpPr>
          <p:cNvPr id="621" name="Google Shape;621;p27"/>
          <p:cNvSpPr/>
          <p:nvPr/>
        </p:nvSpPr>
        <p:spPr>
          <a:xfrm>
            <a:off x="582287" y="1838180"/>
            <a:ext cx="8761733" cy="1590820"/>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Xem xét kích thước ảnh Raspbian, cần thẻ nhớ micro SD tối thiểu 16 GB để cài đặt và thử nghiệm</a:t>
            </a:r>
            <a:endParaRPr/>
          </a:p>
          <a:p>
            <a:pPr indent="-9122" lvl="0" marL="115879" marR="0" rtl="0" algn="l">
              <a:spcBef>
                <a:spcPts val="1000"/>
              </a:spcBef>
              <a:spcAft>
                <a:spcPts val="0"/>
              </a:spcAft>
              <a:buClr>
                <a:schemeClr val="lt1"/>
              </a:buClr>
              <a:buSzPts val="1681"/>
              <a:buFont typeface="Calibri"/>
              <a:buNone/>
            </a:pPr>
            <a:r>
              <a:t/>
            </a:r>
            <a:endParaRPr sz="1401">
              <a:solidFill>
                <a:schemeClr val="dk1"/>
              </a:solidFill>
              <a:latin typeface="Arial"/>
              <a:ea typeface="Arial"/>
              <a:cs typeface="Arial"/>
              <a:sym typeface="Arial"/>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Lớp 4 rẻ hơn, tuy nhiên nên sử dụng thẻ nhớ micro SD có Lớp 10 hoặc UHS-1 để đạt hiệu quả ghi và đọc</a:t>
            </a:r>
            <a:endParaRPr/>
          </a:p>
          <a:p>
            <a:pPr indent="-9122" lvl="0" marL="115879" marR="0" rtl="0" algn="l">
              <a:spcBef>
                <a:spcPts val="1000"/>
              </a:spcBef>
              <a:spcAft>
                <a:spcPts val="0"/>
              </a:spcAft>
              <a:buClr>
                <a:schemeClr val="lt1"/>
              </a:buClr>
              <a:buSzPts val="1681"/>
              <a:buFont typeface="Calibri"/>
              <a:buNone/>
            </a:pPr>
            <a:r>
              <a:t/>
            </a:r>
            <a:endParaRPr sz="1401">
              <a:solidFill>
                <a:schemeClr val="dk1"/>
              </a:solidFill>
              <a:latin typeface="Arial"/>
              <a:ea typeface="Arial"/>
              <a:cs typeface="Arial"/>
              <a:sym typeface="Arial"/>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Cần có bộ điều hợp thẻ SD để đọc và ghi thẻ MicroSD qua Đầu đọc của Notebook hoặc máy tính để bàn 	</a:t>
            </a:r>
            <a:endParaRPr/>
          </a:p>
        </p:txBody>
      </p:sp>
      <p:pic>
        <p:nvPicPr>
          <p:cNvPr id="622" name="Google Shape;622;p27"/>
          <p:cNvPicPr preferRelativeResize="0"/>
          <p:nvPr/>
        </p:nvPicPr>
        <p:blipFill rotWithShape="1">
          <a:blip r:embed="rId3">
            <a:alphaModFix/>
          </a:blip>
          <a:srcRect b="0" l="0" r="0" t="0"/>
          <a:stretch/>
        </p:blipFill>
        <p:spPr>
          <a:xfrm>
            <a:off x="872714" y="3478351"/>
            <a:ext cx="2350449" cy="2352887"/>
          </a:xfrm>
          <a:prstGeom prst="rect">
            <a:avLst/>
          </a:prstGeom>
          <a:noFill/>
          <a:ln>
            <a:noFill/>
          </a:ln>
        </p:spPr>
      </p:pic>
      <p:sp>
        <p:nvSpPr>
          <p:cNvPr id="623" name="Google Shape;623;p27"/>
          <p:cNvSpPr/>
          <p:nvPr/>
        </p:nvSpPr>
        <p:spPr>
          <a:xfrm>
            <a:off x="558805" y="3478339"/>
            <a:ext cx="2870201" cy="245532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24" name="Google Shape;624;p27"/>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1.2. Làm quen với Raspberry Pi </a:t>
            </a:r>
            <a:endParaRPr/>
          </a:p>
        </p:txBody>
      </p:sp>
      <p:graphicFrame>
        <p:nvGraphicFramePr>
          <p:cNvPr id="625" name="Google Shape;625;p27"/>
          <p:cNvGraphicFramePr/>
          <p:nvPr/>
        </p:nvGraphicFramePr>
        <p:xfrm>
          <a:off x="3681821" y="3848708"/>
          <a:ext cx="3000000" cy="3000000"/>
        </p:xfrm>
        <a:graphic>
          <a:graphicData uri="http://schemas.openxmlformats.org/drawingml/2006/table">
            <a:tbl>
              <a:tblPr bandRow="1" firstRow="1">
                <a:noFill/>
                <a:tableStyleId>{1012287A-DC5D-4DCD-A668-7C7213A124C2}</a:tableStyleId>
              </a:tblPr>
              <a:tblGrid>
                <a:gridCol w="930775"/>
                <a:gridCol w="1737450"/>
                <a:gridCol w="2990825"/>
              </a:tblGrid>
              <a:tr h="3156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Lớp</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Hiệu suất tối thiểu</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Mục đích chung</a:t>
                      </a:r>
                      <a:endParaRPr/>
                    </a:p>
                  </a:txBody>
                  <a:tcPr marT="45700" marB="45700" marR="91400" marL="91400" anchor="ctr">
                    <a:lnL cap="flat" cmpd="sng" w="9525">
                      <a:solidFill>
                        <a:srgbClr val="BFBFBF"/>
                      </a:solidFill>
                      <a:prstDash val="solid"/>
                      <a:round/>
                      <a:headEnd len="sm" w="sm" type="none"/>
                      <a:tailEnd len="sm" w="sm" type="none"/>
                    </a:lnL>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156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Lớp 2</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2 MB/s</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Quay video SD</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56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Lớp 4</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4 MB/s</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Quay video HD</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56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Lớp 6</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6 MB/s</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Quay video full HD</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56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Lớp 10</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10 MB/s</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Ghi hình ảnh HD liên tục</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56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UHS-1</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10 MB/s</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Phát sóng trực tiếp</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56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UHS-3</a:t>
                      </a:r>
                      <a:endParaRPr/>
                    </a:p>
                  </a:txBody>
                  <a:tcPr marT="45700" marB="45700" marR="91400" marL="91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30 MB/s</a:t>
                      </a:r>
                      <a:endParaRPr/>
                    </a:p>
                  </a:txBody>
                  <a:tcPr marT="45700" marB="45700" marR="91400" marL="91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Quay video siêu HD</a:t>
                      </a:r>
                      <a:endParaRPr/>
                    </a:p>
                  </a:txBody>
                  <a:tcPr marT="45700" marB="45700" marR="91400" marL="91400" anchor="ctr">
                    <a:lnL cap="flat" cmpd="sng" w="9525">
                      <a:solidFill>
                        <a:srgbClr val="BFBFBF"/>
                      </a:solidFill>
                      <a:prstDash val="solid"/>
                      <a:round/>
                      <a:headEnd len="sm" w="sm" type="none"/>
                      <a:tailEnd len="sm" w="sm" type="none"/>
                    </a:lnL>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2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632" name="Google Shape;632;p28"/>
          <p:cNvSpPr/>
          <p:nvPr/>
        </p:nvSpPr>
        <p:spPr>
          <a:xfrm>
            <a:off x="450003" y="1375107"/>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Install Raspberry Pi OS using Raspberry Pi Imager</a:t>
            </a:r>
            <a:endParaRPr/>
          </a:p>
        </p:txBody>
      </p:sp>
      <p:sp>
        <p:nvSpPr>
          <p:cNvPr id="633" name="Google Shape;633;p28"/>
          <p:cNvSpPr/>
          <p:nvPr/>
        </p:nvSpPr>
        <p:spPr>
          <a:xfrm>
            <a:off x="580396" y="1944545"/>
            <a:ext cx="8639813" cy="990528"/>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Raspberry Pi Imager is the quick and easy way to install Raspberry Pi OS and other operating systems to a microSD card. </a:t>
            </a:r>
            <a:endParaRPr sz="1401">
              <a:solidFill>
                <a:schemeClr val="dk1"/>
              </a:solidFill>
              <a:latin typeface="Arial"/>
              <a:ea typeface="Arial"/>
              <a:cs typeface="Arial"/>
              <a:sym typeface="Arial"/>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Download and install Raspberry Pi Imager to a computer with an SD card reader. Put the SD card you'll use with your Raspberry Pi into the reader and run Raspberry Pi Imager.</a:t>
            </a:r>
            <a:endParaRPr/>
          </a:p>
        </p:txBody>
      </p:sp>
      <p:grpSp>
        <p:nvGrpSpPr>
          <p:cNvPr id="634" name="Google Shape;634;p28"/>
          <p:cNvGrpSpPr/>
          <p:nvPr/>
        </p:nvGrpSpPr>
        <p:grpSpPr>
          <a:xfrm>
            <a:off x="680439" y="3246247"/>
            <a:ext cx="8701832" cy="2819273"/>
            <a:chOff x="680439" y="3246247"/>
            <a:chExt cx="7994030" cy="2589955"/>
          </a:xfrm>
        </p:grpSpPr>
        <p:pic>
          <p:nvPicPr>
            <p:cNvPr descr="텍스트이(가) 표시된 사진&#10;&#10;자동 생성된 설명" id="635" name="Google Shape;635;p28"/>
            <p:cNvPicPr preferRelativeResize="0"/>
            <p:nvPr/>
          </p:nvPicPr>
          <p:blipFill rotWithShape="1">
            <a:blip r:embed="rId3">
              <a:alphaModFix/>
            </a:blip>
            <a:srcRect b="2616" l="1163" r="814" t="1424"/>
            <a:stretch/>
          </p:blipFill>
          <p:spPr>
            <a:xfrm>
              <a:off x="4743485" y="3246247"/>
              <a:ext cx="3930984" cy="2589955"/>
            </a:xfrm>
            <a:prstGeom prst="rect">
              <a:avLst/>
            </a:prstGeom>
            <a:noFill/>
            <a:ln cap="flat" cmpd="sng" w="9525">
              <a:solidFill>
                <a:srgbClr val="D8D8D8"/>
              </a:solidFill>
              <a:prstDash val="solid"/>
              <a:round/>
              <a:headEnd len="sm" w="sm" type="none"/>
              <a:tailEnd len="sm" w="sm" type="none"/>
            </a:ln>
          </p:spPr>
        </p:pic>
        <p:grpSp>
          <p:nvGrpSpPr>
            <p:cNvPr id="636" name="Google Shape;636;p28"/>
            <p:cNvGrpSpPr/>
            <p:nvPr/>
          </p:nvGrpSpPr>
          <p:grpSpPr>
            <a:xfrm>
              <a:off x="680439" y="3246247"/>
              <a:ext cx="3925812" cy="2589955"/>
              <a:chOff x="878559" y="3246247"/>
              <a:chExt cx="3925812" cy="2589955"/>
            </a:xfrm>
          </p:grpSpPr>
          <p:pic>
            <p:nvPicPr>
              <p:cNvPr descr="Screenshot of Raspberry Pi Imager" id="637" name="Google Shape;637;p28"/>
              <p:cNvPicPr preferRelativeResize="0"/>
              <p:nvPr/>
            </p:nvPicPr>
            <p:blipFill rotWithShape="1">
              <a:blip r:embed="rId4">
                <a:alphaModFix/>
              </a:blip>
              <a:srcRect b="2616" l="639" r="2108" t="0"/>
              <a:stretch/>
            </p:blipFill>
            <p:spPr>
              <a:xfrm>
                <a:off x="878559" y="3246247"/>
                <a:ext cx="3925812" cy="2589955"/>
              </a:xfrm>
              <a:prstGeom prst="rect">
                <a:avLst/>
              </a:prstGeom>
              <a:noFill/>
              <a:ln cap="flat" cmpd="sng" w="9525">
                <a:solidFill>
                  <a:srgbClr val="D8D8D8"/>
                </a:solidFill>
                <a:prstDash val="solid"/>
                <a:round/>
                <a:headEnd len="sm" w="sm" type="none"/>
                <a:tailEnd len="sm" w="sm" type="none"/>
              </a:ln>
            </p:spPr>
          </p:pic>
          <p:sp>
            <p:nvSpPr>
              <p:cNvPr id="638" name="Google Shape;638;p28"/>
              <p:cNvSpPr/>
              <p:nvPr/>
            </p:nvSpPr>
            <p:spPr>
              <a:xfrm>
                <a:off x="1076326" y="4867281"/>
                <a:ext cx="1219201" cy="367845"/>
              </a:xfrm>
              <a:prstGeom prst="rect">
                <a:avLst/>
              </a:prstGeom>
              <a:noFill/>
              <a:ln cap="flat" cmpd="sng" w="28575">
                <a:solidFill>
                  <a:srgbClr val="0033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nvGrpSpPr>
              <p:cNvPr id="639" name="Google Shape;639;p28"/>
              <p:cNvGrpSpPr/>
              <p:nvPr/>
            </p:nvGrpSpPr>
            <p:grpSpPr>
              <a:xfrm>
                <a:off x="2233690" y="4508765"/>
                <a:ext cx="519225" cy="441828"/>
                <a:chOff x="2001828" y="4592072"/>
                <a:chExt cx="519224" cy="441827"/>
              </a:xfrm>
            </p:grpSpPr>
            <p:sp>
              <p:nvSpPr>
                <p:cNvPr id="640" name="Google Shape;640;p28"/>
                <p:cNvSpPr txBox="1"/>
                <p:nvPr/>
              </p:nvSpPr>
              <p:spPr>
                <a:xfrm>
                  <a:off x="2001828" y="4592072"/>
                  <a:ext cx="519224" cy="207197"/>
                </a:xfrm>
                <a:prstGeom prst="rect">
                  <a:avLst/>
                </a:prstGeom>
                <a:solidFill>
                  <a:srgbClr val="0033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Click</a:t>
                  </a:r>
                  <a:endParaRPr sz="1200">
                    <a:solidFill>
                      <a:schemeClr val="lt1"/>
                    </a:solidFill>
                    <a:latin typeface="Arial"/>
                    <a:ea typeface="Arial"/>
                    <a:cs typeface="Arial"/>
                    <a:sym typeface="Arial"/>
                  </a:endParaRPr>
                </a:p>
              </p:txBody>
            </p:sp>
            <p:cxnSp>
              <p:nvCxnSpPr>
                <p:cNvPr id="641" name="Google Shape;641;p28"/>
                <p:cNvCxnSpPr/>
                <p:nvPr/>
              </p:nvCxnSpPr>
              <p:spPr>
                <a:xfrm flipH="1">
                  <a:off x="2001828" y="4793293"/>
                  <a:ext cx="221667" cy="240606"/>
                </a:xfrm>
                <a:prstGeom prst="straightConnector1">
                  <a:avLst/>
                </a:prstGeom>
                <a:noFill/>
                <a:ln cap="flat" cmpd="sng" w="19050">
                  <a:solidFill>
                    <a:srgbClr val="0033CC"/>
                  </a:solidFill>
                  <a:prstDash val="solid"/>
                  <a:miter lim="800000"/>
                  <a:headEnd len="med" w="med" type="none"/>
                  <a:tailEnd len="med" w="med" type="triangle"/>
                </a:ln>
              </p:spPr>
            </p:cxnSp>
          </p:grpSp>
        </p:grpSp>
      </p:grpSp>
      <p:sp>
        <p:nvSpPr>
          <p:cNvPr id="642" name="Google Shape;642;p28"/>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1.2. Làm quen với Raspberry Pi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2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649" name="Google Shape;649;p29"/>
          <p:cNvSpPr/>
          <p:nvPr/>
        </p:nvSpPr>
        <p:spPr>
          <a:xfrm>
            <a:off x="580400" y="1832928"/>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Chọn đĩa</a:t>
            </a:r>
            <a:endParaRPr sz="1401">
              <a:solidFill>
                <a:schemeClr val="dk1"/>
              </a:solidFill>
              <a:latin typeface="Arial"/>
              <a:ea typeface="Arial"/>
              <a:cs typeface="Arial"/>
              <a:sym typeface="Arial"/>
            </a:endParaRPr>
          </a:p>
        </p:txBody>
      </p:sp>
      <p:grpSp>
        <p:nvGrpSpPr>
          <p:cNvPr id="650" name="Google Shape;650;p29"/>
          <p:cNvGrpSpPr/>
          <p:nvPr/>
        </p:nvGrpSpPr>
        <p:grpSpPr>
          <a:xfrm>
            <a:off x="558804" y="2145837"/>
            <a:ext cx="8640763" cy="1622099"/>
            <a:chOff x="558800" y="1857373"/>
            <a:chExt cx="13103233" cy="2435227"/>
          </a:xfrm>
        </p:grpSpPr>
        <p:pic>
          <p:nvPicPr>
            <p:cNvPr id="651" name="Google Shape;651;p29"/>
            <p:cNvPicPr preferRelativeResize="0"/>
            <p:nvPr/>
          </p:nvPicPr>
          <p:blipFill rotWithShape="1">
            <a:blip r:embed="rId3">
              <a:alphaModFix/>
            </a:blip>
            <a:srcRect b="0" l="0" r="0" t="0"/>
            <a:stretch/>
          </p:blipFill>
          <p:spPr>
            <a:xfrm>
              <a:off x="558800" y="1857374"/>
              <a:ext cx="3618352" cy="2435225"/>
            </a:xfrm>
            <a:prstGeom prst="rect">
              <a:avLst/>
            </a:prstGeom>
            <a:noFill/>
            <a:ln cap="flat" cmpd="sng" w="9525">
              <a:solidFill>
                <a:srgbClr val="D8D8D8"/>
              </a:solidFill>
              <a:prstDash val="solid"/>
              <a:round/>
              <a:headEnd len="sm" w="sm" type="none"/>
              <a:tailEnd len="sm" w="sm" type="none"/>
            </a:ln>
          </p:spPr>
        </p:pic>
        <p:pic>
          <p:nvPicPr>
            <p:cNvPr id="652" name="Google Shape;652;p29"/>
            <p:cNvPicPr preferRelativeResize="0"/>
            <p:nvPr/>
          </p:nvPicPr>
          <p:blipFill rotWithShape="1">
            <a:blip r:embed="rId4">
              <a:alphaModFix/>
            </a:blip>
            <a:srcRect b="0" l="0" r="0" t="0"/>
            <a:stretch/>
          </p:blipFill>
          <p:spPr>
            <a:xfrm>
              <a:off x="6343213" y="1857373"/>
              <a:ext cx="3618354" cy="2435227"/>
            </a:xfrm>
            <a:prstGeom prst="rect">
              <a:avLst/>
            </a:prstGeom>
            <a:noFill/>
            <a:ln cap="flat" cmpd="sng" w="9525">
              <a:solidFill>
                <a:srgbClr val="D8D8D8"/>
              </a:solidFill>
              <a:prstDash val="solid"/>
              <a:round/>
              <a:headEnd len="sm" w="sm" type="none"/>
              <a:tailEnd len="sm" w="sm" type="none"/>
            </a:ln>
          </p:spPr>
        </p:pic>
        <p:pic>
          <p:nvPicPr>
            <p:cNvPr id="653" name="Google Shape;653;p29"/>
            <p:cNvPicPr preferRelativeResize="0"/>
            <p:nvPr/>
          </p:nvPicPr>
          <p:blipFill rotWithShape="1">
            <a:blip r:embed="rId5">
              <a:alphaModFix/>
            </a:blip>
            <a:srcRect b="0" l="0" r="0" t="0"/>
            <a:stretch/>
          </p:blipFill>
          <p:spPr>
            <a:xfrm>
              <a:off x="10043681" y="1857375"/>
              <a:ext cx="3618352" cy="2435225"/>
            </a:xfrm>
            <a:prstGeom prst="rect">
              <a:avLst/>
            </a:prstGeom>
            <a:noFill/>
            <a:ln cap="flat" cmpd="sng" w="9525">
              <a:solidFill>
                <a:srgbClr val="D8D8D8"/>
              </a:solidFill>
              <a:prstDash val="solid"/>
              <a:round/>
              <a:headEnd len="sm" w="sm" type="none"/>
              <a:tailEnd len="sm" w="sm" type="none"/>
            </a:ln>
          </p:spPr>
        </p:pic>
      </p:grpSp>
      <p:sp>
        <p:nvSpPr>
          <p:cNvPr id="654" name="Google Shape;654;p29"/>
          <p:cNvSpPr/>
          <p:nvPr/>
        </p:nvSpPr>
        <p:spPr>
          <a:xfrm>
            <a:off x="3418175" y="2893381"/>
            <a:ext cx="481804" cy="126999"/>
          </a:xfrm>
          <a:prstGeom prst="rightArrow">
            <a:avLst>
              <a:gd fmla="val 50000" name="adj1"/>
              <a:gd fmla="val 50000" name="adj2"/>
            </a:avLst>
          </a:prstGeom>
          <a:solidFill>
            <a:srgbClr val="3433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655" name="Google Shape;655;p29"/>
          <p:cNvSpPr/>
          <p:nvPr/>
        </p:nvSpPr>
        <p:spPr>
          <a:xfrm>
            <a:off x="4266809" y="1853443"/>
            <a:ext cx="5355675" cy="2922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99">
                <a:solidFill>
                  <a:srgbClr val="34339A"/>
                </a:solidFill>
                <a:latin typeface="Arial"/>
                <a:ea typeface="Arial"/>
                <a:cs typeface="Arial"/>
                <a:sym typeface="Arial"/>
              </a:rPr>
              <a:t>※ Đĩa đã chọn sẽ được khởi tạo.</a:t>
            </a:r>
            <a:endParaRPr/>
          </a:p>
        </p:txBody>
      </p:sp>
      <p:sp>
        <p:nvSpPr>
          <p:cNvPr id="656" name="Google Shape;656;p29"/>
          <p:cNvSpPr/>
          <p:nvPr/>
        </p:nvSpPr>
        <p:spPr>
          <a:xfrm>
            <a:off x="580400" y="3887784"/>
            <a:ext cx="8619172" cy="508088"/>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Nhấp vào nút “Write” để bắt đầu ghi.</a:t>
            </a:r>
            <a:endParaRPr/>
          </a:p>
          <a:p>
            <a:pPr indent="-115879" lvl="0" marL="115879" marR="0" rtl="0" algn="l">
              <a:spcBef>
                <a:spcPts val="600"/>
              </a:spcBef>
              <a:spcAft>
                <a:spcPts val="0"/>
              </a:spcAft>
              <a:buClr>
                <a:schemeClr val="dk1"/>
              </a:buClr>
              <a:buSzPts val="1681"/>
              <a:buFont typeface="Arial"/>
              <a:buChar char="•"/>
            </a:pPr>
            <a:r>
              <a:rPr lang="en-US" sz="1401">
                <a:solidFill>
                  <a:schemeClr val="dk1"/>
                </a:solidFill>
                <a:latin typeface="Arial"/>
                <a:ea typeface="Arial"/>
                <a:cs typeface="Arial"/>
                <a:sym typeface="Arial"/>
              </a:rPr>
              <a:t>Xác nhận lại đĩa đích được chọn </a:t>
            </a:r>
            <a:endParaRPr/>
          </a:p>
        </p:txBody>
      </p:sp>
      <p:grpSp>
        <p:nvGrpSpPr>
          <p:cNvPr id="657" name="Google Shape;657;p29"/>
          <p:cNvGrpSpPr/>
          <p:nvPr/>
        </p:nvGrpSpPr>
        <p:grpSpPr>
          <a:xfrm>
            <a:off x="558807" y="4564489"/>
            <a:ext cx="5049513" cy="1667140"/>
            <a:chOff x="558807" y="4564489"/>
            <a:chExt cx="4913091" cy="1622099"/>
          </a:xfrm>
        </p:grpSpPr>
        <p:pic>
          <p:nvPicPr>
            <p:cNvPr id="658" name="Google Shape;658;p29"/>
            <p:cNvPicPr preferRelativeResize="0"/>
            <p:nvPr/>
          </p:nvPicPr>
          <p:blipFill rotWithShape="1">
            <a:blip r:embed="rId6">
              <a:alphaModFix/>
            </a:blip>
            <a:srcRect b="0" l="0" r="0" t="0"/>
            <a:stretch/>
          </p:blipFill>
          <p:spPr>
            <a:xfrm>
              <a:off x="558807" y="4564489"/>
              <a:ext cx="2410179" cy="1622099"/>
            </a:xfrm>
            <a:prstGeom prst="rect">
              <a:avLst/>
            </a:prstGeom>
            <a:noFill/>
            <a:ln cap="flat" cmpd="sng" w="9525">
              <a:solidFill>
                <a:srgbClr val="D8D8D8"/>
              </a:solidFill>
              <a:prstDash val="solid"/>
              <a:round/>
              <a:headEnd len="sm" w="sm" type="none"/>
              <a:tailEnd len="sm" w="sm" type="none"/>
            </a:ln>
          </p:spPr>
        </p:pic>
        <p:pic>
          <p:nvPicPr>
            <p:cNvPr id="659" name="Google Shape;659;p29"/>
            <p:cNvPicPr preferRelativeResize="0"/>
            <p:nvPr/>
          </p:nvPicPr>
          <p:blipFill rotWithShape="1">
            <a:blip r:embed="rId7">
              <a:alphaModFix/>
            </a:blip>
            <a:srcRect b="0" l="0" r="0" t="0"/>
            <a:stretch/>
          </p:blipFill>
          <p:spPr>
            <a:xfrm>
              <a:off x="3061719" y="4564489"/>
              <a:ext cx="2410179" cy="1622099"/>
            </a:xfrm>
            <a:prstGeom prst="rect">
              <a:avLst/>
            </a:prstGeom>
            <a:noFill/>
            <a:ln cap="flat" cmpd="sng" w="9525">
              <a:solidFill>
                <a:srgbClr val="D8D8D8"/>
              </a:solidFill>
              <a:prstDash val="solid"/>
              <a:round/>
              <a:headEnd len="sm" w="sm" type="none"/>
              <a:tailEnd len="sm" w="sm" type="none"/>
            </a:ln>
          </p:spPr>
        </p:pic>
      </p:grpSp>
      <p:sp>
        <p:nvSpPr>
          <p:cNvPr id="660" name="Google Shape;660;p29"/>
          <p:cNvSpPr/>
          <p:nvPr/>
        </p:nvSpPr>
        <p:spPr>
          <a:xfrm>
            <a:off x="5763592" y="4887176"/>
            <a:ext cx="3521005" cy="985539"/>
          </a:xfrm>
          <a:prstGeom prst="rect">
            <a:avLst/>
          </a:prstGeom>
          <a:solidFill>
            <a:srgbClr val="F2F2F2"/>
          </a:solidFill>
          <a:ln>
            <a:noFill/>
          </a:ln>
        </p:spPr>
        <p:txBody>
          <a:bodyPr anchorCtr="0" anchor="ctr" bIns="45700" lIns="91425" spcFirstLastPara="1" rIns="91425" wrap="square" tIns="45700">
            <a:noAutofit/>
          </a:bodyPr>
          <a:lstStyle/>
          <a:p>
            <a:pPr indent="-171437" lvl="0" marL="171437" marR="0" rtl="0" algn="l">
              <a:spcBef>
                <a:spcPts val="0"/>
              </a:spcBef>
              <a:spcAft>
                <a:spcPts val="0"/>
              </a:spcAft>
              <a:buClr>
                <a:srgbClr val="3F3F3F"/>
              </a:buClr>
              <a:buSzPts val="1299"/>
              <a:buFont typeface="Arial"/>
              <a:buChar char="※"/>
            </a:pPr>
            <a:r>
              <a:rPr lang="en-US" sz="1299">
                <a:solidFill>
                  <a:srgbClr val="3F3F3F"/>
                </a:solidFill>
                <a:latin typeface="Arial"/>
                <a:ea typeface="Arial"/>
                <a:cs typeface="Arial"/>
                <a:sym typeface="Arial"/>
              </a:rPr>
              <a:t>Đưa đĩa hệ thống đã tạo vào Raspberry Pi, kết nối màn hình, bàn phím, chuột, Ethernet (hoặc WiFi) và nối nguồn điện</a:t>
            </a:r>
            <a:endParaRPr/>
          </a:p>
        </p:txBody>
      </p:sp>
      <p:sp>
        <p:nvSpPr>
          <p:cNvPr id="661" name="Google Shape;661;p29"/>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Tạo đĩa hệ thống</a:t>
            </a:r>
            <a:endParaRPr b="1" sz="2401">
              <a:solidFill>
                <a:srgbClr val="0C0C0C"/>
              </a:solidFill>
              <a:latin typeface="Arial"/>
              <a:ea typeface="Arial"/>
              <a:cs typeface="Arial"/>
              <a:sym typeface="Arial"/>
            </a:endParaRPr>
          </a:p>
        </p:txBody>
      </p:sp>
      <p:sp>
        <p:nvSpPr>
          <p:cNvPr id="662" name="Google Shape;662;p29"/>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1.2. Làm quen với Raspberry Pi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3"/>
          <p:cNvGrpSpPr/>
          <p:nvPr/>
        </p:nvGrpSpPr>
        <p:grpSpPr>
          <a:xfrm>
            <a:off x="449868" y="450961"/>
            <a:ext cx="9008695" cy="369460"/>
            <a:chOff x="450000" y="450000"/>
            <a:chExt cx="9011582" cy="369579"/>
          </a:xfrm>
        </p:grpSpPr>
        <p:sp>
          <p:nvSpPr>
            <p:cNvPr id="203" name="Google Shape;203;p3"/>
            <p:cNvSpPr/>
            <p:nvPr/>
          </p:nvSpPr>
          <p:spPr>
            <a:xfrm>
              <a:off x="450000" y="450000"/>
              <a:ext cx="8785224" cy="36957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1" u="none" cap="none" strike="noStrike">
                  <a:solidFill>
                    <a:srgbClr val="193EB0"/>
                  </a:solidFill>
                  <a:latin typeface="Arial"/>
                  <a:ea typeface="Arial"/>
                  <a:cs typeface="Arial"/>
                  <a:sym typeface="Arial"/>
                </a:rPr>
                <a:t>Mô tả chương</a:t>
              </a:r>
              <a:endParaRPr/>
            </a:p>
          </p:txBody>
        </p:sp>
        <p:cxnSp>
          <p:nvCxnSpPr>
            <p:cNvPr id="204" name="Google Shape;204;p3"/>
            <p:cNvCxnSpPr/>
            <p:nvPr/>
          </p:nvCxnSpPr>
          <p:spPr>
            <a:xfrm>
              <a:off x="3760405" y="630000"/>
              <a:ext cx="5701177" cy="0"/>
            </a:xfrm>
            <a:prstGeom prst="straightConnector1">
              <a:avLst/>
            </a:prstGeom>
            <a:noFill/>
            <a:ln cap="flat" cmpd="sng" w="12700">
              <a:solidFill>
                <a:srgbClr val="1428A0"/>
              </a:solidFill>
              <a:prstDash val="solid"/>
              <a:miter lim="800000"/>
              <a:headEnd len="sm" w="sm" type="none"/>
              <a:tailEnd len="sm" w="sm" type="none"/>
            </a:ln>
          </p:spPr>
        </p:cxnSp>
      </p:grpSp>
      <p:sp>
        <p:nvSpPr>
          <p:cNvPr id="205" name="Google Shape;205;p3"/>
          <p:cNvSpPr/>
          <p:nvPr/>
        </p:nvSpPr>
        <p:spPr>
          <a:xfrm>
            <a:off x="710979" y="1619190"/>
            <a:ext cx="8630060" cy="1193020"/>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42" lvl="0" marL="285642" marR="0" rtl="0" algn="l">
              <a:spcBef>
                <a:spcPts val="0"/>
              </a:spcBef>
              <a:spcAft>
                <a:spcPts val="0"/>
              </a:spcAft>
              <a:buClr>
                <a:srgbClr val="A5A5A5"/>
              </a:buClr>
              <a:buSzPts val="1299"/>
              <a:buFont typeface="Noto Sans Symbols"/>
              <a:buChar char="✔"/>
            </a:pPr>
            <a:r>
              <a:rPr b="0" i="0" lang="en-US" sz="1299" u="none" cap="none" strike="noStrike">
                <a:solidFill>
                  <a:srgbClr val="262626"/>
                </a:solidFill>
                <a:latin typeface="Arial"/>
                <a:ea typeface="Arial"/>
                <a:cs typeface="Arial"/>
                <a:sym typeface="Arial"/>
              </a:rPr>
              <a:t>Tìm hiểu phương pháp cài đặt cơ bản của mạch Raspberry Pi và tìm hiểu kiến thức về mạch điện qua tìm hiểu về điện áp, dòng điện, điện trở và tụ điện, các nguyên lý cơ bản của mạch điện và điện tử.</a:t>
            </a:r>
            <a:br>
              <a:rPr b="0" i="0" lang="en-US" sz="1299" u="none" cap="none" strike="noStrike">
                <a:solidFill>
                  <a:srgbClr val="262626"/>
                </a:solidFill>
                <a:latin typeface="Arial"/>
                <a:ea typeface="Arial"/>
                <a:cs typeface="Arial"/>
                <a:sym typeface="Arial"/>
              </a:rPr>
            </a:br>
            <a:r>
              <a:rPr b="0" i="0" lang="en-US" sz="1299" u="none" cap="none" strike="noStrike">
                <a:solidFill>
                  <a:srgbClr val="262626"/>
                </a:solidFill>
                <a:latin typeface="Arial"/>
                <a:ea typeface="Arial"/>
                <a:cs typeface="Arial"/>
                <a:sym typeface="Arial"/>
              </a:rPr>
              <a:t>Tìm hiểu cách thiết lập các mạch điện cơ bản bằng mạch Raspberry Pi và mạch lỗ (breadboard), cũng như các chủng loại và chức năng của cảm biến và bộ chấp hành.</a:t>
            </a:r>
            <a:endParaRPr/>
          </a:p>
        </p:txBody>
      </p:sp>
      <p:grpSp>
        <p:nvGrpSpPr>
          <p:cNvPr id="206" name="Google Shape;206;p3"/>
          <p:cNvGrpSpPr/>
          <p:nvPr/>
        </p:nvGrpSpPr>
        <p:grpSpPr>
          <a:xfrm>
            <a:off x="441611" y="1288355"/>
            <a:ext cx="8899428" cy="233690"/>
            <a:chOff x="441747" y="1714333"/>
            <a:chExt cx="8902281" cy="233767"/>
          </a:xfrm>
        </p:grpSpPr>
        <p:sp>
          <p:nvSpPr>
            <p:cNvPr id="207" name="Google Shape;207;p3"/>
            <p:cNvSpPr/>
            <p:nvPr/>
          </p:nvSpPr>
          <p:spPr>
            <a:xfrm>
              <a:off x="711201" y="1723495"/>
              <a:ext cx="8632827" cy="2156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1" u="none" cap="none" strike="noStrike">
                  <a:solidFill>
                    <a:srgbClr val="262626"/>
                  </a:solidFill>
                  <a:latin typeface="Arial"/>
                  <a:ea typeface="Arial"/>
                  <a:cs typeface="Arial"/>
                  <a:sym typeface="Arial"/>
                </a:rPr>
                <a:t>Mục tiêu của chương</a:t>
              </a:r>
              <a:endParaRPr/>
            </a:p>
          </p:txBody>
        </p:sp>
        <p:sp>
          <p:nvSpPr>
            <p:cNvPr id="208" name="Google Shape;208;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209" name="Google Shape;209;p3"/>
          <p:cNvGrpSpPr/>
          <p:nvPr/>
        </p:nvGrpSpPr>
        <p:grpSpPr>
          <a:xfrm>
            <a:off x="449862" y="3017079"/>
            <a:ext cx="8899428" cy="233690"/>
            <a:chOff x="441747" y="1714333"/>
            <a:chExt cx="8902281" cy="233767"/>
          </a:xfrm>
        </p:grpSpPr>
        <p:sp>
          <p:nvSpPr>
            <p:cNvPr id="210" name="Google Shape;210;p3"/>
            <p:cNvSpPr/>
            <p:nvPr/>
          </p:nvSpPr>
          <p:spPr>
            <a:xfrm>
              <a:off x="711201" y="1723495"/>
              <a:ext cx="8632827" cy="2156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1">
                  <a:solidFill>
                    <a:srgbClr val="262626"/>
                  </a:solidFill>
                  <a:latin typeface="Arial"/>
                  <a:ea typeface="Arial"/>
                  <a:cs typeface="Arial"/>
                  <a:sym typeface="Arial"/>
                </a:rPr>
                <a:t>Nội dung chương </a:t>
              </a:r>
              <a:endParaRPr b="1" sz="1401">
                <a:solidFill>
                  <a:srgbClr val="262626"/>
                </a:solidFill>
                <a:latin typeface="Arial"/>
                <a:ea typeface="Arial"/>
                <a:cs typeface="Arial"/>
                <a:sym typeface="Arial"/>
              </a:endParaRPr>
            </a:p>
          </p:txBody>
        </p:sp>
        <p:sp>
          <p:nvSpPr>
            <p:cNvPr id="211" name="Google Shape;211;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sp>
        <p:nvSpPr>
          <p:cNvPr id="212" name="Google Shape;212;p3"/>
          <p:cNvSpPr/>
          <p:nvPr/>
        </p:nvSpPr>
        <p:spPr>
          <a:xfrm>
            <a:off x="710976" y="3321871"/>
            <a:ext cx="8630060" cy="1700723"/>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42" lvl="0" marL="285642" marR="0" rtl="0" algn="l">
              <a:spcBef>
                <a:spcPts val="0"/>
              </a:spcBef>
              <a:spcAft>
                <a:spcPts val="0"/>
              </a:spcAft>
              <a:buClr>
                <a:srgbClr val="A5A5A5"/>
              </a:buClr>
              <a:buSzPts val="1299"/>
              <a:buFont typeface="Noto Sans Symbols"/>
              <a:buChar char="✔"/>
            </a:pPr>
            <a:r>
              <a:rPr lang="en-US" sz="1299">
                <a:solidFill>
                  <a:srgbClr val="262626"/>
                </a:solidFill>
                <a:latin typeface="Arial"/>
                <a:ea typeface="Arial"/>
                <a:cs typeface="Arial"/>
                <a:sym typeface="Arial"/>
              </a:rPr>
              <a:t>BÀI 1. Cách vận hành Raspberry Pi</a:t>
            </a:r>
            <a:endParaRPr/>
          </a:p>
          <a:p>
            <a:pPr indent="-285642" lvl="0" marL="285642" marR="0" rtl="0" algn="l">
              <a:spcBef>
                <a:spcPts val="802"/>
              </a:spcBef>
              <a:spcAft>
                <a:spcPts val="0"/>
              </a:spcAft>
              <a:buClr>
                <a:srgbClr val="A5A5A5"/>
              </a:buClr>
              <a:buSzPts val="1299"/>
              <a:buFont typeface="Noto Sans Symbols"/>
              <a:buChar char="✔"/>
            </a:pPr>
            <a:r>
              <a:rPr lang="en-US" sz="1299">
                <a:solidFill>
                  <a:srgbClr val="262626"/>
                </a:solidFill>
                <a:latin typeface="Arial"/>
                <a:ea typeface="Arial"/>
                <a:cs typeface="Arial"/>
                <a:sym typeface="Arial"/>
              </a:rPr>
              <a:t>BÀI 2. Tìm hiểu về mạch điện</a:t>
            </a:r>
            <a:endParaRPr sz="1299">
              <a:solidFill>
                <a:srgbClr val="262626"/>
              </a:solidFill>
              <a:latin typeface="Arial"/>
              <a:ea typeface="Arial"/>
              <a:cs typeface="Arial"/>
              <a:sym typeface="Arial"/>
            </a:endParaRPr>
          </a:p>
          <a:p>
            <a:pPr indent="-285642" lvl="0" marL="285642" marR="0" rtl="0" algn="l">
              <a:spcBef>
                <a:spcPts val="802"/>
              </a:spcBef>
              <a:spcAft>
                <a:spcPts val="0"/>
              </a:spcAft>
              <a:buClr>
                <a:srgbClr val="A5A5A5"/>
              </a:buClr>
              <a:buSzPts val="1299"/>
              <a:buFont typeface="Noto Sans Symbols"/>
              <a:buChar char="✔"/>
            </a:pPr>
            <a:r>
              <a:rPr lang="en-US" sz="1299">
                <a:solidFill>
                  <a:srgbClr val="262626"/>
                </a:solidFill>
                <a:latin typeface="Arial"/>
                <a:ea typeface="Arial"/>
                <a:cs typeface="Arial"/>
                <a:sym typeface="Arial"/>
              </a:rPr>
              <a:t>BÀI 3. Tìm hiểu về cảm biến</a:t>
            </a:r>
            <a:endParaRPr sz="1299">
              <a:solidFill>
                <a:srgbClr val="262626"/>
              </a:solidFill>
              <a:latin typeface="Arial"/>
              <a:ea typeface="Arial"/>
              <a:cs typeface="Arial"/>
              <a:sym typeface="Arial"/>
            </a:endParaRPr>
          </a:p>
          <a:p>
            <a:pPr indent="-285642" lvl="0" marL="285642" marR="0" rtl="0" algn="l">
              <a:spcBef>
                <a:spcPts val="802"/>
              </a:spcBef>
              <a:spcAft>
                <a:spcPts val="0"/>
              </a:spcAft>
              <a:buClr>
                <a:srgbClr val="A5A5A5"/>
              </a:buClr>
              <a:buSzPts val="1299"/>
              <a:buFont typeface="Noto Sans Symbols"/>
              <a:buChar char="✔"/>
            </a:pPr>
            <a:r>
              <a:rPr lang="en-US" sz="1299">
                <a:solidFill>
                  <a:srgbClr val="262626"/>
                </a:solidFill>
                <a:latin typeface="Arial"/>
                <a:ea typeface="Arial"/>
                <a:cs typeface="Arial"/>
                <a:sym typeface="Arial"/>
              </a:rPr>
              <a:t>BÀI 4. Mạch &amp; Linh kiện cơ bản</a:t>
            </a:r>
            <a:endParaRPr/>
          </a:p>
          <a:p>
            <a:pPr indent="-285642" lvl="0" marL="285642" marR="0" rtl="0" algn="l">
              <a:spcBef>
                <a:spcPts val="802"/>
              </a:spcBef>
              <a:spcAft>
                <a:spcPts val="0"/>
              </a:spcAft>
              <a:buClr>
                <a:srgbClr val="A5A5A5"/>
              </a:buClr>
              <a:buSzPts val="1299"/>
              <a:buFont typeface="Noto Sans Symbols"/>
              <a:buChar char="✔"/>
            </a:pPr>
            <a:r>
              <a:rPr lang="en-US" sz="1299">
                <a:solidFill>
                  <a:srgbClr val="262626"/>
                </a:solidFill>
                <a:latin typeface="Arial"/>
                <a:ea typeface="Arial"/>
                <a:cs typeface="Arial"/>
                <a:sym typeface="Arial"/>
              </a:rPr>
              <a:t>BÀI 5. Mini Project using GPIO Zero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669" name="Google Shape;669;p30"/>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Cấu hình cơ bản</a:t>
            </a:r>
            <a:endParaRPr/>
          </a:p>
        </p:txBody>
      </p:sp>
      <p:sp>
        <p:nvSpPr>
          <p:cNvPr id="670" name="Google Shape;670;p30"/>
          <p:cNvSpPr/>
          <p:nvPr/>
        </p:nvSpPr>
        <p:spPr>
          <a:xfrm>
            <a:off x="580400" y="1884557"/>
            <a:ext cx="8610255"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Cấu hình hệ thống bằng raspi-config</a:t>
            </a:r>
            <a:endParaRPr/>
          </a:p>
        </p:txBody>
      </p:sp>
      <p:sp>
        <p:nvSpPr>
          <p:cNvPr id="671" name="Google Shape;671;p30"/>
          <p:cNvSpPr/>
          <p:nvPr/>
        </p:nvSpPr>
        <p:spPr>
          <a:xfrm>
            <a:off x="734023" y="2165803"/>
            <a:ext cx="4829924" cy="54522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Mở một thiết bị đầu cuối bằng cách nhấp vào biểu tượng thiết bị đó như hiển thị bên dưới</a:t>
            </a:r>
            <a:endParaRPr/>
          </a:p>
        </p:txBody>
      </p:sp>
      <p:sp>
        <p:nvSpPr>
          <p:cNvPr id="672" name="Google Shape;672;p30"/>
          <p:cNvSpPr/>
          <p:nvPr/>
        </p:nvSpPr>
        <p:spPr>
          <a:xfrm>
            <a:off x="5515905" y="2242628"/>
            <a:ext cx="3925185" cy="835851"/>
          </a:xfrm>
          <a:prstGeom prst="rect">
            <a:avLst/>
          </a:prstGeom>
          <a:blipFill rotWithShape="1">
            <a:blip r:embed="rId3">
              <a:alphaModFix/>
            </a:blip>
            <a:stretch>
              <a:fillRect b="0" l="0" r="0" t="0"/>
            </a:stretch>
          </a:blip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673" name="Google Shape;673;p30"/>
          <p:cNvSpPr txBox="1"/>
          <p:nvPr/>
        </p:nvSpPr>
        <p:spPr>
          <a:xfrm>
            <a:off x="929639" y="3376586"/>
            <a:ext cx="3085767" cy="293181"/>
          </a:xfrm>
          <a:prstGeom prst="rect">
            <a:avLst/>
          </a:prstGeom>
          <a:solidFill>
            <a:srgbClr val="000000"/>
          </a:solidFill>
          <a:ln>
            <a:noFill/>
          </a:ln>
        </p:spPr>
        <p:txBody>
          <a:bodyPr anchorCtr="0" anchor="ctr" bIns="0" lIns="0" spcFirstLastPara="1" rIns="0" wrap="square" tIns="0">
            <a:noAutofit/>
          </a:bodyPr>
          <a:lstStyle/>
          <a:p>
            <a:pPr indent="0" lvl="0" marL="71094" marR="0" rtl="0" algn="ctr">
              <a:spcBef>
                <a:spcPts val="0"/>
              </a:spcBef>
              <a:spcAft>
                <a:spcPts val="0"/>
              </a:spcAft>
              <a:buNone/>
            </a:pPr>
            <a:r>
              <a:rPr lang="en-US" sz="1401">
                <a:solidFill>
                  <a:srgbClr val="00FF00"/>
                </a:solidFill>
                <a:latin typeface="Arial"/>
                <a:ea typeface="Arial"/>
                <a:cs typeface="Arial"/>
                <a:sym typeface="Arial"/>
              </a:rPr>
              <a:t>pi@raspberryPi:</a:t>
            </a:r>
            <a:r>
              <a:rPr lang="en-US" sz="1401">
                <a:solidFill>
                  <a:srgbClr val="00B0F0"/>
                </a:solidFill>
                <a:latin typeface="Arial"/>
                <a:ea typeface="Arial"/>
                <a:cs typeface="Arial"/>
                <a:sym typeface="Arial"/>
              </a:rPr>
              <a:t>~ $</a:t>
            </a:r>
            <a:r>
              <a:rPr lang="en-US" sz="1401">
                <a:solidFill>
                  <a:srgbClr val="FFFFFF"/>
                </a:solidFill>
                <a:latin typeface="Arial"/>
                <a:ea typeface="Arial"/>
                <a:cs typeface="Arial"/>
                <a:sym typeface="Arial"/>
              </a:rPr>
              <a:t>sudo raspi-config</a:t>
            </a:r>
            <a:endParaRPr sz="1401">
              <a:solidFill>
                <a:schemeClr val="dk1"/>
              </a:solidFill>
              <a:latin typeface="Arial"/>
              <a:ea typeface="Arial"/>
              <a:cs typeface="Arial"/>
              <a:sym typeface="Arial"/>
            </a:endParaRPr>
          </a:p>
        </p:txBody>
      </p:sp>
      <p:sp>
        <p:nvSpPr>
          <p:cNvPr id="674" name="Google Shape;674;p30"/>
          <p:cNvSpPr/>
          <p:nvPr/>
        </p:nvSpPr>
        <p:spPr>
          <a:xfrm>
            <a:off x="5515905" y="3764280"/>
            <a:ext cx="3925185" cy="2439745"/>
          </a:xfrm>
          <a:prstGeom prst="rect">
            <a:avLst/>
          </a:prstGeom>
          <a:blipFill rotWithShape="1">
            <a:blip r:embed="rId4">
              <a:alphaModFix/>
            </a:blip>
            <a:stretch>
              <a:fillRect b="0" l="0" r="0" t="0"/>
            </a:stretch>
          </a:blip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675" name="Google Shape;675;p30"/>
          <p:cNvSpPr/>
          <p:nvPr/>
        </p:nvSpPr>
        <p:spPr>
          <a:xfrm>
            <a:off x="734023" y="3057913"/>
            <a:ext cx="4716464"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Nhập lệnh như dưới đây</a:t>
            </a:r>
            <a:endParaRPr/>
          </a:p>
        </p:txBody>
      </p:sp>
      <p:sp>
        <p:nvSpPr>
          <p:cNvPr id="676" name="Google Shape;676;p30"/>
          <p:cNvSpPr/>
          <p:nvPr/>
        </p:nvSpPr>
        <p:spPr>
          <a:xfrm>
            <a:off x="734024" y="3896351"/>
            <a:ext cx="4716464" cy="950338"/>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Chín menu chính xuất hiện trên màn hình</a:t>
            </a:r>
            <a:endParaRPr sz="1299">
              <a:solidFill>
                <a:srgbClr val="262626"/>
              </a:solidFill>
              <a:latin typeface="Arial"/>
              <a:ea typeface="Arial"/>
              <a:cs typeface="Arial"/>
              <a:sym typeface="Arial"/>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Sử dụng các phím mũi tên và tab để di chuyển giữa </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các menu, phím cách và phím Enter để chọn</a:t>
            </a:r>
            <a:endParaRPr sz="1299">
              <a:solidFill>
                <a:srgbClr val="262626"/>
              </a:solidFill>
              <a:latin typeface="Arial"/>
              <a:ea typeface="Arial"/>
              <a:cs typeface="Arial"/>
              <a:sym typeface="Arial"/>
            </a:endParaRPr>
          </a:p>
        </p:txBody>
      </p:sp>
      <p:sp>
        <p:nvSpPr>
          <p:cNvPr id="677" name="Google Shape;677;p30"/>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1.2. Làm quen với Raspberry Pi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684" name="Google Shape;684;p31"/>
          <p:cNvSpPr/>
          <p:nvPr/>
        </p:nvSpPr>
        <p:spPr>
          <a:xfrm>
            <a:off x="580400" y="140744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raspi-config menu (1) </a:t>
            </a:r>
            <a:endParaRPr/>
          </a:p>
        </p:txBody>
      </p:sp>
      <p:sp>
        <p:nvSpPr>
          <p:cNvPr id="685" name="Google Shape;685;p31"/>
          <p:cNvSpPr/>
          <p:nvPr/>
        </p:nvSpPr>
        <p:spPr>
          <a:xfrm>
            <a:off x="712189" y="1637557"/>
            <a:ext cx="8487381" cy="1949971"/>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Thay đổi Mật khẩu người dùng</a:t>
            </a:r>
            <a:endParaRPr/>
          </a:p>
          <a:p>
            <a:pPr indent="-285750" lvl="0" marL="285750"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Thay đổi mật khẩu cho người dùng mặc định Raspberry Pi “pi”.</a:t>
            </a:r>
            <a:br>
              <a:rPr lang="en-US" sz="1299">
                <a:solidFill>
                  <a:srgbClr val="262626"/>
                </a:solidFill>
                <a:latin typeface="Arial"/>
                <a:ea typeface="Arial"/>
                <a:cs typeface="Arial"/>
                <a:sym typeface="Arial"/>
              </a:rPr>
            </a:br>
            <a:r>
              <a:rPr lang="en-US" sz="1299">
                <a:solidFill>
                  <a:srgbClr val="262626"/>
                </a:solidFill>
                <a:latin typeface="Arial"/>
                <a:ea typeface="Arial"/>
                <a:cs typeface="Arial"/>
                <a:sym typeface="Arial"/>
              </a:rPr>
              <a:t>Có thể thay đổi mật khẩu mà không cần nhập lệnh trên console (bảng điều khiển)</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Tên máy chủ</a:t>
            </a:r>
            <a:endParaRPr/>
          </a:p>
          <a:p>
            <a:pPr indent="-285750" lvl="0" marL="285750"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Thay đổi tên máy chủ (thực chất là sửa đổi nội dung tệp </a:t>
            </a:r>
            <a:r>
              <a:rPr lang="en-US" sz="1299">
                <a:solidFill>
                  <a:srgbClr val="0070C0"/>
                </a:solidFill>
                <a:latin typeface="Arial"/>
                <a:ea typeface="Arial"/>
                <a:cs typeface="Arial"/>
                <a:sym typeface="Arial"/>
              </a:rPr>
              <a:t>“/etc/hostname”. </a:t>
            </a:r>
            <a:br>
              <a:rPr lang="en-US" sz="1299">
                <a:solidFill>
                  <a:srgbClr val="262626"/>
                </a:solidFill>
                <a:latin typeface="Arial"/>
                <a:ea typeface="Arial"/>
                <a:cs typeface="Arial"/>
                <a:sym typeface="Arial"/>
              </a:rPr>
            </a:br>
            <a:r>
              <a:rPr lang="en-US" sz="1299">
                <a:solidFill>
                  <a:srgbClr val="262626"/>
                </a:solidFill>
                <a:latin typeface="Arial"/>
                <a:ea typeface="Arial"/>
                <a:cs typeface="Arial"/>
                <a:sym typeface="Arial"/>
              </a:rPr>
              <a:t>Dấu nhắc shell (pi @ raspberrypi: ~) trong thiết bị đầu cuối hiển thị tên máy chủ, raspberrypi. Dấu nhắc shell cũng nhắc đến việc thay đổi tên máy chủ</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Tùy chọn khởi động</a:t>
            </a:r>
            <a:endParaRPr/>
          </a:p>
        </p:txBody>
      </p:sp>
      <p:grpSp>
        <p:nvGrpSpPr>
          <p:cNvPr id="686" name="Google Shape;686;p31"/>
          <p:cNvGrpSpPr/>
          <p:nvPr/>
        </p:nvGrpSpPr>
        <p:grpSpPr>
          <a:xfrm>
            <a:off x="879835" y="3690120"/>
            <a:ext cx="6039125" cy="2484883"/>
            <a:chOff x="712195" y="3715894"/>
            <a:chExt cx="6039125" cy="2484883"/>
          </a:xfrm>
        </p:grpSpPr>
        <p:sp>
          <p:nvSpPr>
            <p:cNvPr id="687" name="Google Shape;687;p31"/>
            <p:cNvSpPr/>
            <p:nvPr/>
          </p:nvSpPr>
          <p:spPr>
            <a:xfrm>
              <a:off x="781131" y="3794777"/>
              <a:ext cx="5895536" cy="23271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688" name="Google Shape;688;p31"/>
            <p:cNvSpPr/>
            <p:nvPr/>
          </p:nvSpPr>
          <p:spPr>
            <a:xfrm>
              <a:off x="712195" y="3715894"/>
              <a:ext cx="6039125" cy="248488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689" name="Google Shape;689;p31"/>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1.2. Làm quen với Raspberry Pi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696" name="Google Shape;696;p32"/>
          <p:cNvSpPr/>
          <p:nvPr/>
        </p:nvSpPr>
        <p:spPr>
          <a:xfrm>
            <a:off x="580400" y="140938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raspi-config menu (2)</a:t>
            </a:r>
            <a:endParaRPr/>
          </a:p>
        </p:txBody>
      </p:sp>
      <p:sp>
        <p:nvSpPr>
          <p:cNvPr id="697" name="Google Shape;697;p32"/>
          <p:cNvSpPr/>
          <p:nvPr/>
        </p:nvSpPr>
        <p:spPr>
          <a:xfrm>
            <a:off x="712189" y="1639490"/>
            <a:ext cx="8487381" cy="596523"/>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Tùy chọn khởi động</a:t>
            </a:r>
            <a:endParaRPr/>
          </a:p>
          <a:p>
            <a:pPr indent="-285750" lvl="0" marL="285750"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Đặt các tùy chọn khởi động Raspberry Pi. Chọn một trong bốn tùy chọn bên dưới:</a:t>
            </a:r>
            <a:endParaRPr/>
          </a:p>
        </p:txBody>
      </p:sp>
      <p:sp>
        <p:nvSpPr>
          <p:cNvPr id="698" name="Google Shape;698;p32"/>
          <p:cNvSpPr/>
          <p:nvPr/>
        </p:nvSpPr>
        <p:spPr>
          <a:xfrm>
            <a:off x="712189" y="4628079"/>
            <a:ext cx="8487381" cy="1452783"/>
          </a:xfrm>
          <a:prstGeom prst="rect">
            <a:avLst/>
          </a:prstGeom>
          <a:noFill/>
          <a:ln>
            <a:noFill/>
          </a:ln>
        </p:spPr>
        <p:txBody>
          <a:bodyPr anchorCtr="0" anchor="t" bIns="71975" lIns="0" spcFirstLastPara="1" rIns="143950" wrap="square" tIns="71975">
            <a:spAutoFit/>
          </a:bodyPr>
          <a:lstStyle/>
          <a:p>
            <a:pPr indent="-82486" lvl="2" marL="444463" marR="0" rtl="0" algn="l">
              <a:spcBef>
                <a:spcPts val="0"/>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B1. Console-------------------- Khởi động Text Console (yêu cầu nhập ID và mật khẩu)</a:t>
            </a:r>
            <a:endParaRPr/>
          </a:p>
          <a:p>
            <a:pPr indent="-82486" lvl="2" marL="444463"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B2. Console, Autologin ----------- Khởi động Text Console, tự động đăng nhập (không yêu cầu ID và mật khẩu)</a:t>
            </a:r>
            <a:endParaRPr/>
          </a:p>
          <a:p>
            <a:pPr indent="-82486" lvl="2" marL="444463"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B3. Desktop GUI ---------------- Khởi động Desktop GUI (yêu cầu nhập ID và mật khẩu)</a:t>
            </a:r>
            <a:endParaRPr/>
          </a:p>
          <a:p>
            <a:pPr indent="-82486" lvl="2" marL="444463" marR="0" rtl="0" algn="l">
              <a:spcBef>
                <a:spcPts val="802"/>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B4. Desktop GUI,Autologin -------- Khởi động Desktop GUI, tự động đăng nhập (không yêu cầu ID và mật khẩu)</a:t>
            </a:r>
            <a:br>
              <a:rPr b="0" i="0" lang="en-US" sz="1299" u="none" cap="none" strike="noStrike">
                <a:solidFill>
                  <a:srgbClr val="262626"/>
                </a:solidFill>
                <a:latin typeface="Arial"/>
                <a:ea typeface="Arial"/>
                <a:cs typeface="Arial"/>
                <a:sym typeface="Arial"/>
              </a:rPr>
            </a:br>
            <a:r>
              <a:rPr b="1" i="0" lang="en-US" sz="1299" u="none" cap="none" strike="noStrike">
                <a:solidFill>
                  <a:srgbClr val="262626"/>
                </a:solidFill>
                <a:latin typeface="Arial"/>
                <a:ea typeface="Arial"/>
                <a:cs typeface="Arial"/>
                <a:sym typeface="Arial"/>
              </a:rPr>
              <a:t>(Cài đặt mặc định là “B4. Desktop GUI, Autologin” và Desktop GUI là môi trường X-Windows của Linux.)</a:t>
            </a:r>
            <a:endParaRPr/>
          </a:p>
        </p:txBody>
      </p:sp>
      <p:grpSp>
        <p:nvGrpSpPr>
          <p:cNvPr id="699" name="Google Shape;699;p32"/>
          <p:cNvGrpSpPr/>
          <p:nvPr/>
        </p:nvGrpSpPr>
        <p:grpSpPr>
          <a:xfrm>
            <a:off x="1064614" y="2236013"/>
            <a:ext cx="6741215" cy="2320747"/>
            <a:chOff x="874115" y="2216797"/>
            <a:chExt cx="5572405" cy="1616063"/>
          </a:xfrm>
        </p:grpSpPr>
        <p:sp>
          <p:nvSpPr>
            <p:cNvPr id="700" name="Google Shape;700;p32"/>
            <p:cNvSpPr/>
            <p:nvPr/>
          </p:nvSpPr>
          <p:spPr>
            <a:xfrm>
              <a:off x="956964" y="2282379"/>
              <a:ext cx="5393382" cy="14792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701" name="Google Shape;701;p32"/>
            <p:cNvSpPr/>
            <p:nvPr/>
          </p:nvSpPr>
          <p:spPr>
            <a:xfrm>
              <a:off x="874115" y="2216797"/>
              <a:ext cx="5572405" cy="161606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702" name="Google Shape;702;p32"/>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1.2. Làm quen với Raspberry Pi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709" name="Google Shape;709;p33"/>
          <p:cNvSpPr/>
          <p:nvPr/>
        </p:nvSpPr>
        <p:spPr>
          <a:xfrm>
            <a:off x="580400" y="140938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raspi-config menu (3)</a:t>
            </a:r>
            <a:endParaRPr/>
          </a:p>
        </p:txBody>
      </p:sp>
      <p:sp>
        <p:nvSpPr>
          <p:cNvPr id="710" name="Google Shape;710;p33"/>
          <p:cNvSpPr/>
          <p:nvPr/>
        </p:nvSpPr>
        <p:spPr>
          <a:xfrm>
            <a:off x="712189" y="1639498"/>
            <a:ext cx="8487381" cy="1601414"/>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Tùy chọn khởi động</a:t>
            </a:r>
            <a:endParaRPr/>
          </a:p>
          <a:p>
            <a:pPr indent="-285750" lvl="0" marL="285750"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Chờ mạng vào lúc khởi động</a:t>
            </a:r>
            <a:endParaRPr/>
          </a:p>
          <a:p>
            <a:pPr indent="-285750" lvl="0" marL="285750"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Bạn có thể chọn chờ kết nối mạng được thiết lập lúc khởi động.</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Tùy chọn bản địa hóa</a:t>
            </a:r>
            <a:endParaRPr/>
          </a:p>
          <a:p>
            <a:pPr indent="-285750" lvl="0" marL="285750"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Bạn có thể cài đặt ngôn ngữ, thời gian chuẩn, bố cục bàn phím, v.v.</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Tùy chọn giao diện</a:t>
            </a:r>
            <a:endParaRPr/>
          </a:p>
        </p:txBody>
      </p:sp>
      <p:grpSp>
        <p:nvGrpSpPr>
          <p:cNvPr id="711" name="Google Shape;711;p33"/>
          <p:cNvGrpSpPr/>
          <p:nvPr/>
        </p:nvGrpSpPr>
        <p:grpSpPr>
          <a:xfrm>
            <a:off x="886158" y="3394800"/>
            <a:ext cx="4805721" cy="2914560"/>
            <a:chOff x="703279" y="3410233"/>
            <a:chExt cx="4516422" cy="2739107"/>
          </a:xfrm>
        </p:grpSpPr>
        <p:sp>
          <p:nvSpPr>
            <p:cNvPr id="712" name="Google Shape;712;p33"/>
            <p:cNvSpPr/>
            <p:nvPr/>
          </p:nvSpPr>
          <p:spPr>
            <a:xfrm>
              <a:off x="777257" y="3488241"/>
              <a:ext cx="4355120" cy="2592252"/>
            </a:xfrm>
            <a:prstGeom prst="rect">
              <a:avLst/>
            </a:prstGeom>
            <a:blipFill rotWithShape="1">
              <a:blip r:embed="rId3">
                <a:alphaModFix/>
              </a:blip>
              <a:stretch>
                <a:fillRect b="0" l="0" r="0" t="0"/>
              </a:stretch>
            </a:blip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713" name="Google Shape;713;p33"/>
            <p:cNvSpPr/>
            <p:nvPr/>
          </p:nvSpPr>
          <p:spPr>
            <a:xfrm>
              <a:off x="703279" y="3410233"/>
              <a:ext cx="4516422" cy="273910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714" name="Google Shape;714;p33"/>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1.2. Làm quen với Raspberry Pi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3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721" name="Google Shape;721;p34"/>
          <p:cNvSpPr/>
          <p:nvPr/>
        </p:nvSpPr>
        <p:spPr>
          <a:xfrm>
            <a:off x="580400" y="140938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raspi-config menu (4)</a:t>
            </a:r>
            <a:endParaRPr/>
          </a:p>
        </p:txBody>
      </p:sp>
      <p:sp>
        <p:nvSpPr>
          <p:cNvPr id="722" name="Google Shape;722;p34"/>
          <p:cNvSpPr/>
          <p:nvPr/>
        </p:nvSpPr>
        <p:spPr>
          <a:xfrm>
            <a:off x="712187" y="1639496"/>
            <a:ext cx="8977508" cy="2052563"/>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Ép xung</a:t>
            </a:r>
            <a:endParaRPr/>
          </a:p>
          <a:p>
            <a:pPr indent="-285750" lvl="0" marL="285750"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Trước Raspberry Pi 3, người ta thường dùng một menu để đặt tần số xung nhịp cao hơn tần số tham chiếu. </a:t>
            </a:r>
            <a:endParaRPr sz="1299">
              <a:solidFill>
                <a:srgbClr val="262626"/>
              </a:solidFill>
              <a:latin typeface="Arial"/>
              <a:ea typeface="Arial"/>
              <a:cs typeface="Arial"/>
              <a:sym typeface="Arial"/>
            </a:endParaRPr>
          </a:p>
          <a:p>
            <a:pPr indent="-285750" lvl="0" marL="285750"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Tuy nhiên, với Raspberry Pi 3 hoạt động với tần số 1,2 GHz, không cần đặt tần số cao hơn nữa.</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Tùy chọn nâng cao</a:t>
            </a:r>
            <a:endParaRPr sz="1299">
              <a:solidFill>
                <a:srgbClr val="262626"/>
              </a:solidFill>
              <a:latin typeface="Arial"/>
              <a:ea typeface="Arial"/>
              <a:cs typeface="Arial"/>
              <a:sym typeface="Arial"/>
            </a:endParaRPr>
          </a:p>
          <a:p>
            <a:pPr indent="-285750" lvl="0" marL="285750"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Có các tùy chọn để khởi động trình nền máy chủ SSH bằng console nối tiếp và tùy chọn để kích hoạt các cổng I2C và SPI của GPIO.</a:t>
            </a:r>
            <a:endParaRPr/>
          </a:p>
          <a:p>
            <a:pPr indent="-182548" lvl="1" marL="182548" marR="0" rtl="0" algn="l">
              <a:spcBef>
                <a:spcPts val="400"/>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Cập nhật</a:t>
            </a:r>
            <a:endParaRPr b="0" i="0" sz="1299" u="none" cap="none" strike="noStrike">
              <a:solidFill>
                <a:srgbClr val="262626"/>
              </a:solidFill>
              <a:latin typeface="Arial"/>
              <a:ea typeface="Arial"/>
              <a:cs typeface="Arial"/>
              <a:sym typeface="Arial"/>
            </a:endParaRPr>
          </a:p>
          <a:p>
            <a:pPr indent="-285750" lvl="1" marL="285750" marR="0" rtl="0" algn="l">
              <a:spcBef>
                <a:spcPts val="400"/>
              </a:spcBef>
              <a:spcAft>
                <a:spcPts val="0"/>
              </a:spcAft>
              <a:buClr>
                <a:srgbClr val="193EB0"/>
              </a:buClr>
              <a:buSzPts val="1299"/>
              <a:buFont typeface="Arial"/>
              <a:buChar char="•"/>
            </a:pPr>
            <a:r>
              <a:rPr b="0" i="0" lang="en-US" sz="1299" u="none" cap="none" strike="noStrike">
                <a:solidFill>
                  <a:srgbClr val="262626"/>
                </a:solidFill>
                <a:latin typeface="Arial"/>
                <a:ea typeface="Arial"/>
                <a:cs typeface="Arial"/>
                <a:sym typeface="Arial"/>
              </a:rPr>
              <a:t>Nếu bạn chọn Cập nhật và đã thiết lập kết nối internet, quá trình cập nhật sẽ được tiến hành ngay lập tức.</a:t>
            </a:r>
            <a:endParaRPr/>
          </a:p>
        </p:txBody>
      </p:sp>
      <p:sp>
        <p:nvSpPr>
          <p:cNvPr id="723" name="Google Shape;723;p34"/>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1.2. Làm quen với Raspberry Pi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p49"/>
          <p:cNvGrpSpPr/>
          <p:nvPr/>
        </p:nvGrpSpPr>
        <p:grpSpPr>
          <a:xfrm>
            <a:off x="561235" y="1906857"/>
            <a:ext cx="8780379" cy="215572"/>
            <a:chOff x="1027113" y="2045625"/>
            <a:chExt cx="8785225" cy="215690"/>
          </a:xfrm>
        </p:grpSpPr>
        <p:sp>
          <p:nvSpPr>
            <p:cNvPr id="730" name="Google Shape;730;p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31" name="Google Shape;731;p49"/>
            <p:cNvSpPr/>
            <p:nvPr/>
          </p:nvSpPr>
          <p:spPr>
            <a:xfrm>
              <a:off x="1179512" y="2045625"/>
              <a:ext cx="8632826" cy="21569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Control Raspberry Pi with your Windows PC(VNC)</a:t>
              </a:r>
              <a:endParaRPr sz="1401">
                <a:solidFill>
                  <a:srgbClr val="262626"/>
                </a:solidFill>
                <a:latin typeface="Arial"/>
                <a:ea typeface="Arial"/>
                <a:cs typeface="Arial"/>
                <a:sym typeface="Arial"/>
              </a:endParaRPr>
            </a:p>
          </p:txBody>
        </p:sp>
      </p:grpSp>
      <p:sp>
        <p:nvSpPr>
          <p:cNvPr id="732" name="Google Shape;732;p4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733" name="Google Shape;733;p49"/>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
        <p:nvSpPr>
          <p:cNvPr id="734" name="Google Shape;734;p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grpSp>
        <p:nvGrpSpPr>
          <p:cNvPr id="735" name="Google Shape;735;p49"/>
          <p:cNvGrpSpPr/>
          <p:nvPr/>
        </p:nvGrpSpPr>
        <p:grpSpPr>
          <a:xfrm>
            <a:off x="716675" y="2673493"/>
            <a:ext cx="3893180" cy="1209563"/>
            <a:chOff x="712182" y="2713821"/>
            <a:chExt cx="3893180" cy="1209563"/>
          </a:xfrm>
        </p:grpSpPr>
        <p:sp>
          <p:nvSpPr>
            <p:cNvPr id="736" name="Google Shape;736;p49"/>
            <p:cNvSpPr/>
            <p:nvPr/>
          </p:nvSpPr>
          <p:spPr>
            <a:xfrm>
              <a:off x="712182" y="2713821"/>
              <a:ext cx="3893180" cy="1209563"/>
            </a:xfrm>
            <a:prstGeom prst="rect">
              <a:avLst/>
            </a:prstGeom>
            <a:solidFill>
              <a:srgbClr val="F0F0F0"/>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텍스트이(가) 표시된 사진&#10;&#10;자동 생성된 설명" id="737" name="Google Shape;737;p49"/>
            <p:cNvPicPr preferRelativeResize="0"/>
            <p:nvPr/>
          </p:nvPicPr>
          <p:blipFill rotWithShape="1">
            <a:blip r:embed="rId3">
              <a:alphaModFix/>
            </a:blip>
            <a:srcRect b="71508" l="4196" r="6146" t="8907"/>
            <a:stretch/>
          </p:blipFill>
          <p:spPr>
            <a:xfrm>
              <a:off x="736229" y="2726822"/>
              <a:ext cx="2320706" cy="251869"/>
            </a:xfrm>
            <a:prstGeom prst="rect">
              <a:avLst/>
            </a:prstGeom>
            <a:noFill/>
            <a:ln>
              <a:noFill/>
            </a:ln>
          </p:spPr>
        </p:pic>
        <p:pic>
          <p:nvPicPr>
            <p:cNvPr descr="텍스트이(가) 표시된 사진&#10;&#10;자동 생성된 설명" id="738" name="Google Shape;738;p49"/>
            <p:cNvPicPr preferRelativeResize="0"/>
            <p:nvPr/>
          </p:nvPicPr>
          <p:blipFill rotWithShape="1">
            <a:blip r:embed="rId3">
              <a:alphaModFix/>
            </a:blip>
            <a:srcRect b="71928" l="44376" r="3860" t="8907"/>
            <a:stretch/>
          </p:blipFill>
          <p:spPr>
            <a:xfrm>
              <a:off x="3265487" y="2726823"/>
              <a:ext cx="1339875" cy="246470"/>
            </a:xfrm>
            <a:prstGeom prst="rect">
              <a:avLst/>
            </a:prstGeom>
            <a:noFill/>
            <a:ln>
              <a:noFill/>
            </a:ln>
          </p:spPr>
        </p:pic>
        <p:sp>
          <p:nvSpPr>
            <p:cNvPr id="739" name="Google Shape;739;p49"/>
            <p:cNvSpPr/>
            <p:nvPr/>
          </p:nvSpPr>
          <p:spPr>
            <a:xfrm>
              <a:off x="2803628" y="2727493"/>
              <a:ext cx="506613" cy="1941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텍스트이(가) 표시된 사진&#10;&#10;자동 생성된 설명" id="740" name="Google Shape;740;p49"/>
            <p:cNvPicPr preferRelativeResize="0"/>
            <p:nvPr/>
          </p:nvPicPr>
          <p:blipFill rotWithShape="1">
            <a:blip r:embed="rId3">
              <a:alphaModFix/>
            </a:blip>
            <a:srcRect b="10294" l="5755" r="6146" t="27595"/>
            <a:stretch/>
          </p:blipFill>
          <p:spPr>
            <a:xfrm>
              <a:off x="1305496" y="2990297"/>
              <a:ext cx="2625887" cy="919808"/>
            </a:xfrm>
            <a:prstGeom prst="rect">
              <a:avLst/>
            </a:prstGeom>
            <a:noFill/>
            <a:ln>
              <a:noFill/>
            </a:ln>
          </p:spPr>
        </p:pic>
        <p:sp>
          <p:nvSpPr>
            <p:cNvPr id="741" name="Google Shape;741;p49"/>
            <p:cNvSpPr/>
            <p:nvPr/>
          </p:nvSpPr>
          <p:spPr>
            <a:xfrm>
              <a:off x="1352550" y="3276600"/>
              <a:ext cx="2543175" cy="21907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49"/>
            <p:cNvSpPr/>
            <p:nvPr/>
          </p:nvSpPr>
          <p:spPr>
            <a:xfrm>
              <a:off x="2438399" y="3629024"/>
              <a:ext cx="666751" cy="19050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3" name="Google Shape;743;p49"/>
          <p:cNvGrpSpPr/>
          <p:nvPr/>
        </p:nvGrpSpPr>
        <p:grpSpPr>
          <a:xfrm>
            <a:off x="4893149" y="2673493"/>
            <a:ext cx="4018921" cy="3095589"/>
            <a:chOff x="559818" y="3387568"/>
            <a:chExt cx="2913654" cy="2244253"/>
          </a:xfrm>
        </p:grpSpPr>
        <p:pic>
          <p:nvPicPr>
            <p:cNvPr descr="텍스트이(가) 표시된 사진&#10;&#10;자동 생성된 설명" id="744" name="Google Shape;744;p49"/>
            <p:cNvPicPr preferRelativeResize="0"/>
            <p:nvPr/>
          </p:nvPicPr>
          <p:blipFill rotWithShape="1">
            <a:blip r:embed="rId4">
              <a:alphaModFix/>
            </a:blip>
            <a:srcRect b="3949" l="1820" r="2704" t="3605"/>
            <a:stretch/>
          </p:blipFill>
          <p:spPr>
            <a:xfrm>
              <a:off x="559818" y="3387568"/>
              <a:ext cx="2913654" cy="2244253"/>
            </a:xfrm>
            <a:prstGeom prst="rect">
              <a:avLst/>
            </a:prstGeom>
            <a:noFill/>
            <a:ln cap="flat" cmpd="sng" w="9525">
              <a:solidFill>
                <a:srgbClr val="BFBFBF"/>
              </a:solidFill>
              <a:prstDash val="solid"/>
              <a:round/>
              <a:headEnd len="sm" w="sm" type="none"/>
              <a:tailEnd len="sm" w="sm" type="none"/>
            </a:ln>
          </p:spPr>
        </p:pic>
        <p:sp>
          <p:nvSpPr>
            <p:cNvPr id="745" name="Google Shape;745;p49"/>
            <p:cNvSpPr/>
            <p:nvPr/>
          </p:nvSpPr>
          <p:spPr>
            <a:xfrm>
              <a:off x="2434970" y="5455704"/>
              <a:ext cx="416901" cy="11642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6" name="Google Shape;746;p49"/>
          <p:cNvSpPr/>
          <p:nvPr/>
        </p:nvSpPr>
        <p:spPr>
          <a:xfrm>
            <a:off x="712182" y="2264459"/>
            <a:ext cx="418096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Select language and click OK.  </a:t>
            </a:r>
            <a:endParaRPr/>
          </a:p>
        </p:txBody>
      </p:sp>
      <p:sp>
        <p:nvSpPr>
          <p:cNvPr id="747" name="Google Shape;747;p49"/>
          <p:cNvSpPr/>
          <p:nvPr/>
        </p:nvSpPr>
        <p:spPr>
          <a:xfrm>
            <a:off x="4890263" y="2264459"/>
            <a:ext cx="418096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Click Next to set up the VNC Viewer.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pSp>
        <p:nvGrpSpPr>
          <p:cNvPr id="753" name="Google Shape;753;p50"/>
          <p:cNvGrpSpPr/>
          <p:nvPr/>
        </p:nvGrpSpPr>
        <p:grpSpPr>
          <a:xfrm>
            <a:off x="561235" y="1906303"/>
            <a:ext cx="8780379" cy="215573"/>
            <a:chOff x="1027113" y="2045625"/>
            <a:chExt cx="8785225" cy="215691"/>
          </a:xfrm>
        </p:grpSpPr>
        <p:sp>
          <p:nvSpPr>
            <p:cNvPr id="754" name="Google Shape;754;p5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55" name="Google Shape;755;p50"/>
            <p:cNvSpPr/>
            <p:nvPr/>
          </p:nvSpPr>
          <p:spPr>
            <a:xfrm>
              <a:off x="1179512" y="2045625"/>
              <a:ext cx="8632826" cy="2156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Control Raspberry Pi with your Windows PC(VNC)</a:t>
              </a:r>
              <a:endParaRPr sz="1401">
                <a:solidFill>
                  <a:srgbClr val="262626"/>
                </a:solidFill>
                <a:latin typeface="Arial"/>
                <a:ea typeface="Arial"/>
                <a:cs typeface="Arial"/>
                <a:sym typeface="Arial"/>
              </a:endParaRPr>
            </a:p>
          </p:txBody>
        </p:sp>
      </p:grpSp>
      <p:sp>
        <p:nvSpPr>
          <p:cNvPr id="756" name="Google Shape;756;p5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757" name="Google Shape;757;p50"/>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
        <p:nvSpPr>
          <p:cNvPr id="758" name="Google Shape;758;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grpSp>
        <p:nvGrpSpPr>
          <p:cNvPr id="759" name="Google Shape;759;p50"/>
          <p:cNvGrpSpPr/>
          <p:nvPr/>
        </p:nvGrpSpPr>
        <p:grpSpPr>
          <a:xfrm>
            <a:off x="712182" y="2671839"/>
            <a:ext cx="4009537" cy="3100902"/>
            <a:chOff x="559818" y="2289594"/>
            <a:chExt cx="2441800" cy="1888443"/>
          </a:xfrm>
        </p:grpSpPr>
        <p:pic>
          <p:nvPicPr>
            <p:cNvPr descr="텍스트이(가) 표시된 사진&#10;&#10;자동 생성된 설명" id="760" name="Google Shape;760;p50"/>
            <p:cNvPicPr preferRelativeResize="0"/>
            <p:nvPr/>
          </p:nvPicPr>
          <p:blipFill rotWithShape="1">
            <a:blip r:embed="rId3">
              <a:alphaModFix/>
            </a:blip>
            <a:srcRect b="3472" l="2012" r="2602" t="2724"/>
            <a:stretch/>
          </p:blipFill>
          <p:spPr>
            <a:xfrm>
              <a:off x="559818" y="2289594"/>
              <a:ext cx="2441800" cy="1888443"/>
            </a:xfrm>
            <a:prstGeom prst="rect">
              <a:avLst/>
            </a:prstGeom>
            <a:noFill/>
            <a:ln cap="flat" cmpd="sng" w="9525">
              <a:solidFill>
                <a:srgbClr val="BFBFBF"/>
              </a:solidFill>
              <a:prstDash val="solid"/>
              <a:round/>
              <a:headEnd len="sm" w="sm" type="none"/>
              <a:tailEnd len="sm" w="sm" type="none"/>
            </a:ln>
          </p:spPr>
        </p:pic>
        <p:sp>
          <p:nvSpPr>
            <p:cNvPr id="761" name="Google Shape;761;p50"/>
            <p:cNvSpPr/>
            <p:nvPr/>
          </p:nvSpPr>
          <p:spPr>
            <a:xfrm>
              <a:off x="605749" y="3761033"/>
              <a:ext cx="1280055" cy="12516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50"/>
            <p:cNvSpPr/>
            <p:nvPr/>
          </p:nvSpPr>
          <p:spPr>
            <a:xfrm>
              <a:off x="2119162" y="4017159"/>
              <a:ext cx="358574" cy="9675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63" name="Google Shape;763;p50"/>
          <p:cNvGrpSpPr/>
          <p:nvPr/>
        </p:nvGrpSpPr>
        <p:grpSpPr>
          <a:xfrm>
            <a:off x="5007044" y="2671839"/>
            <a:ext cx="3996717" cy="3100902"/>
            <a:chOff x="559818" y="4310204"/>
            <a:chExt cx="2440800" cy="1893725"/>
          </a:xfrm>
        </p:grpSpPr>
        <p:pic>
          <p:nvPicPr>
            <p:cNvPr descr="텍스트이(가) 표시된 사진&#10;&#10;자동 생성된 설명" id="764" name="Google Shape;764;p50"/>
            <p:cNvPicPr preferRelativeResize="0"/>
            <p:nvPr/>
          </p:nvPicPr>
          <p:blipFill rotWithShape="1">
            <a:blip r:embed="rId4">
              <a:alphaModFix/>
            </a:blip>
            <a:srcRect b="4343" l="1968" r="3087" t="2578"/>
            <a:stretch/>
          </p:blipFill>
          <p:spPr>
            <a:xfrm>
              <a:off x="559818" y="4310204"/>
              <a:ext cx="2440800" cy="1893725"/>
            </a:xfrm>
            <a:prstGeom prst="rect">
              <a:avLst/>
            </a:prstGeom>
            <a:noFill/>
            <a:ln cap="flat" cmpd="sng" w="9525">
              <a:solidFill>
                <a:srgbClr val="BFBFBF"/>
              </a:solidFill>
              <a:prstDash val="solid"/>
              <a:round/>
              <a:headEnd len="sm" w="sm" type="none"/>
              <a:tailEnd len="sm" w="sm" type="none"/>
            </a:ln>
          </p:spPr>
        </p:pic>
        <p:sp>
          <p:nvSpPr>
            <p:cNvPr id="765" name="Google Shape;765;p50"/>
            <p:cNvSpPr/>
            <p:nvPr/>
          </p:nvSpPr>
          <p:spPr>
            <a:xfrm>
              <a:off x="1069774" y="5078082"/>
              <a:ext cx="674529" cy="10274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50"/>
            <p:cNvSpPr/>
            <p:nvPr/>
          </p:nvSpPr>
          <p:spPr>
            <a:xfrm>
              <a:off x="2212235" y="6054159"/>
              <a:ext cx="359608" cy="9703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7" name="Google Shape;767;p50"/>
          <p:cNvSpPr/>
          <p:nvPr/>
        </p:nvSpPr>
        <p:spPr>
          <a:xfrm>
            <a:off x="712182" y="2264459"/>
            <a:ext cx="418096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Tick the License Agreement and click Next.</a:t>
            </a:r>
            <a:endParaRPr sz="1300">
              <a:solidFill>
                <a:srgbClr val="262626"/>
              </a:solidFill>
              <a:latin typeface="Arial"/>
              <a:ea typeface="Arial"/>
              <a:cs typeface="Arial"/>
              <a:sym typeface="Arial"/>
            </a:endParaRPr>
          </a:p>
        </p:txBody>
      </p:sp>
      <p:sp>
        <p:nvSpPr>
          <p:cNvPr id="768" name="Google Shape;768;p50"/>
          <p:cNvSpPr/>
          <p:nvPr/>
        </p:nvSpPr>
        <p:spPr>
          <a:xfrm>
            <a:off x="5007044" y="2264459"/>
            <a:ext cx="4180967"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For easy use, create Desktop Shortcut. Click Next.</a:t>
            </a:r>
            <a:endParaRPr sz="1300">
              <a:solidFill>
                <a:srgbClr val="262626"/>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775" name="Google Shape;775;p51"/>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grpSp>
        <p:nvGrpSpPr>
          <p:cNvPr id="776" name="Google Shape;776;p51"/>
          <p:cNvGrpSpPr/>
          <p:nvPr/>
        </p:nvGrpSpPr>
        <p:grpSpPr>
          <a:xfrm>
            <a:off x="561235" y="1906303"/>
            <a:ext cx="8780379" cy="215573"/>
            <a:chOff x="1027113" y="2045625"/>
            <a:chExt cx="8785225" cy="215691"/>
          </a:xfrm>
        </p:grpSpPr>
        <p:sp>
          <p:nvSpPr>
            <p:cNvPr id="777" name="Google Shape;777;p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78" name="Google Shape;778;p51"/>
            <p:cNvSpPr/>
            <p:nvPr/>
          </p:nvSpPr>
          <p:spPr>
            <a:xfrm>
              <a:off x="1179512" y="2045625"/>
              <a:ext cx="8632826" cy="2156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Control Raspberry Pi with your Windows PC(VNC)</a:t>
              </a:r>
              <a:endParaRPr/>
            </a:p>
          </p:txBody>
        </p:sp>
      </p:grpSp>
      <p:sp>
        <p:nvSpPr>
          <p:cNvPr id="779" name="Google Shape;779;p51"/>
          <p:cNvSpPr/>
          <p:nvPr/>
        </p:nvSpPr>
        <p:spPr>
          <a:xfrm>
            <a:off x="4594364" y="2197834"/>
            <a:ext cx="4873643" cy="1950307"/>
          </a:xfrm>
          <a:prstGeom prst="rect">
            <a:avLst/>
          </a:prstGeom>
          <a:noFill/>
          <a:ln>
            <a:noFill/>
          </a:ln>
        </p:spPr>
        <p:txBody>
          <a:bodyPr anchorCtr="0" anchor="t" bIns="71950" lIns="0" spcFirstLastPara="1" rIns="143900" wrap="square" tIns="71950">
            <a:spAutoFit/>
          </a:bodyPr>
          <a:lstStyle/>
          <a:p>
            <a:pPr indent="-182455" lvl="0" marL="182455"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If you are familiar with Linux, you can easily control Raspberry Pi with SSH terminal (suing PuTTY). </a:t>
            </a:r>
            <a:endParaRPr/>
          </a:p>
          <a:p>
            <a:pPr indent="-182455" lvl="0" marL="182455"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Otherwise, GUI interface will be helpful to you. Install VNC(Virtual Network Computing) Viewer which supports Pi’s GUI visual.</a:t>
            </a:r>
            <a:endParaRPr/>
          </a:p>
          <a:p>
            <a:pPr indent="-182526" lvl="0" marL="182526" marR="0" rtl="0" algn="l">
              <a:spcBef>
                <a:spcPts val="802"/>
              </a:spcBef>
              <a:spcAft>
                <a:spcPts val="0"/>
              </a:spcAft>
              <a:buClr>
                <a:srgbClr val="193EB0"/>
              </a:buClr>
              <a:buSzPts val="1300"/>
              <a:buFont typeface="Arial"/>
              <a:buChar char="‣"/>
            </a:pPr>
            <a:r>
              <a:rPr lang="en-US" sz="1300">
                <a:solidFill>
                  <a:srgbClr val="262626"/>
                </a:solidFill>
                <a:latin typeface="Arial"/>
                <a:ea typeface="Arial"/>
                <a:cs typeface="Arial"/>
                <a:sym typeface="Arial"/>
              </a:rPr>
              <a:t>For execution from shortcut, click the windows icon that is found at the left bottom corner of the Desktop, and click VNC Viewer.</a:t>
            </a:r>
            <a:endParaRPr/>
          </a:p>
        </p:txBody>
      </p:sp>
      <p:sp>
        <p:nvSpPr>
          <p:cNvPr id="780" name="Google Shape;780;p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grpSp>
        <p:nvGrpSpPr>
          <p:cNvPr id="781" name="Google Shape;781;p51"/>
          <p:cNvGrpSpPr/>
          <p:nvPr/>
        </p:nvGrpSpPr>
        <p:grpSpPr>
          <a:xfrm>
            <a:off x="557934" y="2270100"/>
            <a:ext cx="3833129" cy="3974477"/>
            <a:chOff x="557935" y="2270100"/>
            <a:chExt cx="3726468" cy="3863883"/>
          </a:xfrm>
        </p:grpSpPr>
        <p:pic>
          <p:nvPicPr>
            <p:cNvPr id="782" name="Google Shape;782;p51"/>
            <p:cNvPicPr preferRelativeResize="0"/>
            <p:nvPr/>
          </p:nvPicPr>
          <p:blipFill rotWithShape="1">
            <a:blip r:embed="rId3">
              <a:alphaModFix/>
            </a:blip>
            <a:srcRect b="0" l="0" r="74594" t="53169"/>
            <a:stretch/>
          </p:blipFill>
          <p:spPr>
            <a:xfrm>
              <a:off x="557935" y="2270100"/>
              <a:ext cx="3726468" cy="3863883"/>
            </a:xfrm>
            <a:prstGeom prst="rect">
              <a:avLst/>
            </a:prstGeom>
            <a:noFill/>
            <a:ln cap="flat" cmpd="sng" w="9525">
              <a:solidFill>
                <a:srgbClr val="BFBFBF"/>
              </a:solidFill>
              <a:prstDash val="solid"/>
              <a:round/>
              <a:headEnd len="sm" w="sm" type="none"/>
              <a:tailEnd len="sm" w="sm" type="none"/>
            </a:ln>
          </p:spPr>
        </p:pic>
        <p:sp>
          <p:nvSpPr>
            <p:cNvPr id="783" name="Google Shape;783;p51"/>
            <p:cNvSpPr/>
            <p:nvPr/>
          </p:nvSpPr>
          <p:spPr>
            <a:xfrm>
              <a:off x="842134" y="2499957"/>
              <a:ext cx="796166" cy="17670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51"/>
            <p:cNvSpPr/>
            <p:nvPr/>
          </p:nvSpPr>
          <p:spPr>
            <a:xfrm>
              <a:off x="579267" y="5899738"/>
              <a:ext cx="262867" cy="20444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5" name="Google Shape;785;p51"/>
          <p:cNvGrpSpPr/>
          <p:nvPr/>
        </p:nvGrpSpPr>
        <p:grpSpPr>
          <a:xfrm>
            <a:off x="4757485" y="4225143"/>
            <a:ext cx="1723643" cy="752798"/>
            <a:chOff x="4654283" y="2969935"/>
            <a:chExt cx="1723643" cy="752798"/>
          </a:xfrm>
        </p:grpSpPr>
        <p:pic>
          <p:nvPicPr>
            <p:cNvPr id="786" name="Google Shape;786;p51"/>
            <p:cNvPicPr preferRelativeResize="0"/>
            <p:nvPr/>
          </p:nvPicPr>
          <p:blipFill rotWithShape="1">
            <a:blip r:embed="rId4">
              <a:alphaModFix/>
            </a:blip>
            <a:srcRect b="0" l="0" r="0" t="0"/>
            <a:stretch/>
          </p:blipFill>
          <p:spPr>
            <a:xfrm>
              <a:off x="5637888" y="2969935"/>
              <a:ext cx="740038" cy="752798"/>
            </a:xfrm>
            <a:prstGeom prst="rect">
              <a:avLst/>
            </a:prstGeom>
            <a:noFill/>
            <a:ln>
              <a:noFill/>
            </a:ln>
          </p:spPr>
        </p:pic>
        <p:pic>
          <p:nvPicPr>
            <p:cNvPr id="787" name="Google Shape;787;p51"/>
            <p:cNvPicPr preferRelativeResize="0"/>
            <p:nvPr/>
          </p:nvPicPr>
          <p:blipFill rotWithShape="1">
            <a:blip r:embed="rId5">
              <a:alphaModFix/>
            </a:blip>
            <a:srcRect b="0" l="8924" r="0" t="0"/>
            <a:stretch/>
          </p:blipFill>
          <p:spPr>
            <a:xfrm>
              <a:off x="4654283" y="2969936"/>
              <a:ext cx="888188" cy="752797"/>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5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794" name="Google Shape;794;p52"/>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grpSp>
        <p:nvGrpSpPr>
          <p:cNvPr id="795" name="Google Shape;795;p52"/>
          <p:cNvGrpSpPr/>
          <p:nvPr/>
        </p:nvGrpSpPr>
        <p:grpSpPr>
          <a:xfrm>
            <a:off x="561235" y="1906303"/>
            <a:ext cx="8780379" cy="215573"/>
            <a:chOff x="1027113" y="2045625"/>
            <a:chExt cx="8785225" cy="215691"/>
          </a:xfrm>
        </p:grpSpPr>
        <p:sp>
          <p:nvSpPr>
            <p:cNvPr id="796" name="Google Shape;796;p5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97" name="Google Shape;797;p52"/>
            <p:cNvSpPr/>
            <p:nvPr/>
          </p:nvSpPr>
          <p:spPr>
            <a:xfrm>
              <a:off x="1179512" y="2045625"/>
              <a:ext cx="8632826" cy="2156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Control Raspberry Pi with your Windows PC(VNC)</a:t>
              </a:r>
              <a:endParaRPr/>
            </a:p>
          </p:txBody>
        </p:sp>
      </p:grpSp>
      <p:sp>
        <p:nvSpPr>
          <p:cNvPr id="798" name="Google Shape;798;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grpSp>
        <p:nvGrpSpPr>
          <p:cNvPr id="799" name="Google Shape;799;p52"/>
          <p:cNvGrpSpPr/>
          <p:nvPr/>
        </p:nvGrpSpPr>
        <p:grpSpPr>
          <a:xfrm>
            <a:off x="714660" y="3143846"/>
            <a:ext cx="4141442" cy="2946853"/>
            <a:chOff x="714660" y="3397528"/>
            <a:chExt cx="3886425" cy="2765395"/>
          </a:xfrm>
        </p:grpSpPr>
        <p:pic>
          <p:nvPicPr>
            <p:cNvPr id="800" name="Google Shape;800;p52"/>
            <p:cNvPicPr preferRelativeResize="0"/>
            <p:nvPr/>
          </p:nvPicPr>
          <p:blipFill rotWithShape="1">
            <a:blip r:embed="rId3">
              <a:alphaModFix/>
            </a:blip>
            <a:srcRect b="2166" l="1215" r="1298" t="1869"/>
            <a:stretch/>
          </p:blipFill>
          <p:spPr>
            <a:xfrm>
              <a:off x="714660" y="3397528"/>
              <a:ext cx="3886425" cy="2765395"/>
            </a:xfrm>
            <a:prstGeom prst="rect">
              <a:avLst/>
            </a:prstGeom>
            <a:noFill/>
            <a:ln cap="flat" cmpd="sng" w="9525">
              <a:solidFill>
                <a:srgbClr val="BFBFBF"/>
              </a:solidFill>
              <a:prstDash val="solid"/>
              <a:round/>
              <a:headEnd len="sm" w="sm" type="none"/>
              <a:tailEnd len="sm" w="sm" type="none"/>
            </a:ln>
          </p:spPr>
        </p:pic>
        <p:sp>
          <p:nvSpPr>
            <p:cNvPr id="801" name="Google Shape;801;p52"/>
            <p:cNvSpPr/>
            <p:nvPr/>
          </p:nvSpPr>
          <p:spPr>
            <a:xfrm>
              <a:off x="1784390" y="5615384"/>
              <a:ext cx="1744118" cy="16837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52"/>
            <p:cNvSpPr/>
            <p:nvPr/>
          </p:nvSpPr>
          <p:spPr>
            <a:xfrm>
              <a:off x="2408837" y="5834231"/>
              <a:ext cx="508799" cy="18074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3" name="Google Shape;803;p52"/>
          <p:cNvGrpSpPr/>
          <p:nvPr/>
        </p:nvGrpSpPr>
        <p:grpSpPr>
          <a:xfrm>
            <a:off x="5075728" y="3143846"/>
            <a:ext cx="4153580" cy="2946853"/>
            <a:chOff x="5015214" y="3397528"/>
            <a:chExt cx="3897466" cy="2765147"/>
          </a:xfrm>
        </p:grpSpPr>
        <p:sp>
          <p:nvSpPr>
            <p:cNvPr id="804" name="Google Shape;804;p52"/>
            <p:cNvSpPr/>
            <p:nvPr/>
          </p:nvSpPr>
          <p:spPr>
            <a:xfrm>
              <a:off x="5824056" y="4812468"/>
              <a:ext cx="1089304" cy="22779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805" name="Google Shape;805;p52"/>
            <p:cNvPicPr preferRelativeResize="0"/>
            <p:nvPr/>
          </p:nvPicPr>
          <p:blipFill rotWithShape="1">
            <a:blip r:embed="rId4">
              <a:alphaModFix/>
            </a:blip>
            <a:srcRect b="15889" l="50466" r="15125" t="40594"/>
            <a:stretch/>
          </p:blipFill>
          <p:spPr>
            <a:xfrm>
              <a:off x="5025585" y="3397528"/>
              <a:ext cx="3887095" cy="2765147"/>
            </a:xfrm>
            <a:prstGeom prst="rect">
              <a:avLst/>
            </a:prstGeom>
            <a:noFill/>
            <a:ln cap="flat" cmpd="sng" w="9525">
              <a:solidFill>
                <a:srgbClr val="BFBFBF"/>
              </a:solidFill>
              <a:prstDash val="solid"/>
              <a:round/>
              <a:headEnd len="sm" w="sm" type="none"/>
              <a:tailEnd len="sm" w="sm" type="none"/>
            </a:ln>
          </p:spPr>
        </p:pic>
        <p:sp>
          <p:nvSpPr>
            <p:cNvPr id="806" name="Google Shape;806;p52"/>
            <p:cNvSpPr/>
            <p:nvPr/>
          </p:nvSpPr>
          <p:spPr>
            <a:xfrm>
              <a:off x="5015214" y="3517168"/>
              <a:ext cx="158092" cy="11747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52"/>
            <p:cNvSpPr/>
            <p:nvPr/>
          </p:nvSpPr>
          <p:spPr>
            <a:xfrm>
              <a:off x="5122432" y="3636809"/>
              <a:ext cx="974491" cy="11747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8" name="Google Shape;808;p52"/>
          <p:cNvSpPr/>
          <p:nvPr/>
        </p:nvSpPr>
        <p:spPr>
          <a:xfrm>
            <a:off x="712182" y="2217598"/>
            <a:ext cx="4143919" cy="545481"/>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Tick the box of Send anonymous usage data ….   and click GOT IT.</a:t>
            </a:r>
            <a:endParaRPr/>
          </a:p>
        </p:txBody>
      </p:sp>
      <p:sp>
        <p:nvSpPr>
          <p:cNvPr id="809" name="Google Shape;809;p52"/>
          <p:cNvSpPr/>
          <p:nvPr/>
        </p:nvSpPr>
        <p:spPr>
          <a:xfrm>
            <a:off x="5075728" y="2214834"/>
            <a:ext cx="4180967" cy="84812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You’ve finally accessed the VNC Viewer. Since no computer is connected yet, let’s connect it to the PC.</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Open the File menus and click New connection. </a:t>
            </a:r>
            <a:endParaRPr sz="1300">
              <a:solidFill>
                <a:srgbClr val="262626"/>
              </a:solidFill>
              <a:latin typeface="Arial"/>
              <a:ea typeface="Arial"/>
              <a:cs typeface="Arial"/>
              <a:sym typeface="Arial"/>
            </a:endParaRPr>
          </a:p>
        </p:txBody>
      </p:sp>
      <p:grpSp>
        <p:nvGrpSpPr>
          <p:cNvPr id="810" name="Google Shape;810;p52"/>
          <p:cNvGrpSpPr/>
          <p:nvPr/>
        </p:nvGrpSpPr>
        <p:grpSpPr>
          <a:xfrm>
            <a:off x="376444" y="5013110"/>
            <a:ext cx="1527217" cy="707801"/>
            <a:chOff x="257174" y="5075961"/>
            <a:chExt cx="1527217" cy="707801"/>
          </a:xfrm>
        </p:grpSpPr>
        <p:sp>
          <p:nvSpPr>
            <p:cNvPr id="811" name="Google Shape;811;p52"/>
            <p:cNvSpPr/>
            <p:nvPr/>
          </p:nvSpPr>
          <p:spPr>
            <a:xfrm>
              <a:off x="257174" y="5075961"/>
              <a:ext cx="1373923" cy="707801"/>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52"/>
            <p:cNvSpPr txBox="1"/>
            <p:nvPr/>
          </p:nvSpPr>
          <p:spPr>
            <a:xfrm>
              <a:off x="290160" y="5114965"/>
              <a:ext cx="13409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It doesn’t matter though you don’t check it.</a:t>
              </a:r>
              <a:endParaRPr sz="1200">
                <a:solidFill>
                  <a:schemeClr val="dk1"/>
                </a:solidFill>
                <a:latin typeface="Arial"/>
                <a:ea typeface="Arial"/>
                <a:cs typeface="Arial"/>
                <a:sym typeface="Arial"/>
              </a:endParaRPr>
            </a:p>
          </p:txBody>
        </p:sp>
        <p:sp>
          <p:nvSpPr>
            <p:cNvPr id="813" name="Google Shape;813;p52"/>
            <p:cNvSpPr/>
            <p:nvPr/>
          </p:nvSpPr>
          <p:spPr>
            <a:xfrm rot="-5400000">
              <a:off x="1589085" y="5558618"/>
              <a:ext cx="189009" cy="201603"/>
            </a:xfrm>
            <a:prstGeom prst="flowChartMerg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14" name="Google Shape;814;p52"/>
          <p:cNvSpPr/>
          <p:nvPr/>
        </p:nvSpPr>
        <p:spPr>
          <a:xfrm>
            <a:off x="6345936" y="3319422"/>
            <a:ext cx="1524180" cy="240642"/>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New connection…</a:t>
            </a:r>
            <a:endParaRPr b="1" sz="1300">
              <a:solidFill>
                <a:schemeClr val="lt1"/>
              </a:solidFill>
              <a:latin typeface="Arial"/>
              <a:ea typeface="Arial"/>
              <a:cs typeface="Arial"/>
              <a:sym typeface="Arial"/>
            </a:endParaRPr>
          </a:p>
        </p:txBody>
      </p:sp>
      <p:grpSp>
        <p:nvGrpSpPr>
          <p:cNvPr id="815" name="Google Shape;815;p52"/>
          <p:cNvGrpSpPr/>
          <p:nvPr/>
        </p:nvGrpSpPr>
        <p:grpSpPr>
          <a:xfrm>
            <a:off x="1903661" y="5035647"/>
            <a:ext cx="4370032" cy="466417"/>
            <a:chOff x="1903661" y="5035647"/>
            <a:chExt cx="4370032" cy="466417"/>
          </a:xfrm>
        </p:grpSpPr>
        <p:sp>
          <p:nvSpPr>
            <p:cNvPr id="816" name="Google Shape;816;p52"/>
            <p:cNvSpPr/>
            <p:nvPr/>
          </p:nvSpPr>
          <p:spPr>
            <a:xfrm>
              <a:off x="1903661" y="5035647"/>
              <a:ext cx="4370032" cy="28294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Send anonymous usage data to help improve VNC Viewer</a:t>
              </a:r>
              <a:endParaRPr b="1" sz="1300">
                <a:solidFill>
                  <a:schemeClr val="lt1"/>
                </a:solidFill>
                <a:latin typeface="Arial"/>
                <a:ea typeface="Arial"/>
                <a:cs typeface="Arial"/>
                <a:sym typeface="Arial"/>
              </a:endParaRPr>
            </a:p>
          </p:txBody>
        </p:sp>
        <p:cxnSp>
          <p:nvCxnSpPr>
            <p:cNvPr id="817" name="Google Shape;817;p52"/>
            <p:cNvCxnSpPr/>
            <p:nvPr/>
          </p:nvCxnSpPr>
          <p:spPr>
            <a:xfrm>
              <a:off x="2896239" y="5318588"/>
              <a:ext cx="0" cy="183476"/>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grpSp>
        <p:nvGrpSpPr>
          <p:cNvPr id="823" name="Google Shape;823;p53"/>
          <p:cNvGrpSpPr/>
          <p:nvPr/>
        </p:nvGrpSpPr>
        <p:grpSpPr>
          <a:xfrm>
            <a:off x="561235" y="1899424"/>
            <a:ext cx="8780379" cy="607996"/>
            <a:chOff x="561405" y="2232169"/>
            <a:chExt cx="8783192" cy="608191"/>
          </a:xfrm>
        </p:grpSpPr>
        <p:grpSp>
          <p:nvGrpSpPr>
            <p:cNvPr id="824" name="Google Shape;824;p53"/>
            <p:cNvGrpSpPr/>
            <p:nvPr/>
          </p:nvGrpSpPr>
          <p:grpSpPr>
            <a:xfrm>
              <a:off x="561405" y="2232169"/>
              <a:ext cx="8783192" cy="215641"/>
              <a:chOff x="1027113" y="2045625"/>
              <a:chExt cx="8785225" cy="215691"/>
            </a:xfrm>
          </p:grpSpPr>
          <p:sp>
            <p:nvSpPr>
              <p:cNvPr id="825" name="Google Shape;825;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6" name="Google Shape;826;p53"/>
              <p:cNvSpPr/>
              <p:nvPr/>
            </p:nvSpPr>
            <p:spPr>
              <a:xfrm>
                <a:off x="1179512" y="2045625"/>
                <a:ext cx="8632826" cy="2156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Control Raspberry Pi with your Windows PC(VNC)</a:t>
                </a:r>
                <a:endParaRPr sz="1401">
                  <a:solidFill>
                    <a:srgbClr val="262626"/>
                  </a:solidFill>
                  <a:latin typeface="Arial"/>
                  <a:ea typeface="Arial"/>
                  <a:cs typeface="Arial"/>
                  <a:sym typeface="Arial"/>
                </a:endParaRPr>
              </a:p>
            </p:txBody>
          </p:sp>
        </p:grpSp>
        <p:sp>
          <p:nvSpPr>
            <p:cNvPr id="827" name="Google Shape;827;p53"/>
            <p:cNvSpPr/>
            <p:nvPr/>
          </p:nvSpPr>
          <p:spPr>
            <a:xfrm>
              <a:off x="5381021" y="2494997"/>
              <a:ext cx="3963576" cy="345363"/>
            </a:xfrm>
            <a:prstGeom prst="rect">
              <a:avLst/>
            </a:prstGeom>
            <a:noFill/>
            <a:ln>
              <a:noFill/>
            </a:ln>
          </p:spPr>
          <p:txBody>
            <a:bodyPr anchorCtr="0" anchor="t" bIns="71950" lIns="0" spcFirstLastPara="1" rIns="143900" wrap="square" tIns="71950">
              <a:spAutoFit/>
            </a:bodyPr>
            <a:lstStyle/>
            <a:p>
              <a:pPr indent="-99968" lvl="0" marL="182455" marR="0" rtl="0" algn="l">
                <a:spcBef>
                  <a:spcPts val="0"/>
                </a:spcBef>
                <a:spcAft>
                  <a:spcPts val="0"/>
                </a:spcAft>
                <a:buClr>
                  <a:srgbClr val="193EB0"/>
                </a:buClr>
                <a:buSzPts val="1299"/>
                <a:buFont typeface="Arial"/>
                <a:buNone/>
              </a:pPr>
              <a:r>
                <a:t/>
              </a:r>
              <a:endParaRPr sz="1299">
                <a:solidFill>
                  <a:srgbClr val="262626"/>
                </a:solidFill>
                <a:latin typeface="Arial"/>
                <a:ea typeface="Arial"/>
                <a:cs typeface="Arial"/>
                <a:sym typeface="Arial"/>
              </a:endParaRPr>
            </a:p>
          </p:txBody>
        </p:sp>
      </p:grpSp>
      <p:sp>
        <p:nvSpPr>
          <p:cNvPr id="828" name="Google Shape;828;p5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829" name="Google Shape;829;p53"/>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
        <p:nvSpPr>
          <p:cNvPr id="830" name="Google Shape;830;p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grpSp>
        <p:nvGrpSpPr>
          <p:cNvPr id="831" name="Google Shape;831;p53"/>
          <p:cNvGrpSpPr/>
          <p:nvPr/>
        </p:nvGrpSpPr>
        <p:grpSpPr>
          <a:xfrm>
            <a:off x="5005127" y="3338586"/>
            <a:ext cx="4050652" cy="2882943"/>
            <a:chOff x="5025127" y="3397528"/>
            <a:chExt cx="3874952" cy="2757893"/>
          </a:xfrm>
        </p:grpSpPr>
        <p:pic>
          <p:nvPicPr>
            <p:cNvPr id="832" name="Google Shape;832;p53"/>
            <p:cNvPicPr preferRelativeResize="0"/>
            <p:nvPr/>
          </p:nvPicPr>
          <p:blipFill rotWithShape="1">
            <a:blip r:embed="rId3">
              <a:alphaModFix/>
            </a:blip>
            <a:srcRect b="2242" l="1383" r="1375" t="2028"/>
            <a:stretch/>
          </p:blipFill>
          <p:spPr>
            <a:xfrm>
              <a:off x="5025127" y="3397528"/>
              <a:ext cx="3874952" cy="2757893"/>
            </a:xfrm>
            <a:prstGeom prst="rect">
              <a:avLst/>
            </a:prstGeom>
            <a:noFill/>
            <a:ln cap="flat" cmpd="sng" w="9525">
              <a:solidFill>
                <a:srgbClr val="BFBFBF"/>
              </a:solidFill>
              <a:prstDash val="solid"/>
              <a:round/>
              <a:headEnd len="sm" w="sm" type="none"/>
              <a:tailEnd len="sm" w="sm" type="none"/>
            </a:ln>
          </p:spPr>
        </p:pic>
        <p:sp>
          <p:nvSpPr>
            <p:cNvPr id="833" name="Google Shape;833;p53"/>
            <p:cNvSpPr/>
            <p:nvPr/>
          </p:nvSpPr>
          <p:spPr>
            <a:xfrm>
              <a:off x="7076511" y="5261884"/>
              <a:ext cx="390846" cy="18068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4" name="Google Shape;834;p53"/>
          <p:cNvGrpSpPr/>
          <p:nvPr/>
        </p:nvGrpSpPr>
        <p:grpSpPr>
          <a:xfrm>
            <a:off x="712182" y="3338586"/>
            <a:ext cx="4058601" cy="2904541"/>
            <a:chOff x="712181" y="3397732"/>
            <a:chExt cx="3859073" cy="2761749"/>
          </a:xfrm>
        </p:grpSpPr>
        <p:pic>
          <p:nvPicPr>
            <p:cNvPr id="835" name="Google Shape;835;p53"/>
            <p:cNvPicPr preferRelativeResize="0"/>
            <p:nvPr/>
          </p:nvPicPr>
          <p:blipFill rotWithShape="1">
            <a:blip r:embed="rId4">
              <a:alphaModFix/>
            </a:blip>
            <a:srcRect b="1919" l="1210" r="1433" t="1772"/>
            <a:stretch/>
          </p:blipFill>
          <p:spPr>
            <a:xfrm>
              <a:off x="712181" y="3397732"/>
              <a:ext cx="3859073" cy="2761749"/>
            </a:xfrm>
            <a:prstGeom prst="rect">
              <a:avLst/>
            </a:prstGeom>
            <a:noFill/>
            <a:ln cap="flat" cmpd="sng" w="9525">
              <a:solidFill>
                <a:srgbClr val="BFBFBF"/>
              </a:solidFill>
              <a:prstDash val="solid"/>
              <a:round/>
              <a:headEnd len="sm" w="sm" type="none"/>
              <a:tailEnd len="sm" w="sm" type="none"/>
            </a:ln>
          </p:spPr>
        </p:pic>
        <p:sp>
          <p:nvSpPr>
            <p:cNvPr id="836" name="Google Shape;836;p53"/>
            <p:cNvSpPr/>
            <p:nvPr/>
          </p:nvSpPr>
          <p:spPr>
            <a:xfrm>
              <a:off x="2055443" y="4397758"/>
              <a:ext cx="1395373" cy="30929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53"/>
            <p:cNvSpPr/>
            <p:nvPr/>
          </p:nvSpPr>
          <p:spPr>
            <a:xfrm>
              <a:off x="2894344" y="5982743"/>
              <a:ext cx="385358" cy="15620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8" name="Google Shape;838;p53"/>
          <p:cNvSpPr/>
          <p:nvPr/>
        </p:nvSpPr>
        <p:spPr>
          <a:xfrm>
            <a:off x="712182" y="2188259"/>
            <a:ext cx="4240309" cy="104818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VNC Server: Enter the IP address of wlan0 used in setting up the Raspberry Pi again. (</a:t>
            </a:r>
            <a:r>
              <a:rPr lang="en-US" sz="1300">
                <a:solidFill>
                  <a:srgbClr val="262626"/>
                </a:solidFill>
                <a:latin typeface="Malgun Gothic"/>
                <a:ea typeface="Malgun Gothic"/>
                <a:cs typeface="Malgun Gothic"/>
                <a:sym typeface="Malgun Gothic"/>
              </a:rPr>
              <a:t>※</a:t>
            </a:r>
            <a:r>
              <a:rPr lang="en-US" sz="1300">
                <a:solidFill>
                  <a:srgbClr val="262626"/>
                </a:solidFill>
                <a:latin typeface="Arial"/>
                <a:ea typeface="Arial"/>
                <a:cs typeface="Arial"/>
                <a:sym typeface="Arial"/>
              </a:rPr>
              <a:t>Refer to page 27)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For Name, you can type anything you want, but for convenience, set it as Pi, and click OK. </a:t>
            </a:r>
            <a:endParaRPr sz="1300">
              <a:solidFill>
                <a:srgbClr val="262626"/>
              </a:solidFill>
              <a:latin typeface="Arial"/>
              <a:ea typeface="Arial"/>
              <a:cs typeface="Arial"/>
              <a:sym typeface="Arial"/>
            </a:endParaRPr>
          </a:p>
        </p:txBody>
      </p:sp>
      <p:sp>
        <p:nvSpPr>
          <p:cNvPr id="839" name="Google Shape;839;p53"/>
          <p:cNvSpPr/>
          <p:nvPr/>
        </p:nvSpPr>
        <p:spPr>
          <a:xfrm>
            <a:off x="5006406" y="2188259"/>
            <a:ext cx="4180967" cy="848128"/>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 message ‘VNC Server not recognized’ pops up. This refers that there are no connection records.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Click Continue. </a:t>
            </a:r>
            <a:endParaRPr/>
          </a:p>
        </p:txBody>
      </p:sp>
      <p:grpSp>
        <p:nvGrpSpPr>
          <p:cNvPr id="840" name="Google Shape;840;p53"/>
          <p:cNvGrpSpPr/>
          <p:nvPr/>
        </p:nvGrpSpPr>
        <p:grpSpPr>
          <a:xfrm>
            <a:off x="2993661" y="3791645"/>
            <a:ext cx="1894294" cy="598672"/>
            <a:chOff x="2993661" y="3791645"/>
            <a:chExt cx="1894294" cy="598672"/>
          </a:xfrm>
        </p:grpSpPr>
        <p:sp>
          <p:nvSpPr>
            <p:cNvPr id="841" name="Google Shape;841;p53"/>
            <p:cNvSpPr/>
            <p:nvPr/>
          </p:nvSpPr>
          <p:spPr>
            <a:xfrm>
              <a:off x="2993661" y="3791645"/>
              <a:ext cx="1894294" cy="412875"/>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VNC Server 192.168.0.2</a:t>
              </a:r>
              <a:endParaRPr/>
            </a:p>
            <a:p>
              <a:pPr indent="0" lvl="0" marL="0" marR="0" rtl="0" algn="l">
                <a:spcBef>
                  <a:spcPts val="0"/>
                </a:spcBef>
                <a:spcAft>
                  <a:spcPts val="0"/>
                </a:spcAft>
                <a:buNone/>
              </a:pPr>
              <a:r>
                <a:rPr b="1" lang="en-US" sz="1300">
                  <a:solidFill>
                    <a:schemeClr val="lt1"/>
                  </a:solidFill>
                  <a:latin typeface="Arial"/>
                  <a:ea typeface="Arial"/>
                  <a:cs typeface="Arial"/>
                  <a:sym typeface="Arial"/>
                </a:rPr>
                <a:t>Name Pi</a:t>
              </a:r>
              <a:endParaRPr b="1" sz="1300">
                <a:solidFill>
                  <a:schemeClr val="lt1"/>
                </a:solidFill>
                <a:latin typeface="Arial"/>
                <a:ea typeface="Arial"/>
                <a:cs typeface="Arial"/>
                <a:sym typeface="Arial"/>
              </a:endParaRPr>
            </a:p>
          </p:txBody>
        </p:sp>
        <p:cxnSp>
          <p:nvCxnSpPr>
            <p:cNvPr id="842" name="Google Shape;842;p53"/>
            <p:cNvCxnSpPr/>
            <p:nvPr/>
          </p:nvCxnSpPr>
          <p:spPr>
            <a:xfrm flipH="1">
              <a:off x="3352800" y="4206240"/>
              <a:ext cx="3810" cy="184077"/>
            </a:xfrm>
            <a:prstGeom prst="straightConnector1">
              <a:avLst/>
            </a:prstGeom>
            <a:noFill/>
            <a:ln cap="flat" cmpd="sng" w="12700">
              <a:solidFill>
                <a:srgbClr val="00B0F0"/>
              </a:solidFill>
              <a:prstDash val="solid"/>
              <a:miter lim="800000"/>
              <a:headEnd len="sm" w="sm" type="none"/>
              <a:tailEnd len="med" w="med" type="triangl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Cách vận hành Raspberry Pi</a:t>
            </a:r>
            <a:endParaRPr/>
          </a:p>
        </p:txBody>
      </p:sp>
      <p:sp>
        <p:nvSpPr>
          <p:cNvPr id="219" name="Google Shape;219;p4"/>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a:t>
            </a:r>
            <a:endParaRPr/>
          </a:p>
        </p:txBody>
      </p:sp>
      <p:sp>
        <p:nvSpPr>
          <p:cNvPr id="220" name="Google Shape;220;p4"/>
          <p:cNvSpPr/>
          <p:nvPr/>
        </p:nvSpPr>
        <p:spPr>
          <a:xfrm>
            <a:off x="1054119" y="4003787"/>
            <a:ext cx="7365988" cy="1087477"/>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1.1. Tổng quan về Raspberry Pi</a:t>
            </a:r>
            <a:endParaRPr/>
          </a:p>
          <a:p>
            <a:pPr indent="-176201" lvl="0" marL="176201"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Làm quen với Raspberry Pi</a:t>
            </a:r>
            <a:endParaRPr/>
          </a:p>
          <a:p>
            <a:pPr indent="-176201" lvl="0" marL="176201"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Cấu hình môi trường thực hành</a:t>
            </a:r>
            <a:endParaRPr sz="1800">
              <a:solidFill>
                <a:srgbClr val="A6A6A6"/>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grpSp>
        <p:nvGrpSpPr>
          <p:cNvPr id="848" name="Google Shape;848;p54"/>
          <p:cNvGrpSpPr/>
          <p:nvPr/>
        </p:nvGrpSpPr>
        <p:grpSpPr>
          <a:xfrm>
            <a:off x="561235" y="1888647"/>
            <a:ext cx="8780379" cy="215572"/>
            <a:chOff x="1027113" y="2045625"/>
            <a:chExt cx="8785225" cy="215691"/>
          </a:xfrm>
        </p:grpSpPr>
        <p:sp>
          <p:nvSpPr>
            <p:cNvPr id="849" name="Google Shape;849;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50" name="Google Shape;850;p54"/>
            <p:cNvSpPr/>
            <p:nvPr/>
          </p:nvSpPr>
          <p:spPr>
            <a:xfrm>
              <a:off x="1179512" y="2045625"/>
              <a:ext cx="8632826" cy="2156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Control Raspberry Pi with your Windows PC(VNC)</a:t>
              </a:r>
              <a:endParaRPr sz="1401">
                <a:solidFill>
                  <a:srgbClr val="262626"/>
                </a:solidFill>
                <a:latin typeface="Arial"/>
                <a:ea typeface="Arial"/>
                <a:cs typeface="Arial"/>
                <a:sym typeface="Arial"/>
              </a:endParaRPr>
            </a:p>
          </p:txBody>
        </p:sp>
      </p:grpSp>
      <p:sp>
        <p:nvSpPr>
          <p:cNvPr id="851" name="Google Shape;851;p54"/>
          <p:cNvSpPr/>
          <p:nvPr/>
        </p:nvSpPr>
        <p:spPr>
          <a:xfrm>
            <a:off x="5379307" y="2151387"/>
            <a:ext cx="3962307" cy="345252"/>
          </a:xfrm>
          <a:prstGeom prst="rect">
            <a:avLst/>
          </a:prstGeom>
          <a:noFill/>
          <a:ln>
            <a:noFill/>
          </a:ln>
        </p:spPr>
        <p:txBody>
          <a:bodyPr anchorCtr="0" anchor="t" bIns="71950" lIns="0" spcFirstLastPara="1" rIns="143900" wrap="square" tIns="71950">
            <a:spAutoFit/>
          </a:bodyPr>
          <a:lstStyle/>
          <a:p>
            <a:pPr indent="-99968" lvl="0" marL="182455" marR="0" rtl="0" algn="l">
              <a:spcBef>
                <a:spcPts val="0"/>
              </a:spcBef>
              <a:spcAft>
                <a:spcPts val="0"/>
              </a:spcAft>
              <a:buClr>
                <a:srgbClr val="193EB0"/>
              </a:buClr>
              <a:buSzPts val="1299"/>
              <a:buFont typeface="Arial"/>
              <a:buNone/>
            </a:pPr>
            <a:r>
              <a:t/>
            </a:r>
            <a:endParaRPr sz="1299">
              <a:solidFill>
                <a:srgbClr val="262626"/>
              </a:solidFill>
              <a:latin typeface="Arial"/>
              <a:ea typeface="Arial"/>
              <a:cs typeface="Arial"/>
              <a:sym typeface="Arial"/>
            </a:endParaRPr>
          </a:p>
        </p:txBody>
      </p:sp>
      <p:sp>
        <p:nvSpPr>
          <p:cNvPr id="852" name="Google Shape;852;p5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853" name="Google Shape;853;p54"/>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
        <p:nvSpPr>
          <p:cNvPr id="854" name="Google Shape;854;p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pic>
        <p:nvPicPr>
          <p:cNvPr id="855" name="Google Shape;855;p54"/>
          <p:cNvPicPr preferRelativeResize="0"/>
          <p:nvPr/>
        </p:nvPicPr>
        <p:blipFill rotWithShape="1">
          <a:blip r:embed="rId3">
            <a:alphaModFix/>
          </a:blip>
          <a:srcRect b="0" l="261" r="441" t="359"/>
          <a:stretch/>
        </p:blipFill>
        <p:spPr>
          <a:xfrm>
            <a:off x="4601526" y="3455476"/>
            <a:ext cx="4721749" cy="2636251"/>
          </a:xfrm>
          <a:prstGeom prst="rect">
            <a:avLst/>
          </a:prstGeom>
          <a:noFill/>
          <a:ln cap="flat" cmpd="sng" w="9525">
            <a:solidFill>
              <a:srgbClr val="BFBFBF"/>
            </a:solidFill>
            <a:prstDash val="solid"/>
            <a:round/>
            <a:headEnd len="sm" w="sm" type="none"/>
            <a:tailEnd len="sm" w="sm" type="none"/>
          </a:ln>
        </p:spPr>
      </p:pic>
      <p:grpSp>
        <p:nvGrpSpPr>
          <p:cNvPr id="856" name="Google Shape;856;p54"/>
          <p:cNvGrpSpPr/>
          <p:nvPr/>
        </p:nvGrpSpPr>
        <p:grpSpPr>
          <a:xfrm>
            <a:off x="712182" y="3455476"/>
            <a:ext cx="3635308" cy="2636251"/>
            <a:chOff x="712182" y="3528695"/>
            <a:chExt cx="3635308" cy="2636251"/>
          </a:xfrm>
        </p:grpSpPr>
        <p:pic>
          <p:nvPicPr>
            <p:cNvPr id="857" name="Google Shape;857;p54"/>
            <p:cNvPicPr preferRelativeResize="0"/>
            <p:nvPr/>
          </p:nvPicPr>
          <p:blipFill rotWithShape="1">
            <a:blip r:embed="rId4">
              <a:alphaModFix/>
            </a:blip>
            <a:srcRect b="3498" l="2120" r="2032" t="3333"/>
            <a:stretch/>
          </p:blipFill>
          <p:spPr>
            <a:xfrm>
              <a:off x="712182" y="3528695"/>
              <a:ext cx="3635308" cy="2636251"/>
            </a:xfrm>
            <a:prstGeom prst="rect">
              <a:avLst/>
            </a:prstGeom>
            <a:noFill/>
            <a:ln cap="flat" cmpd="sng" w="9525">
              <a:solidFill>
                <a:srgbClr val="BFBFBF"/>
              </a:solidFill>
              <a:prstDash val="solid"/>
              <a:round/>
              <a:headEnd len="sm" w="sm" type="none"/>
              <a:tailEnd len="sm" w="sm" type="none"/>
            </a:ln>
          </p:spPr>
        </p:pic>
        <p:sp>
          <p:nvSpPr>
            <p:cNvPr id="858" name="Google Shape;858;p54"/>
            <p:cNvSpPr/>
            <p:nvPr/>
          </p:nvSpPr>
          <p:spPr>
            <a:xfrm>
              <a:off x="1843036" y="4594661"/>
              <a:ext cx="1917478" cy="45076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54"/>
            <p:cNvSpPr/>
            <p:nvPr/>
          </p:nvSpPr>
          <p:spPr>
            <a:xfrm>
              <a:off x="2527559" y="5670761"/>
              <a:ext cx="610516" cy="19441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60" name="Google Shape;860;p54"/>
          <p:cNvSpPr/>
          <p:nvPr/>
        </p:nvSpPr>
        <p:spPr>
          <a:xfrm>
            <a:off x="712182" y="2188259"/>
            <a:ext cx="4180967" cy="1150775"/>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Username: pi</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Password: Enter the password you used when setting up the Raspberry Pi.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Click OK </a:t>
            </a:r>
            <a:endParaRPr/>
          </a:p>
        </p:txBody>
      </p:sp>
      <p:sp>
        <p:nvSpPr>
          <p:cNvPr id="861" name="Google Shape;861;p54"/>
          <p:cNvSpPr/>
          <p:nvPr/>
        </p:nvSpPr>
        <p:spPr>
          <a:xfrm>
            <a:off x="4601526" y="2188259"/>
            <a:ext cx="4837749" cy="1048183"/>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If the Raspberry Pi is successfully connected to the PC, your PC monitor will show as below. </a:t>
            </a:r>
            <a:endParaRPr/>
          </a:p>
          <a:p>
            <a:pPr indent="-182526" lvl="0" marL="182526"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This is the same Raspberry Pi OS with the one you checked on the Raspberry Pi’s screen that you previously connected to.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grpSp>
        <p:nvGrpSpPr>
          <p:cNvPr id="867" name="Google Shape;867;p55"/>
          <p:cNvGrpSpPr/>
          <p:nvPr/>
        </p:nvGrpSpPr>
        <p:grpSpPr>
          <a:xfrm>
            <a:off x="561235" y="1888051"/>
            <a:ext cx="8780379" cy="215572"/>
            <a:chOff x="1027113" y="2045625"/>
            <a:chExt cx="8785225" cy="215691"/>
          </a:xfrm>
        </p:grpSpPr>
        <p:sp>
          <p:nvSpPr>
            <p:cNvPr id="868" name="Google Shape;868;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69" name="Google Shape;869;p55"/>
            <p:cNvSpPr/>
            <p:nvPr/>
          </p:nvSpPr>
          <p:spPr>
            <a:xfrm>
              <a:off x="1179512" y="2045625"/>
              <a:ext cx="8632826" cy="2156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Send File from Windows to Raspberry Pi(VNC)</a:t>
              </a:r>
              <a:endParaRPr sz="1401">
                <a:solidFill>
                  <a:srgbClr val="262626"/>
                </a:solidFill>
                <a:latin typeface="Arial"/>
                <a:ea typeface="Arial"/>
                <a:cs typeface="Arial"/>
                <a:sym typeface="Arial"/>
              </a:endParaRPr>
            </a:p>
          </p:txBody>
        </p:sp>
      </p:grpSp>
      <p:sp>
        <p:nvSpPr>
          <p:cNvPr id="870" name="Google Shape;870;p5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871" name="Google Shape;871;p55"/>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
        <p:nvSpPr>
          <p:cNvPr id="872" name="Google Shape;872;p5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sp>
        <p:nvSpPr>
          <p:cNvPr id="873" name="Google Shape;873;p55"/>
          <p:cNvSpPr/>
          <p:nvPr/>
        </p:nvSpPr>
        <p:spPr>
          <a:xfrm>
            <a:off x="712182" y="2188259"/>
            <a:ext cx="6591171"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Learn how to send files to the Raspberry Pi from the Windows PC using VNC. </a:t>
            </a:r>
            <a:endParaRPr/>
          </a:p>
        </p:txBody>
      </p:sp>
      <p:sp>
        <p:nvSpPr>
          <p:cNvPr id="874" name="Google Shape;874;p55"/>
          <p:cNvSpPr/>
          <p:nvPr/>
        </p:nvSpPr>
        <p:spPr>
          <a:xfrm>
            <a:off x="6047117" y="2741241"/>
            <a:ext cx="3420883" cy="1297791"/>
          </a:xfrm>
          <a:prstGeom prst="rect">
            <a:avLst/>
          </a:prstGeom>
          <a:noFill/>
          <a:ln>
            <a:noFill/>
          </a:ln>
        </p:spPr>
        <p:txBody>
          <a:bodyPr anchorCtr="0" anchor="t" bIns="45700" lIns="91425" spcFirstLastPara="1" rIns="91425" wrap="square" tIns="45700">
            <a:spAutoFit/>
          </a:bodyPr>
          <a:lstStyle/>
          <a:p>
            <a:pPr indent="-266700" lvl="0" marL="266700" marR="0" rtl="0" algn="l">
              <a:spcBef>
                <a:spcPts val="0"/>
              </a:spcBef>
              <a:spcAft>
                <a:spcPts val="0"/>
              </a:spcAft>
              <a:buClr>
                <a:srgbClr val="1429A0"/>
              </a:buClr>
              <a:buSzPts val="1300"/>
              <a:buFont typeface="Arial"/>
              <a:buAutoNum type="arabicPeriod"/>
            </a:pPr>
            <a:r>
              <a:rPr b="1" lang="en-US" sz="1300">
                <a:solidFill>
                  <a:srgbClr val="1429A0"/>
                </a:solidFill>
                <a:latin typeface="Arial"/>
                <a:ea typeface="Arial"/>
                <a:cs typeface="Arial"/>
                <a:sym typeface="Arial"/>
              </a:rPr>
              <a:t>Create the ‘RaspberryPi’ directory </a:t>
            </a:r>
            <a:r>
              <a:rPr lang="en-US" sz="1300">
                <a:solidFill>
                  <a:srgbClr val="262626"/>
                </a:solidFill>
                <a:latin typeface="Arial"/>
                <a:ea typeface="Arial"/>
                <a:cs typeface="Arial"/>
                <a:sym typeface="Arial"/>
              </a:rPr>
              <a:t>in the desired location </a:t>
            </a:r>
            <a:r>
              <a:rPr b="1" lang="en-US" sz="1300">
                <a:solidFill>
                  <a:srgbClr val="1429A0"/>
                </a:solidFill>
                <a:latin typeface="Arial"/>
                <a:ea typeface="Arial"/>
                <a:cs typeface="Arial"/>
                <a:sym typeface="Arial"/>
              </a:rPr>
              <a:t>in your Windows PC (this PC)</a:t>
            </a:r>
            <a:r>
              <a:rPr b="1" lang="en-US" sz="1300">
                <a:solidFill>
                  <a:srgbClr val="262626"/>
                </a:solidFill>
                <a:latin typeface="Arial"/>
                <a:ea typeface="Arial"/>
                <a:cs typeface="Arial"/>
                <a:sym typeface="Arial"/>
              </a:rPr>
              <a:t> </a:t>
            </a:r>
            <a:r>
              <a:rPr lang="en-US" sz="1300">
                <a:solidFill>
                  <a:srgbClr val="262626"/>
                </a:solidFill>
                <a:latin typeface="Arial"/>
                <a:ea typeface="Arial"/>
                <a:cs typeface="Arial"/>
                <a:sym typeface="Arial"/>
              </a:rPr>
              <a:t>for easy file management. </a:t>
            </a:r>
            <a:endParaRPr/>
          </a:p>
          <a:p>
            <a:pPr indent="-266700" lvl="0" marL="266700"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Generate a txt file as ‘test’ </a:t>
            </a:r>
            <a:endParaRPr/>
          </a:p>
          <a:p>
            <a:pPr indent="-266700" lvl="0" marL="266700"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Save it in the location. </a:t>
            </a:r>
            <a:endParaRPr/>
          </a:p>
        </p:txBody>
      </p:sp>
      <p:grpSp>
        <p:nvGrpSpPr>
          <p:cNvPr id="875" name="Google Shape;875;p55"/>
          <p:cNvGrpSpPr/>
          <p:nvPr/>
        </p:nvGrpSpPr>
        <p:grpSpPr>
          <a:xfrm>
            <a:off x="559817" y="2627595"/>
            <a:ext cx="5452794" cy="3203981"/>
            <a:chOff x="559817" y="2627595"/>
            <a:chExt cx="5452794" cy="3203981"/>
          </a:xfrm>
        </p:grpSpPr>
        <p:grpSp>
          <p:nvGrpSpPr>
            <p:cNvPr id="876" name="Google Shape;876;p55"/>
            <p:cNvGrpSpPr/>
            <p:nvPr/>
          </p:nvGrpSpPr>
          <p:grpSpPr>
            <a:xfrm>
              <a:off x="559817" y="2741241"/>
              <a:ext cx="5452794" cy="3090335"/>
              <a:chOff x="5016309" y="3872711"/>
              <a:chExt cx="4032441" cy="2285359"/>
            </a:xfrm>
          </p:grpSpPr>
          <p:pic>
            <p:nvPicPr>
              <p:cNvPr descr="텍스트, 모니터, 스크린샷, 실내이(가) 표시된 사진&#10;&#10;자동 생성된 설명" id="877" name="Google Shape;877;p55"/>
              <p:cNvPicPr preferRelativeResize="0"/>
              <p:nvPr/>
            </p:nvPicPr>
            <p:blipFill rotWithShape="1">
              <a:blip r:embed="rId3">
                <a:alphaModFix/>
              </a:blip>
              <a:srcRect b="0" l="0" r="0" t="0"/>
              <a:stretch/>
            </p:blipFill>
            <p:spPr>
              <a:xfrm>
                <a:off x="5016309" y="3872711"/>
                <a:ext cx="4032441" cy="2285359"/>
              </a:xfrm>
              <a:prstGeom prst="rect">
                <a:avLst/>
              </a:prstGeom>
              <a:noFill/>
              <a:ln>
                <a:noFill/>
              </a:ln>
            </p:spPr>
          </p:pic>
          <p:sp>
            <p:nvSpPr>
              <p:cNvPr id="878" name="Google Shape;878;p55"/>
              <p:cNvSpPr/>
              <p:nvPr/>
            </p:nvSpPr>
            <p:spPr>
              <a:xfrm>
                <a:off x="5436461" y="4100521"/>
                <a:ext cx="1091552" cy="12752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55"/>
              <p:cNvSpPr/>
              <p:nvPr/>
            </p:nvSpPr>
            <p:spPr>
              <a:xfrm>
                <a:off x="7216114" y="4273073"/>
                <a:ext cx="1479510" cy="36960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55"/>
              <p:cNvSpPr/>
              <p:nvPr/>
            </p:nvSpPr>
            <p:spPr>
              <a:xfrm>
                <a:off x="5637674" y="4353547"/>
                <a:ext cx="890339" cy="13467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1" name="Google Shape;881;p55"/>
            <p:cNvSpPr/>
            <p:nvPr/>
          </p:nvSpPr>
          <p:spPr>
            <a:xfrm>
              <a:off x="3425509" y="3156109"/>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882" name="Google Shape;882;p55"/>
            <p:cNvSpPr/>
            <p:nvPr/>
          </p:nvSpPr>
          <p:spPr>
            <a:xfrm>
              <a:off x="968655" y="2903834"/>
              <a:ext cx="217907" cy="20782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a:t>
              </a:r>
              <a:endParaRPr sz="1200">
                <a:solidFill>
                  <a:schemeClr val="dk1"/>
                </a:solidFill>
                <a:latin typeface="Arial"/>
                <a:ea typeface="Arial"/>
                <a:cs typeface="Arial"/>
                <a:sym typeface="Arial"/>
              </a:endParaRPr>
            </a:p>
          </p:txBody>
        </p:sp>
        <p:sp>
          <p:nvSpPr>
            <p:cNvPr id="883" name="Google Shape;883;p55"/>
            <p:cNvSpPr/>
            <p:nvPr/>
          </p:nvSpPr>
          <p:spPr>
            <a:xfrm>
              <a:off x="1275210" y="3316822"/>
              <a:ext cx="217907" cy="20782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3</a:t>
              </a:r>
              <a:endParaRPr sz="1200">
                <a:solidFill>
                  <a:schemeClr val="dk1"/>
                </a:solidFill>
                <a:latin typeface="Arial"/>
                <a:ea typeface="Arial"/>
                <a:cs typeface="Arial"/>
                <a:sym typeface="Arial"/>
              </a:endParaRPr>
            </a:p>
          </p:txBody>
        </p:sp>
        <p:grpSp>
          <p:nvGrpSpPr>
            <p:cNvPr id="884" name="Google Shape;884;p55"/>
            <p:cNvGrpSpPr/>
            <p:nvPr/>
          </p:nvGrpSpPr>
          <p:grpSpPr>
            <a:xfrm>
              <a:off x="1469833" y="2627595"/>
              <a:ext cx="2956294" cy="439978"/>
              <a:chOff x="1469833" y="2627595"/>
              <a:chExt cx="2956294" cy="439978"/>
            </a:xfrm>
          </p:grpSpPr>
          <p:sp>
            <p:nvSpPr>
              <p:cNvPr id="885" name="Google Shape;885;p55"/>
              <p:cNvSpPr/>
              <p:nvPr/>
            </p:nvSpPr>
            <p:spPr>
              <a:xfrm>
                <a:off x="1469833" y="2627595"/>
                <a:ext cx="2956294"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This PC  &gt;  Local Disk(C) &gt; RaspberryPi</a:t>
                </a:r>
                <a:endParaRPr b="1" sz="1300">
                  <a:solidFill>
                    <a:schemeClr val="lt1"/>
                  </a:solidFill>
                  <a:latin typeface="Arial"/>
                  <a:ea typeface="Arial"/>
                  <a:cs typeface="Arial"/>
                  <a:sym typeface="Arial"/>
                </a:endParaRPr>
              </a:p>
            </p:txBody>
          </p:sp>
          <p:cxnSp>
            <p:nvCxnSpPr>
              <p:cNvPr id="886" name="Google Shape;886;p55"/>
              <p:cNvCxnSpPr/>
              <p:nvPr/>
            </p:nvCxnSpPr>
            <p:spPr>
              <a:xfrm>
                <a:off x="1948721" y="2880102"/>
                <a:ext cx="0" cy="187471"/>
              </a:xfrm>
              <a:prstGeom prst="straightConnector1">
                <a:avLst/>
              </a:prstGeom>
              <a:noFill/>
              <a:ln cap="flat" cmpd="sng" w="12700">
                <a:solidFill>
                  <a:srgbClr val="00B0F0"/>
                </a:solidFill>
                <a:prstDash val="solid"/>
                <a:miter lim="800000"/>
                <a:headEnd len="sm" w="sm" type="none"/>
                <a:tailEnd len="med" w="med" type="triangle"/>
              </a:ln>
            </p:spPr>
          </p:cxnSp>
        </p:grpSp>
        <p:sp>
          <p:nvSpPr>
            <p:cNvPr id="887" name="Google Shape;887;p55"/>
            <p:cNvSpPr/>
            <p:nvPr/>
          </p:nvSpPr>
          <p:spPr>
            <a:xfrm>
              <a:off x="1401580" y="3656919"/>
              <a:ext cx="591143"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test</a:t>
              </a:r>
              <a:endParaRPr b="1" sz="1300">
                <a:solidFill>
                  <a:schemeClr val="lt1"/>
                </a:solidFill>
                <a:latin typeface="Arial"/>
                <a:ea typeface="Arial"/>
                <a:cs typeface="Arial"/>
                <a:sym typeface="Arial"/>
              </a:endParaRPr>
            </a:p>
          </p:txBody>
        </p:sp>
        <p:grpSp>
          <p:nvGrpSpPr>
            <p:cNvPr id="888" name="Google Shape;888;p55"/>
            <p:cNvGrpSpPr/>
            <p:nvPr/>
          </p:nvGrpSpPr>
          <p:grpSpPr>
            <a:xfrm>
              <a:off x="2298192" y="3782417"/>
              <a:ext cx="3601213" cy="440960"/>
              <a:chOff x="2298192" y="3782417"/>
              <a:chExt cx="3601213" cy="440960"/>
            </a:xfrm>
          </p:grpSpPr>
          <p:sp>
            <p:nvSpPr>
              <p:cNvPr id="889" name="Google Shape;889;p55"/>
              <p:cNvSpPr/>
              <p:nvPr/>
            </p:nvSpPr>
            <p:spPr>
              <a:xfrm>
                <a:off x="2298192" y="3987634"/>
                <a:ext cx="3601213" cy="235743"/>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This text file will be copied to Raspberry Pi ₩n </a:t>
                </a:r>
                <a:endParaRPr b="1" sz="1300">
                  <a:solidFill>
                    <a:schemeClr val="lt1"/>
                  </a:solidFill>
                  <a:latin typeface="Arial"/>
                  <a:ea typeface="Arial"/>
                  <a:cs typeface="Arial"/>
                  <a:sym typeface="Arial"/>
                </a:endParaRPr>
              </a:p>
            </p:txBody>
          </p:sp>
          <p:cxnSp>
            <p:nvCxnSpPr>
              <p:cNvPr id="890" name="Google Shape;890;p55"/>
              <p:cNvCxnSpPr/>
              <p:nvPr/>
            </p:nvCxnSpPr>
            <p:spPr>
              <a:xfrm rot="10800000">
                <a:off x="4426127" y="3782417"/>
                <a:ext cx="0" cy="195879"/>
              </a:xfrm>
              <a:prstGeom prst="straightConnector1">
                <a:avLst/>
              </a:prstGeom>
              <a:noFill/>
              <a:ln cap="flat" cmpd="sng" w="12700">
                <a:solidFill>
                  <a:srgbClr val="00B0F0"/>
                </a:solidFill>
                <a:prstDash val="solid"/>
                <a:miter lim="800000"/>
                <a:headEnd len="sm" w="sm" type="none"/>
                <a:tailEnd len="med" w="med" type="triangle"/>
              </a:ln>
            </p:spPr>
          </p:cxn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grpSp>
        <p:nvGrpSpPr>
          <p:cNvPr id="896" name="Google Shape;896;p56"/>
          <p:cNvGrpSpPr/>
          <p:nvPr/>
        </p:nvGrpSpPr>
        <p:grpSpPr>
          <a:xfrm>
            <a:off x="561235" y="1888051"/>
            <a:ext cx="8780379" cy="215572"/>
            <a:chOff x="1027113" y="2045625"/>
            <a:chExt cx="8785225" cy="215691"/>
          </a:xfrm>
        </p:grpSpPr>
        <p:sp>
          <p:nvSpPr>
            <p:cNvPr id="897" name="Google Shape;897;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98" name="Google Shape;898;p56"/>
            <p:cNvSpPr/>
            <p:nvPr/>
          </p:nvSpPr>
          <p:spPr>
            <a:xfrm>
              <a:off x="1179512" y="2045625"/>
              <a:ext cx="8632826" cy="2156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Send File from Windows to Raspberry Pi(VNC)</a:t>
              </a:r>
              <a:endParaRPr sz="1401">
                <a:solidFill>
                  <a:srgbClr val="262626"/>
                </a:solidFill>
                <a:latin typeface="Arial"/>
                <a:ea typeface="Arial"/>
                <a:cs typeface="Arial"/>
                <a:sym typeface="Arial"/>
              </a:endParaRPr>
            </a:p>
          </p:txBody>
        </p:sp>
      </p:grpSp>
      <p:sp>
        <p:nvSpPr>
          <p:cNvPr id="899" name="Google Shape;899;p5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900" name="Google Shape;900;p56"/>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
        <p:nvSpPr>
          <p:cNvPr id="901" name="Google Shape;901;p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sp>
        <p:nvSpPr>
          <p:cNvPr id="902" name="Google Shape;902;p56"/>
          <p:cNvSpPr/>
          <p:nvPr/>
        </p:nvSpPr>
        <p:spPr>
          <a:xfrm>
            <a:off x="712182" y="2188259"/>
            <a:ext cx="6591171" cy="34542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Learn how to send files to the Raspberry Pi from the Windows PC using VNC. </a:t>
            </a:r>
            <a:endParaRPr/>
          </a:p>
        </p:txBody>
      </p:sp>
      <p:sp>
        <p:nvSpPr>
          <p:cNvPr id="903" name="Google Shape;903;p56"/>
          <p:cNvSpPr/>
          <p:nvPr/>
        </p:nvSpPr>
        <p:spPr>
          <a:xfrm>
            <a:off x="5934975" y="2669384"/>
            <a:ext cx="3533026" cy="2151049"/>
          </a:xfrm>
          <a:prstGeom prst="rect">
            <a:avLst/>
          </a:prstGeom>
          <a:noFill/>
          <a:ln>
            <a:noFill/>
          </a:ln>
        </p:spPr>
        <p:txBody>
          <a:bodyPr anchorCtr="0" anchor="t" bIns="71975" lIns="0" spcFirstLastPara="1" rIns="143950" wrap="square" tIns="71975">
            <a:spAutoFit/>
          </a:bodyPr>
          <a:lstStyle/>
          <a:p>
            <a:pPr indent="-274638" lvl="0" marL="449263" marR="0" rtl="0" algn="l">
              <a:spcBef>
                <a:spcPts val="0"/>
              </a:spcBef>
              <a:spcAft>
                <a:spcPts val="0"/>
              </a:spcAft>
              <a:buClr>
                <a:srgbClr val="262626"/>
              </a:buClr>
              <a:buSzPts val="1300"/>
              <a:buFont typeface="Arial"/>
              <a:buAutoNum type="arabicPeriod" startAt="4"/>
            </a:pPr>
            <a:r>
              <a:rPr lang="en-US" sz="1300">
                <a:solidFill>
                  <a:srgbClr val="262626"/>
                </a:solidFill>
                <a:latin typeface="Arial"/>
                <a:ea typeface="Arial"/>
                <a:cs typeface="Arial"/>
                <a:sym typeface="Arial"/>
              </a:rPr>
              <a:t>At the top of </a:t>
            </a:r>
            <a:r>
              <a:rPr b="1" lang="en-US" sz="1300">
                <a:solidFill>
                  <a:srgbClr val="262626"/>
                </a:solidFill>
                <a:latin typeface="Arial"/>
                <a:ea typeface="Arial"/>
                <a:cs typeface="Arial"/>
                <a:sym typeface="Arial"/>
              </a:rPr>
              <a:t>the Raspberry Pi’s Desktop screen</a:t>
            </a:r>
            <a:r>
              <a:rPr lang="en-US" sz="1300">
                <a:solidFill>
                  <a:srgbClr val="262626"/>
                </a:solidFill>
                <a:latin typeface="Arial"/>
                <a:ea typeface="Arial"/>
                <a:cs typeface="Arial"/>
                <a:sym typeface="Arial"/>
              </a:rPr>
              <a:t>, the menu appears as seen below. Hover your mouse over it for the menu to drop down. Click the </a:t>
            </a:r>
            <a:r>
              <a:rPr b="1" lang="en-US" sz="1300">
                <a:solidFill>
                  <a:srgbClr val="262626"/>
                </a:solidFill>
                <a:latin typeface="Arial"/>
                <a:ea typeface="Arial"/>
                <a:cs typeface="Arial"/>
                <a:sym typeface="Arial"/>
              </a:rPr>
              <a:t>Transfer Files icon</a:t>
            </a:r>
            <a:r>
              <a:rPr lang="en-US" sz="1300">
                <a:solidFill>
                  <a:srgbClr val="262626"/>
                </a:solidFill>
                <a:latin typeface="Arial"/>
                <a:ea typeface="Arial"/>
                <a:cs typeface="Arial"/>
                <a:sym typeface="Arial"/>
              </a:rPr>
              <a:t>.</a:t>
            </a:r>
            <a:endParaRPr/>
          </a:p>
          <a:p>
            <a:pPr indent="-274638" lvl="0" marL="449263" marR="0" rtl="0" algn="l">
              <a:spcBef>
                <a:spcPts val="800"/>
              </a:spcBef>
              <a:spcAft>
                <a:spcPts val="0"/>
              </a:spcAft>
              <a:buClr>
                <a:srgbClr val="262626"/>
              </a:buClr>
              <a:buSzPts val="1300"/>
              <a:buFont typeface="Arial"/>
              <a:buAutoNum type="arabicPeriod" startAt="4"/>
            </a:pPr>
            <a:r>
              <a:rPr lang="en-US" sz="1300">
                <a:solidFill>
                  <a:srgbClr val="262626"/>
                </a:solidFill>
                <a:latin typeface="Arial"/>
                <a:ea typeface="Arial"/>
                <a:cs typeface="Arial"/>
                <a:sym typeface="Arial"/>
              </a:rPr>
              <a:t>Designate Fetch files to Desktop and click Send Files. </a:t>
            </a:r>
            <a:endParaRPr/>
          </a:p>
          <a:p>
            <a:pPr indent="-274638" lvl="0" marL="449263" marR="0" rtl="0" algn="l">
              <a:spcBef>
                <a:spcPts val="800"/>
              </a:spcBef>
              <a:spcAft>
                <a:spcPts val="0"/>
              </a:spcAft>
              <a:buClr>
                <a:srgbClr val="262626"/>
              </a:buClr>
              <a:buSzPts val="1300"/>
              <a:buFont typeface="Arial"/>
              <a:buAutoNum type="arabicPeriod" startAt="4"/>
            </a:pPr>
            <a:r>
              <a:rPr lang="en-US" sz="1300">
                <a:solidFill>
                  <a:srgbClr val="262626"/>
                </a:solidFill>
                <a:latin typeface="Arial"/>
                <a:ea typeface="Arial"/>
                <a:cs typeface="Arial"/>
                <a:sym typeface="Arial"/>
              </a:rPr>
              <a:t>Select the test file you want to send and click Open.</a:t>
            </a:r>
            <a:endParaRPr sz="1300">
              <a:solidFill>
                <a:srgbClr val="262626"/>
              </a:solidFill>
              <a:latin typeface="Arial"/>
              <a:ea typeface="Arial"/>
              <a:cs typeface="Arial"/>
              <a:sym typeface="Arial"/>
            </a:endParaRPr>
          </a:p>
        </p:txBody>
      </p:sp>
      <p:grpSp>
        <p:nvGrpSpPr>
          <p:cNvPr id="904" name="Google Shape;904;p56"/>
          <p:cNvGrpSpPr/>
          <p:nvPr/>
        </p:nvGrpSpPr>
        <p:grpSpPr>
          <a:xfrm>
            <a:off x="559817" y="2576945"/>
            <a:ext cx="5433887" cy="3044027"/>
            <a:chOff x="559817" y="2576945"/>
            <a:chExt cx="5433887" cy="3044027"/>
          </a:xfrm>
        </p:grpSpPr>
        <p:grpSp>
          <p:nvGrpSpPr>
            <p:cNvPr id="905" name="Google Shape;905;p56"/>
            <p:cNvGrpSpPr/>
            <p:nvPr/>
          </p:nvGrpSpPr>
          <p:grpSpPr>
            <a:xfrm>
              <a:off x="559817" y="2576945"/>
              <a:ext cx="5433887" cy="3044027"/>
              <a:chOff x="559819" y="2576945"/>
              <a:chExt cx="5433887" cy="3044027"/>
            </a:xfrm>
          </p:grpSpPr>
          <p:grpSp>
            <p:nvGrpSpPr>
              <p:cNvPr id="906" name="Google Shape;906;p56"/>
              <p:cNvGrpSpPr/>
              <p:nvPr/>
            </p:nvGrpSpPr>
            <p:grpSpPr>
              <a:xfrm>
                <a:off x="559819" y="2576945"/>
                <a:ext cx="5433887" cy="3044027"/>
                <a:chOff x="559819" y="2485505"/>
                <a:chExt cx="5433887" cy="3044027"/>
              </a:xfrm>
            </p:grpSpPr>
            <p:grpSp>
              <p:nvGrpSpPr>
                <p:cNvPr id="907" name="Google Shape;907;p56"/>
                <p:cNvGrpSpPr/>
                <p:nvPr/>
              </p:nvGrpSpPr>
              <p:grpSpPr>
                <a:xfrm>
                  <a:off x="559819" y="2564690"/>
                  <a:ext cx="5433887" cy="2964842"/>
                  <a:chOff x="5381021" y="3980343"/>
                  <a:chExt cx="3944433" cy="2194711"/>
                </a:xfrm>
              </p:grpSpPr>
              <p:grpSp>
                <p:nvGrpSpPr>
                  <p:cNvPr id="908" name="Google Shape;908;p56"/>
                  <p:cNvGrpSpPr/>
                  <p:nvPr/>
                </p:nvGrpSpPr>
                <p:grpSpPr>
                  <a:xfrm>
                    <a:off x="5381021" y="3980343"/>
                    <a:ext cx="3944433" cy="2194711"/>
                    <a:chOff x="1993497" y="2095501"/>
                    <a:chExt cx="7331955" cy="4079554"/>
                  </a:xfrm>
                </p:grpSpPr>
                <p:pic>
                  <p:nvPicPr>
                    <p:cNvPr id="909" name="Google Shape;909;p56"/>
                    <p:cNvPicPr preferRelativeResize="0"/>
                    <p:nvPr/>
                  </p:nvPicPr>
                  <p:blipFill rotWithShape="1">
                    <a:blip r:embed="rId3">
                      <a:alphaModFix/>
                    </a:blip>
                    <a:srcRect b="0" l="0" r="0" t="0"/>
                    <a:stretch/>
                  </p:blipFill>
                  <p:spPr>
                    <a:xfrm>
                      <a:off x="1993497" y="2095501"/>
                      <a:ext cx="7331955" cy="4079554"/>
                    </a:xfrm>
                    <a:prstGeom prst="rect">
                      <a:avLst/>
                    </a:prstGeom>
                    <a:noFill/>
                    <a:ln>
                      <a:noFill/>
                    </a:ln>
                  </p:spPr>
                </p:pic>
                <p:pic>
                  <p:nvPicPr>
                    <p:cNvPr id="910" name="Google Shape;910;p56"/>
                    <p:cNvPicPr preferRelativeResize="0"/>
                    <p:nvPr/>
                  </p:nvPicPr>
                  <p:blipFill rotWithShape="1">
                    <a:blip r:embed="rId4">
                      <a:alphaModFix/>
                    </a:blip>
                    <a:srcRect b="93398" l="42304" r="41157" t="2649"/>
                    <a:stretch/>
                  </p:blipFill>
                  <p:spPr>
                    <a:xfrm>
                      <a:off x="5050681" y="2207355"/>
                      <a:ext cx="1191369" cy="158338"/>
                    </a:xfrm>
                    <a:prstGeom prst="rect">
                      <a:avLst/>
                    </a:prstGeom>
                    <a:noFill/>
                    <a:ln>
                      <a:noFill/>
                    </a:ln>
                  </p:spPr>
                </p:pic>
              </p:grpSp>
              <p:sp>
                <p:nvSpPr>
                  <p:cNvPr id="911" name="Google Shape;911;p56"/>
                  <p:cNvSpPr/>
                  <p:nvPr/>
                </p:nvSpPr>
                <p:spPr>
                  <a:xfrm>
                    <a:off x="7269614" y="4036265"/>
                    <a:ext cx="115960" cy="9980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56"/>
                  <p:cNvSpPr/>
                  <p:nvPr/>
                </p:nvSpPr>
                <p:spPr>
                  <a:xfrm>
                    <a:off x="7112613" y="5325026"/>
                    <a:ext cx="697299" cy="8133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56"/>
                  <p:cNvSpPr/>
                  <p:nvPr/>
                </p:nvSpPr>
                <p:spPr>
                  <a:xfrm>
                    <a:off x="6799429" y="5325026"/>
                    <a:ext cx="205431" cy="74987"/>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56"/>
                  <p:cNvSpPr/>
                  <p:nvPr/>
                </p:nvSpPr>
                <p:spPr>
                  <a:xfrm>
                    <a:off x="7245556" y="4368194"/>
                    <a:ext cx="321325" cy="6661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56"/>
                  <p:cNvSpPr/>
                  <p:nvPr/>
                </p:nvSpPr>
                <p:spPr>
                  <a:xfrm>
                    <a:off x="7251088" y="4480633"/>
                    <a:ext cx="140312" cy="6197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56"/>
                  <p:cNvSpPr/>
                  <p:nvPr/>
                </p:nvSpPr>
                <p:spPr>
                  <a:xfrm>
                    <a:off x="8055506" y="5061734"/>
                    <a:ext cx="169777" cy="6817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7" name="Google Shape;917;p56"/>
                <p:cNvSpPr/>
                <p:nvPr/>
              </p:nvSpPr>
              <p:spPr>
                <a:xfrm>
                  <a:off x="2989253" y="2485505"/>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4</a:t>
                  </a:r>
                  <a:endParaRPr sz="1200">
                    <a:solidFill>
                      <a:schemeClr val="dk1"/>
                    </a:solidFill>
                    <a:latin typeface="Arial"/>
                    <a:ea typeface="Arial"/>
                    <a:cs typeface="Arial"/>
                    <a:sym typeface="Arial"/>
                  </a:endParaRPr>
                </a:p>
              </p:txBody>
            </p:sp>
            <p:sp>
              <p:nvSpPr>
                <p:cNvPr id="918" name="Google Shape;918;p56"/>
                <p:cNvSpPr/>
                <p:nvPr/>
              </p:nvSpPr>
              <p:spPr>
                <a:xfrm>
                  <a:off x="2330922" y="4242933"/>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5</a:t>
                  </a:r>
                  <a:endParaRPr sz="1200">
                    <a:solidFill>
                      <a:schemeClr val="dk1"/>
                    </a:solidFill>
                    <a:latin typeface="Arial"/>
                    <a:ea typeface="Arial"/>
                    <a:cs typeface="Arial"/>
                    <a:sym typeface="Arial"/>
                  </a:endParaRPr>
                </a:p>
              </p:txBody>
            </p:sp>
            <p:sp>
              <p:nvSpPr>
                <p:cNvPr id="919" name="Google Shape;919;p56"/>
                <p:cNvSpPr/>
                <p:nvPr/>
              </p:nvSpPr>
              <p:spPr>
                <a:xfrm>
                  <a:off x="2910511" y="2960571"/>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6</a:t>
                  </a:r>
                  <a:endParaRPr sz="1200">
                    <a:solidFill>
                      <a:schemeClr val="dk1"/>
                    </a:solidFill>
                    <a:latin typeface="Arial"/>
                    <a:ea typeface="Arial"/>
                    <a:cs typeface="Arial"/>
                    <a:sym typeface="Arial"/>
                  </a:endParaRPr>
                </a:p>
              </p:txBody>
            </p:sp>
          </p:grpSp>
          <p:sp>
            <p:nvSpPr>
              <p:cNvPr id="920" name="Google Shape;920;p56"/>
              <p:cNvSpPr/>
              <p:nvPr/>
            </p:nvSpPr>
            <p:spPr>
              <a:xfrm>
                <a:off x="4571216" y="3148029"/>
                <a:ext cx="1115508"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RaspberryPi</a:t>
                </a:r>
                <a:endParaRPr b="1" sz="1300">
                  <a:solidFill>
                    <a:schemeClr val="lt1"/>
                  </a:solidFill>
                  <a:latin typeface="Arial"/>
                  <a:ea typeface="Arial"/>
                  <a:cs typeface="Arial"/>
                  <a:sym typeface="Arial"/>
                </a:endParaRPr>
              </a:p>
            </p:txBody>
          </p:sp>
          <p:sp>
            <p:nvSpPr>
              <p:cNvPr id="921" name="Google Shape;921;p56"/>
              <p:cNvSpPr/>
              <p:nvPr/>
            </p:nvSpPr>
            <p:spPr>
              <a:xfrm>
                <a:off x="4571216" y="3423124"/>
                <a:ext cx="477521"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test</a:t>
                </a:r>
                <a:endParaRPr b="1" sz="1300">
                  <a:solidFill>
                    <a:schemeClr val="lt1"/>
                  </a:solidFill>
                  <a:latin typeface="Arial"/>
                  <a:ea typeface="Arial"/>
                  <a:cs typeface="Arial"/>
                  <a:sym typeface="Arial"/>
                </a:endParaRPr>
              </a:p>
            </p:txBody>
          </p:sp>
          <p:cxnSp>
            <p:nvCxnSpPr>
              <p:cNvPr id="922" name="Google Shape;922;p56"/>
              <p:cNvCxnSpPr>
                <a:stCxn id="920" idx="1"/>
              </p:cNvCxnSpPr>
              <p:nvPr/>
            </p:nvCxnSpPr>
            <p:spPr>
              <a:xfrm rot="10800000">
                <a:off x="3581516" y="3218175"/>
                <a:ext cx="989700" cy="51900"/>
              </a:xfrm>
              <a:prstGeom prst="straightConnector1">
                <a:avLst/>
              </a:prstGeom>
              <a:noFill/>
              <a:ln cap="flat" cmpd="sng" w="12700">
                <a:solidFill>
                  <a:srgbClr val="00B0F0"/>
                </a:solidFill>
                <a:prstDash val="solid"/>
                <a:miter lim="800000"/>
                <a:headEnd len="sm" w="sm" type="none"/>
                <a:tailEnd len="med" w="med" type="triangle"/>
              </a:ln>
            </p:spPr>
          </p:cxnSp>
          <p:cxnSp>
            <p:nvCxnSpPr>
              <p:cNvPr id="923" name="Google Shape;923;p56"/>
              <p:cNvCxnSpPr>
                <a:stCxn id="921" idx="1"/>
              </p:cNvCxnSpPr>
              <p:nvPr/>
            </p:nvCxnSpPr>
            <p:spPr>
              <a:xfrm rot="10800000">
                <a:off x="3346616" y="3387670"/>
                <a:ext cx="1224600" cy="157500"/>
              </a:xfrm>
              <a:prstGeom prst="straightConnector1">
                <a:avLst/>
              </a:prstGeom>
              <a:noFill/>
              <a:ln cap="flat" cmpd="sng" w="12700">
                <a:solidFill>
                  <a:srgbClr val="00B0F0"/>
                </a:solidFill>
                <a:prstDash val="solid"/>
                <a:miter lim="800000"/>
                <a:headEnd len="sm" w="sm" type="none"/>
                <a:tailEnd len="med" w="med" type="triangle"/>
              </a:ln>
            </p:spPr>
          </p:cxnSp>
          <p:pic>
            <p:nvPicPr>
              <p:cNvPr id="924" name="Google Shape;924;p56"/>
              <p:cNvPicPr preferRelativeResize="0"/>
              <p:nvPr/>
            </p:nvPicPr>
            <p:blipFill rotWithShape="1">
              <a:blip r:embed="rId4">
                <a:alphaModFix/>
              </a:blip>
              <a:srcRect b="93881" l="49257" r="49233" t="3385"/>
              <a:stretch/>
            </p:blipFill>
            <p:spPr>
              <a:xfrm>
                <a:off x="3415153" y="2651847"/>
                <a:ext cx="293370" cy="289560"/>
              </a:xfrm>
              <a:prstGeom prst="rect">
                <a:avLst/>
              </a:prstGeom>
              <a:solidFill>
                <a:srgbClr val="161B21"/>
              </a:solidFill>
              <a:ln cap="flat" cmpd="sng" w="9525">
                <a:solidFill>
                  <a:srgbClr val="00B0F0"/>
                </a:solidFill>
                <a:prstDash val="solid"/>
                <a:round/>
                <a:headEnd len="sm" w="sm" type="none"/>
                <a:tailEnd len="sm" w="sm" type="none"/>
              </a:ln>
            </p:spPr>
          </p:pic>
        </p:grpSp>
        <p:sp>
          <p:nvSpPr>
            <p:cNvPr id="925" name="Google Shape;925;p56"/>
            <p:cNvSpPr/>
            <p:nvPr/>
          </p:nvSpPr>
          <p:spPr>
            <a:xfrm>
              <a:off x="1789678" y="4631406"/>
              <a:ext cx="1035288"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Send files…</a:t>
              </a:r>
              <a:endParaRPr b="1" sz="1300">
                <a:solidFill>
                  <a:schemeClr val="lt1"/>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932" name="Google Shape;932;p57"/>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
        <p:nvSpPr>
          <p:cNvPr id="933" name="Google Shape;933;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grpSp>
        <p:nvGrpSpPr>
          <p:cNvPr id="934" name="Google Shape;934;p57"/>
          <p:cNvGrpSpPr/>
          <p:nvPr/>
        </p:nvGrpSpPr>
        <p:grpSpPr>
          <a:xfrm>
            <a:off x="559817" y="1935554"/>
            <a:ext cx="8879458" cy="215444"/>
            <a:chOff x="1027113" y="2045622"/>
            <a:chExt cx="8881513" cy="215496"/>
          </a:xfrm>
        </p:grpSpPr>
        <p:sp>
          <p:nvSpPr>
            <p:cNvPr id="935" name="Google Shape;935;p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936" name="Google Shape;936;p57"/>
            <p:cNvSpPr/>
            <p:nvPr/>
          </p:nvSpPr>
          <p:spPr>
            <a:xfrm>
              <a:off x="1179513" y="2045622"/>
              <a:ext cx="8729113" cy="2154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Send Files from Windows to Raspberry Pi with VNC</a:t>
              </a:r>
              <a:endParaRPr/>
            </a:p>
          </p:txBody>
        </p:sp>
      </p:grpSp>
      <p:sp>
        <p:nvSpPr>
          <p:cNvPr id="937" name="Google Shape;937;p57"/>
          <p:cNvSpPr/>
          <p:nvPr/>
        </p:nvSpPr>
        <p:spPr>
          <a:xfrm>
            <a:off x="5995357" y="2451464"/>
            <a:ext cx="3472643" cy="1248238"/>
          </a:xfrm>
          <a:prstGeom prst="rect">
            <a:avLst/>
          </a:prstGeom>
          <a:noFill/>
          <a:ln>
            <a:noFill/>
          </a:ln>
        </p:spPr>
        <p:txBody>
          <a:bodyPr anchorCtr="0" anchor="t" bIns="71975" lIns="0" spcFirstLastPara="1" rIns="143950" wrap="square" tIns="71975">
            <a:spAutoFit/>
          </a:bodyPr>
          <a:lstStyle/>
          <a:p>
            <a:pPr indent="-239712" lvl="0" marL="414338" marR="0" rtl="0" algn="l">
              <a:spcBef>
                <a:spcPts val="0"/>
              </a:spcBef>
              <a:spcAft>
                <a:spcPts val="0"/>
              </a:spcAft>
              <a:buClr>
                <a:srgbClr val="262626"/>
              </a:buClr>
              <a:buSzPts val="1300"/>
              <a:buFont typeface="Arial"/>
              <a:buAutoNum type="arabicPeriod" startAt="7"/>
            </a:pPr>
            <a:r>
              <a:rPr lang="en-US" sz="1300">
                <a:solidFill>
                  <a:srgbClr val="262626"/>
                </a:solidFill>
                <a:latin typeface="Arial"/>
                <a:ea typeface="Arial"/>
                <a:cs typeface="Arial"/>
                <a:sym typeface="Arial"/>
              </a:rPr>
              <a:t>By clicking Open, the VNC runs the File Transfer, and you can see the ‘test’ file existing in the Raspberry Pi’s desktop screen. </a:t>
            </a:r>
            <a:endParaRPr/>
          </a:p>
          <a:p>
            <a:pPr indent="-239712" lvl="0" marL="414338" marR="0" rtl="0" algn="l">
              <a:spcBef>
                <a:spcPts val="800"/>
              </a:spcBef>
              <a:spcAft>
                <a:spcPts val="0"/>
              </a:spcAft>
              <a:buClr>
                <a:srgbClr val="262626"/>
              </a:buClr>
              <a:buSzPts val="1300"/>
              <a:buFont typeface="Arial"/>
              <a:buAutoNum type="arabicPeriod" startAt="7"/>
            </a:pPr>
            <a:r>
              <a:rPr lang="en-US" sz="1300">
                <a:solidFill>
                  <a:srgbClr val="262626"/>
                </a:solidFill>
                <a:latin typeface="Arial"/>
                <a:ea typeface="Arial"/>
                <a:cs typeface="Arial"/>
                <a:sym typeface="Arial"/>
              </a:rPr>
              <a:t>Double click the file to open it.</a:t>
            </a:r>
            <a:endParaRPr/>
          </a:p>
        </p:txBody>
      </p:sp>
      <p:grpSp>
        <p:nvGrpSpPr>
          <p:cNvPr id="938" name="Google Shape;938;p57"/>
          <p:cNvGrpSpPr/>
          <p:nvPr/>
        </p:nvGrpSpPr>
        <p:grpSpPr>
          <a:xfrm>
            <a:off x="524424" y="2126880"/>
            <a:ext cx="5640890" cy="3307761"/>
            <a:chOff x="524424" y="2126880"/>
            <a:chExt cx="5640890" cy="3307761"/>
          </a:xfrm>
        </p:grpSpPr>
        <p:grpSp>
          <p:nvGrpSpPr>
            <p:cNvPr id="939" name="Google Shape;939;p57"/>
            <p:cNvGrpSpPr/>
            <p:nvPr/>
          </p:nvGrpSpPr>
          <p:grpSpPr>
            <a:xfrm>
              <a:off x="524424" y="2126880"/>
              <a:ext cx="5523649" cy="3307761"/>
              <a:chOff x="559817" y="2556908"/>
              <a:chExt cx="5063743" cy="3032353"/>
            </a:xfrm>
          </p:grpSpPr>
          <p:grpSp>
            <p:nvGrpSpPr>
              <p:cNvPr id="940" name="Google Shape;940;p57"/>
              <p:cNvGrpSpPr/>
              <p:nvPr/>
            </p:nvGrpSpPr>
            <p:grpSpPr>
              <a:xfrm>
                <a:off x="559817" y="2556908"/>
                <a:ext cx="5063743" cy="3032353"/>
                <a:chOff x="545961" y="2031958"/>
                <a:chExt cx="5083219" cy="3032353"/>
              </a:xfrm>
            </p:grpSpPr>
            <p:pic>
              <p:nvPicPr>
                <p:cNvPr id="941" name="Google Shape;941;p57"/>
                <p:cNvPicPr preferRelativeResize="0"/>
                <p:nvPr/>
              </p:nvPicPr>
              <p:blipFill rotWithShape="1">
                <a:blip r:embed="rId3">
                  <a:alphaModFix/>
                </a:blip>
                <a:srcRect b="0" l="0" r="0" t="0"/>
                <a:stretch/>
              </p:blipFill>
              <p:spPr>
                <a:xfrm>
                  <a:off x="545961" y="2031958"/>
                  <a:ext cx="5083219" cy="3032353"/>
                </a:xfrm>
                <a:prstGeom prst="rect">
                  <a:avLst/>
                </a:prstGeom>
                <a:noFill/>
                <a:ln>
                  <a:noFill/>
                </a:ln>
              </p:spPr>
            </p:pic>
            <p:sp>
              <p:nvSpPr>
                <p:cNvPr id="942" name="Google Shape;942;p57"/>
                <p:cNvSpPr/>
                <p:nvPr/>
              </p:nvSpPr>
              <p:spPr>
                <a:xfrm>
                  <a:off x="618548" y="2720777"/>
                  <a:ext cx="262801" cy="27677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57"/>
                <p:cNvSpPr/>
                <p:nvPr/>
              </p:nvSpPr>
              <p:spPr>
                <a:xfrm>
                  <a:off x="2330700" y="3279218"/>
                  <a:ext cx="1493645" cy="17696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57"/>
                <p:cNvSpPr/>
                <p:nvPr/>
              </p:nvSpPr>
              <p:spPr>
                <a:xfrm>
                  <a:off x="2865949" y="3473586"/>
                  <a:ext cx="1430272" cy="30451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945" name="Google Shape;945;p57"/>
                <p:cNvPicPr preferRelativeResize="0"/>
                <p:nvPr/>
              </p:nvPicPr>
              <p:blipFill rotWithShape="1">
                <a:blip r:embed="rId3">
                  <a:alphaModFix/>
                </a:blip>
                <a:srcRect b="69235" l="2234" r="94440" t="23138"/>
                <a:stretch/>
              </p:blipFill>
              <p:spPr>
                <a:xfrm>
                  <a:off x="1001105" y="2500768"/>
                  <a:ext cx="512421" cy="700890"/>
                </a:xfrm>
                <a:prstGeom prst="rect">
                  <a:avLst/>
                </a:prstGeom>
                <a:solidFill>
                  <a:srgbClr val="161B21"/>
                </a:solidFill>
                <a:ln cap="flat" cmpd="sng" w="12700">
                  <a:solidFill>
                    <a:srgbClr val="FF0000"/>
                  </a:solidFill>
                  <a:prstDash val="solid"/>
                  <a:round/>
                  <a:headEnd len="sm" w="sm" type="none"/>
                  <a:tailEnd len="sm" w="sm" type="none"/>
                </a:ln>
              </p:spPr>
            </p:pic>
          </p:grpSp>
          <p:grpSp>
            <p:nvGrpSpPr>
              <p:cNvPr id="946" name="Google Shape;946;p57"/>
              <p:cNvGrpSpPr/>
              <p:nvPr/>
            </p:nvGrpSpPr>
            <p:grpSpPr>
              <a:xfrm>
                <a:off x="2081541" y="3788448"/>
                <a:ext cx="739186" cy="462996"/>
                <a:chOff x="2081541" y="3263515"/>
                <a:chExt cx="739186" cy="462996"/>
              </a:xfrm>
            </p:grpSpPr>
            <p:sp>
              <p:nvSpPr>
                <p:cNvPr id="947" name="Google Shape;947;p57"/>
                <p:cNvSpPr/>
                <p:nvPr/>
              </p:nvSpPr>
              <p:spPr>
                <a:xfrm>
                  <a:off x="2081541" y="3263515"/>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7</a:t>
                  </a:r>
                  <a:endParaRPr sz="1200">
                    <a:solidFill>
                      <a:schemeClr val="dk1"/>
                    </a:solidFill>
                    <a:latin typeface="Arial"/>
                    <a:ea typeface="Arial"/>
                    <a:cs typeface="Arial"/>
                    <a:sym typeface="Arial"/>
                  </a:endParaRPr>
                </a:p>
              </p:txBody>
            </p:sp>
            <p:sp>
              <p:nvSpPr>
                <p:cNvPr id="948" name="Google Shape;948;p57"/>
                <p:cNvSpPr/>
                <p:nvPr/>
              </p:nvSpPr>
              <p:spPr>
                <a:xfrm>
                  <a:off x="2602820" y="3518684"/>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8</a:t>
                  </a:r>
                  <a:endParaRPr sz="1200">
                    <a:solidFill>
                      <a:schemeClr val="dk1"/>
                    </a:solidFill>
                    <a:latin typeface="Arial"/>
                    <a:ea typeface="Arial"/>
                    <a:cs typeface="Arial"/>
                    <a:sym typeface="Arial"/>
                  </a:endParaRPr>
                </a:p>
              </p:txBody>
            </p:sp>
          </p:grpSp>
        </p:grpSp>
        <p:sp>
          <p:nvSpPr>
            <p:cNvPr id="949" name="Google Shape;949;p57"/>
            <p:cNvSpPr/>
            <p:nvPr/>
          </p:nvSpPr>
          <p:spPr>
            <a:xfrm>
              <a:off x="2871828" y="4065588"/>
              <a:ext cx="3293486"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This text file will be copied to Raspberry Pi</a:t>
              </a:r>
              <a:endParaRPr b="1" sz="1300">
                <a:solidFill>
                  <a:schemeClr val="lt1"/>
                </a:solidFill>
                <a:latin typeface="Arial"/>
                <a:ea typeface="Arial"/>
                <a:cs typeface="Arial"/>
                <a:sym typeface="Arial"/>
              </a:endParaRPr>
            </a:p>
          </p:txBody>
        </p:sp>
        <p:sp>
          <p:nvSpPr>
            <p:cNvPr id="950" name="Google Shape;950;p57"/>
            <p:cNvSpPr/>
            <p:nvPr/>
          </p:nvSpPr>
          <p:spPr>
            <a:xfrm>
              <a:off x="2453606" y="3025141"/>
              <a:ext cx="1664806" cy="403668"/>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test.txt</a:t>
              </a:r>
              <a:endParaRPr/>
            </a:p>
            <a:p>
              <a:pPr indent="0" lvl="0" marL="0" marR="0" rtl="0" algn="l">
                <a:spcBef>
                  <a:spcPts val="0"/>
                </a:spcBef>
                <a:spcAft>
                  <a:spcPts val="0"/>
                </a:spcAft>
                <a:buNone/>
              </a:pPr>
              <a:r>
                <a:rPr b="1" lang="en-US" sz="1300">
                  <a:solidFill>
                    <a:schemeClr val="lt1"/>
                  </a:solidFill>
                  <a:latin typeface="Arial"/>
                  <a:ea typeface="Arial"/>
                  <a:cs typeface="Arial"/>
                  <a:sym typeface="Arial"/>
                </a:rPr>
                <a:t>Download complete</a:t>
              </a:r>
              <a:endParaRPr b="1" sz="1300">
                <a:solidFill>
                  <a:schemeClr val="lt1"/>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grpSp>
        <p:nvGrpSpPr>
          <p:cNvPr id="956" name="Google Shape;956;p58"/>
          <p:cNvGrpSpPr/>
          <p:nvPr/>
        </p:nvGrpSpPr>
        <p:grpSpPr>
          <a:xfrm>
            <a:off x="561235" y="1888607"/>
            <a:ext cx="8780379" cy="215572"/>
            <a:chOff x="1027113" y="2045625"/>
            <a:chExt cx="8785225" cy="215691"/>
          </a:xfrm>
        </p:grpSpPr>
        <p:sp>
          <p:nvSpPr>
            <p:cNvPr id="957" name="Google Shape;957;p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58" name="Google Shape;958;p58"/>
            <p:cNvSpPr/>
            <p:nvPr/>
          </p:nvSpPr>
          <p:spPr>
            <a:xfrm>
              <a:off x="1179512" y="2045625"/>
              <a:ext cx="8632826" cy="2156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Send File from Raspberry Pi to Windows (VNC)</a:t>
              </a:r>
              <a:endParaRPr sz="1401">
                <a:solidFill>
                  <a:srgbClr val="262626"/>
                </a:solidFill>
                <a:latin typeface="Arial"/>
                <a:ea typeface="Arial"/>
                <a:cs typeface="Arial"/>
                <a:sym typeface="Arial"/>
              </a:endParaRPr>
            </a:p>
          </p:txBody>
        </p:sp>
      </p:grpSp>
      <p:sp>
        <p:nvSpPr>
          <p:cNvPr id="959" name="Google Shape;959;p5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960" name="Google Shape;960;p58"/>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
        <p:nvSpPr>
          <p:cNvPr id="961" name="Google Shape;961;p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sp>
        <p:nvSpPr>
          <p:cNvPr id="962" name="Google Shape;962;p58"/>
          <p:cNvSpPr/>
          <p:nvPr/>
        </p:nvSpPr>
        <p:spPr>
          <a:xfrm>
            <a:off x="6244443" y="2426927"/>
            <a:ext cx="3227793" cy="1853532"/>
          </a:xfrm>
          <a:prstGeom prst="rect">
            <a:avLst/>
          </a:prstGeom>
          <a:noFill/>
          <a:ln>
            <a:noFill/>
          </a:ln>
        </p:spPr>
        <p:txBody>
          <a:bodyPr anchorCtr="0" anchor="t" bIns="71975" lIns="0" spcFirstLastPara="1" rIns="143950" wrap="square" tIns="71975">
            <a:spAutoFit/>
          </a:bodyPr>
          <a:lstStyle/>
          <a:p>
            <a:pPr indent="-228600" lvl="0" marL="403225" marR="0" rtl="0" algn="l">
              <a:spcBef>
                <a:spcPts val="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This time, send the file from Raspberry Pi to Windows reversely.</a:t>
            </a:r>
            <a:endParaRPr/>
          </a:p>
          <a:p>
            <a:pPr indent="-228600" lvl="0" marL="403225"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Right click on the VNC icon at the top right and the dropdown menu appears. Click File Transfer. </a:t>
            </a:r>
            <a:endParaRPr sz="1300">
              <a:solidFill>
                <a:srgbClr val="262626"/>
              </a:solidFill>
              <a:latin typeface="Arial"/>
              <a:ea typeface="Arial"/>
              <a:cs typeface="Arial"/>
              <a:sym typeface="Arial"/>
            </a:endParaRPr>
          </a:p>
          <a:p>
            <a:pPr indent="-228600" lvl="0" marL="403225"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Set the Fetch files to Desktop.</a:t>
            </a:r>
            <a:endParaRPr/>
          </a:p>
          <a:p>
            <a:pPr indent="-228600" lvl="0" marL="403225" marR="0" rtl="0" algn="l">
              <a:spcBef>
                <a:spcPts val="800"/>
              </a:spcBef>
              <a:spcAft>
                <a:spcPts val="0"/>
              </a:spcAft>
              <a:buClr>
                <a:srgbClr val="262626"/>
              </a:buClr>
              <a:buSzPts val="1300"/>
              <a:buFont typeface="Arial"/>
              <a:buAutoNum type="arabicPeriod"/>
            </a:pPr>
            <a:r>
              <a:rPr lang="en-US" sz="1300">
                <a:solidFill>
                  <a:srgbClr val="262626"/>
                </a:solidFill>
                <a:latin typeface="Arial"/>
                <a:ea typeface="Arial"/>
                <a:cs typeface="Arial"/>
                <a:sym typeface="Arial"/>
              </a:rPr>
              <a:t>Click Send files. </a:t>
            </a:r>
            <a:endParaRPr/>
          </a:p>
        </p:txBody>
      </p:sp>
      <p:grpSp>
        <p:nvGrpSpPr>
          <p:cNvPr id="963" name="Google Shape;963;p58"/>
          <p:cNvGrpSpPr/>
          <p:nvPr/>
        </p:nvGrpSpPr>
        <p:grpSpPr>
          <a:xfrm>
            <a:off x="559816" y="2320746"/>
            <a:ext cx="5673951" cy="3157028"/>
            <a:chOff x="559816" y="2320746"/>
            <a:chExt cx="5673951" cy="3157028"/>
          </a:xfrm>
        </p:grpSpPr>
        <p:grpSp>
          <p:nvGrpSpPr>
            <p:cNvPr id="964" name="Google Shape;964;p58"/>
            <p:cNvGrpSpPr/>
            <p:nvPr/>
          </p:nvGrpSpPr>
          <p:grpSpPr>
            <a:xfrm>
              <a:off x="559816" y="2320746"/>
              <a:ext cx="5673951" cy="3157028"/>
              <a:chOff x="559816" y="2320746"/>
              <a:chExt cx="5673951" cy="3157028"/>
            </a:xfrm>
          </p:grpSpPr>
          <p:grpSp>
            <p:nvGrpSpPr>
              <p:cNvPr id="965" name="Google Shape;965;p58"/>
              <p:cNvGrpSpPr/>
              <p:nvPr/>
            </p:nvGrpSpPr>
            <p:grpSpPr>
              <a:xfrm>
                <a:off x="559816" y="2320746"/>
                <a:ext cx="5673951" cy="3157028"/>
                <a:chOff x="567460" y="2241525"/>
                <a:chExt cx="5040000" cy="2804293"/>
              </a:xfrm>
            </p:grpSpPr>
            <p:pic>
              <p:nvPicPr>
                <p:cNvPr id="966" name="Google Shape;966;p58"/>
                <p:cNvPicPr preferRelativeResize="0"/>
                <p:nvPr/>
              </p:nvPicPr>
              <p:blipFill rotWithShape="1">
                <a:blip r:embed="rId3">
                  <a:alphaModFix/>
                </a:blip>
                <a:srcRect b="0" l="0" r="0" t="0"/>
                <a:stretch/>
              </p:blipFill>
              <p:spPr>
                <a:xfrm>
                  <a:off x="567460" y="2241525"/>
                  <a:ext cx="5040000" cy="2804293"/>
                </a:xfrm>
                <a:prstGeom prst="rect">
                  <a:avLst/>
                </a:prstGeom>
                <a:noFill/>
                <a:ln>
                  <a:noFill/>
                </a:ln>
              </p:spPr>
            </p:pic>
            <p:sp>
              <p:nvSpPr>
                <p:cNvPr id="967" name="Google Shape;967;p58"/>
                <p:cNvSpPr/>
                <p:nvPr/>
              </p:nvSpPr>
              <p:spPr>
                <a:xfrm>
                  <a:off x="4993851" y="2317116"/>
                  <a:ext cx="114998" cy="11844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58"/>
                <p:cNvSpPr/>
                <p:nvPr/>
              </p:nvSpPr>
              <p:spPr>
                <a:xfrm>
                  <a:off x="4311755" y="2989796"/>
                  <a:ext cx="779058" cy="9651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58"/>
                <p:cNvSpPr/>
                <p:nvPr/>
              </p:nvSpPr>
              <p:spPr>
                <a:xfrm>
                  <a:off x="3001622" y="4100085"/>
                  <a:ext cx="831922" cy="8532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58"/>
                <p:cNvSpPr/>
                <p:nvPr/>
              </p:nvSpPr>
              <p:spPr>
                <a:xfrm>
                  <a:off x="2319507" y="4100085"/>
                  <a:ext cx="231384" cy="76859"/>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71" name="Google Shape;971;p58"/>
              <p:cNvSpPr/>
              <p:nvPr/>
            </p:nvSpPr>
            <p:spPr>
              <a:xfrm>
                <a:off x="5295698" y="2372658"/>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a:t>
                </a:r>
                <a:endParaRPr sz="1200">
                  <a:solidFill>
                    <a:schemeClr val="dk1"/>
                  </a:solidFill>
                  <a:latin typeface="Arial"/>
                  <a:ea typeface="Arial"/>
                  <a:cs typeface="Arial"/>
                  <a:sym typeface="Arial"/>
                </a:endParaRPr>
              </a:p>
            </p:txBody>
          </p:sp>
          <p:sp>
            <p:nvSpPr>
              <p:cNvPr id="972" name="Google Shape;972;p58"/>
              <p:cNvSpPr/>
              <p:nvPr/>
            </p:nvSpPr>
            <p:spPr>
              <a:xfrm>
                <a:off x="4534536" y="3114314"/>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973" name="Google Shape;973;p58"/>
              <p:cNvSpPr/>
              <p:nvPr/>
            </p:nvSpPr>
            <p:spPr>
              <a:xfrm>
                <a:off x="3241327" y="4190129"/>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3</a:t>
                </a:r>
                <a:endParaRPr sz="1200">
                  <a:solidFill>
                    <a:schemeClr val="dk1"/>
                  </a:solidFill>
                  <a:latin typeface="Arial"/>
                  <a:ea typeface="Arial"/>
                  <a:cs typeface="Arial"/>
                  <a:sym typeface="Arial"/>
                </a:endParaRPr>
              </a:p>
            </p:txBody>
          </p:sp>
          <p:sp>
            <p:nvSpPr>
              <p:cNvPr id="974" name="Google Shape;974;p58"/>
              <p:cNvSpPr/>
              <p:nvPr/>
            </p:nvSpPr>
            <p:spPr>
              <a:xfrm>
                <a:off x="2492237" y="4190128"/>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4</a:t>
                </a:r>
                <a:endParaRPr sz="1200">
                  <a:solidFill>
                    <a:schemeClr val="dk1"/>
                  </a:solidFill>
                  <a:latin typeface="Arial"/>
                  <a:ea typeface="Arial"/>
                  <a:cs typeface="Arial"/>
                  <a:sym typeface="Arial"/>
                </a:endParaRPr>
              </a:p>
            </p:txBody>
          </p:sp>
        </p:grpSp>
        <p:sp>
          <p:nvSpPr>
            <p:cNvPr id="975" name="Google Shape;975;p58"/>
            <p:cNvSpPr/>
            <p:nvPr/>
          </p:nvSpPr>
          <p:spPr>
            <a:xfrm>
              <a:off x="2076368" y="4594248"/>
              <a:ext cx="1013542"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Send files…</a:t>
              </a:r>
              <a:endParaRPr b="1" sz="1300">
                <a:solidFill>
                  <a:schemeClr val="lt1"/>
                </a:solidFill>
                <a:latin typeface="Arial"/>
                <a:ea typeface="Arial"/>
                <a:cs typeface="Arial"/>
                <a:sym typeface="Arial"/>
              </a:endParaRPr>
            </a:p>
          </p:txBody>
        </p:sp>
        <p:sp>
          <p:nvSpPr>
            <p:cNvPr id="976" name="Google Shape;976;p58"/>
            <p:cNvSpPr/>
            <p:nvPr/>
          </p:nvSpPr>
          <p:spPr>
            <a:xfrm>
              <a:off x="3300156" y="4591821"/>
              <a:ext cx="796709"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Desktop</a:t>
              </a:r>
              <a:endParaRPr b="1" sz="1300">
                <a:solidFill>
                  <a:schemeClr val="lt1"/>
                </a:solidFill>
                <a:latin typeface="Arial"/>
                <a:ea typeface="Arial"/>
                <a:cs typeface="Arial"/>
                <a:sym typeface="Arial"/>
              </a:endParaRPr>
            </a:p>
          </p:txBody>
        </p:sp>
        <p:sp>
          <p:nvSpPr>
            <p:cNvPr id="977" name="Google Shape;977;p58"/>
            <p:cNvSpPr/>
            <p:nvPr/>
          </p:nvSpPr>
          <p:spPr>
            <a:xfrm>
              <a:off x="4934746" y="3304640"/>
              <a:ext cx="1224080"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File Transfer…</a:t>
              </a:r>
              <a:endParaRPr b="1" sz="1300">
                <a:solidFill>
                  <a:schemeClr val="lt1"/>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grpSp>
        <p:nvGrpSpPr>
          <p:cNvPr id="983" name="Google Shape;983;p59"/>
          <p:cNvGrpSpPr/>
          <p:nvPr/>
        </p:nvGrpSpPr>
        <p:grpSpPr>
          <a:xfrm>
            <a:off x="561235" y="1881155"/>
            <a:ext cx="8780379" cy="215572"/>
            <a:chOff x="1027113" y="2045625"/>
            <a:chExt cx="8785225" cy="215691"/>
          </a:xfrm>
        </p:grpSpPr>
        <p:sp>
          <p:nvSpPr>
            <p:cNvPr id="984" name="Google Shape;984;p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85" name="Google Shape;985;p59"/>
            <p:cNvSpPr/>
            <p:nvPr/>
          </p:nvSpPr>
          <p:spPr>
            <a:xfrm>
              <a:off x="1179512" y="2045625"/>
              <a:ext cx="8632826" cy="2156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Send File from Raspberry Pi to Windows (VNC)</a:t>
              </a:r>
              <a:endParaRPr sz="1401">
                <a:solidFill>
                  <a:srgbClr val="262626"/>
                </a:solidFill>
                <a:latin typeface="Arial"/>
                <a:ea typeface="Arial"/>
                <a:cs typeface="Arial"/>
                <a:sym typeface="Arial"/>
              </a:endParaRPr>
            </a:p>
          </p:txBody>
        </p:sp>
      </p:grpSp>
      <p:pic>
        <p:nvPicPr>
          <p:cNvPr id="986" name="Google Shape;986;p59"/>
          <p:cNvPicPr preferRelativeResize="0"/>
          <p:nvPr/>
        </p:nvPicPr>
        <p:blipFill rotWithShape="1">
          <a:blip r:embed="rId3">
            <a:alphaModFix/>
          </a:blip>
          <a:srcRect b="0" l="0" r="9367" t="0"/>
          <a:stretch/>
        </p:blipFill>
        <p:spPr>
          <a:xfrm>
            <a:off x="6748310" y="3905062"/>
            <a:ext cx="595465" cy="885540"/>
          </a:xfrm>
          <a:prstGeom prst="rect">
            <a:avLst/>
          </a:prstGeom>
          <a:noFill/>
          <a:ln>
            <a:noFill/>
          </a:ln>
        </p:spPr>
      </p:pic>
      <p:sp>
        <p:nvSpPr>
          <p:cNvPr id="987" name="Google Shape;987;p5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988" name="Google Shape;988;p59"/>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
        <p:nvSpPr>
          <p:cNvPr id="989" name="Google Shape;989;p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Use Raspberry Pi with Windows PC</a:t>
            </a:r>
            <a:endParaRPr/>
          </a:p>
        </p:txBody>
      </p:sp>
      <p:sp>
        <p:nvSpPr>
          <p:cNvPr id="990" name="Google Shape;990;p59"/>
          <p:cNvSpPr/>
          <p:nvPr/>
        </p:nvSpPr>
        <p:spPr>
          <a:xfrm>
            <a:off x="6314535" y="2456769"/>
            <a:ext cx="3153465" cy="1448293"/>
          </a:xfrm>
          <a:prstGeom prst="rect">
            <a:avLst/>
          </a:prstGeom>
          <a:noFill/>
          <a:ln>
            <a:noFill/>
          </a:ln>
        </p:spPr>
        <p:txBody>
          <a:bodyPr anchorCtr="0" anchor="t" bIns="71975" lIns="0" spcFirstLastPara="1" rIns="143950" wrap="square" tIns="71975">
            <a:spAutoFit/>
          </a:bodyPr>
          <a:lstStyle/>
          <a:p>
            <a:pPr indent="-274638" lvl="0" marL="449263" marR="0" rtl="0" algn="l">
              <a:spcBef>
                <a:spcPts val="0"/>
              </a:spcBef>
              <a:spcAft>
                <a:spcPts val="0"/>
              </a:spcAft>
              <a:buClr>
                <a:srgbClr val="262626"/>
              </a:buClr>
              <a:buSzPts val="1300"/>
              <a:buFont typeface="Arial"/>
              <a:buAutoNum type="arabicPeriod" startAt="6"/>
            </a:pPr>
            <a:r>
              <a:rPr lang="en-US" sz="1300">
                <a:solidFill>
                  <a:srgbClr val="262626"/>
                </a:solidFill>
                <a:latin typeface="Arial"/>
                <a:ea typeface="Arial"/>
                <a:cs typeface="Arial"/>
                <a:sym typeface="Arial"/>
              </a:rPr>
              <a:t>You can see the test.txt file which was sent from /home/pi/Desktop. Select the file and press OK.</a:t>
            </a:r>
            <a:endParaRPr/>
          </a:p>
          <a:p>
            <a:pPr indent="-274638" lvl="0" marL="449263" marR="0" rtl="0" algn="l">
              <a:spcBef>
                <a:spcPts val="800"/>
              </a:spcBef>
              <a:spcAft>
                <a:spcPts val="0"/>
              </a:spcAft>
              <a:buClr>
                <a:srgbClr val="262626"/>
              </a:buClr>
              <a:buSzPts val="1300"/>
              <a:buFont typeface="Arial"/>
              <a:buAutoNum type="arabicPeriod" startAt="6"/>
            </a:pPr>
            <a:r>
              <a:rPr lang="en-US" sz="1300">
                <a:solidFill>
                  <a:srgbClr val="262626"/>
                </a:solidFill>
                <a:latin typeface="Arial"/>
                <a:ea typeface="Arial"/>
                <a:cs typeface="Arial"/>
                <a:sym typeface="Arial"/>
              </a:rPr>
              <a:t>Go to the Windows Desktop of the PC, you can see that test.txt file exists.</a:t>
            </a:r>
            <a:endParaRPr/>
          </a:p>
        </p:txBody>
      </p:sp>
      <p:grpSp>
        <p:nvGrpSpPr>
          <p:cNvPr id="991" name="Google Shape;991;p59"/>
          <p:cNvGrpSpPr/>
          <p:nvPr/>
        </p:nvGrpSpPr>
        <p:grpSpPr>
          <a:xfrm>
            <a:off x="430530" y="2329372"/>
            <a:ext cx="5930681" cy="3243292"/>
            <a:chOff x="430530" y="2329372"/>
            <a:chExt cx="5930681" cy="3243292"/>
          </a:xfrm>
        </p:grpSpPr>
        <p:grpSp>
          <p:nvGrpSpPr>
            <p:cNvPr id="992" name="Google Shape;992;p59"/>
            <p:cNvGrpSpPr/>
            <p:nvPr/>
          </p:nvGrpSpPr>
          <p:grpSpPr>
            <a:xfrm>
              <a:off x="559817" y="2329372"/>
              <a:ext cx="5801394" cy="3243292"/>
              <a:chOff x="552602" y="2289595"/>
              <a:chExt cx="2441069" cy="1364689"/>
            </a:xfrm>
          </p:grpSpPr>
          <p:pic>
            <p:nvPicPr>
              <p:cNvPr id="993" name="Google Shape;993;p59"/>
              <p:cNvPicPr preferRelativeResize="0"/>
              <p:nvPr/>
            </p:nvPicPr>
            <p:blipFill rotWithShape="1">
              <a:blip r:embed="rId4">
                <a:alphaModFix/>
              </a:blip>
              <a:srcRect b="0" l="239" r="420" t="187"/>
              <a:stretch/>
            </p:blipFill>
            <p:spPr>
              <a:xfrm>
                <a:off x="552602" y="2289595"/>
                <a:ext cx="2441069" cy="1364689"/>
              </a:xfrm>
              <a:prstGeom prst="rect">
                <a:avLst/>
              </a:prstGeom>
              <a:noFill/>
              <a:ln cap="flat" cmpd="sng" w="9525">
                <a:solidFill>
                  <a:srgbClr val="BFBFBF"/>
                </a:solidFill>
                <a:prstDash val="solid"/>
                <a:round/>
                <a:headEnd len="sm" w="sm" type="none"/>
                <a:tailEnd len="sm" w="sm" type="none"/>
              </a:ln>
            </p:spPr>
          </p:pic>
          <p:sp>
            <p:nvSpPr>
              <p:cNvPr id="994" name="Google Shape;994;p59"/>
              <p:cNvSpPr/>
              <p:nvPr/>
            </p:nvSpPr>
            <p:spPr>
              <a:xfrm>
                <a:off x="1502712" y="2900630"/>
                <a:ext cx="162519" cy="56788"/>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59"/>
              <p:cNvSpPr/>
              <p:nvPr/>
            </p:nvSpPr>
            <p:spPr>
              <a:xfrm>
                <a:off x="1504442" y="3065441"/>
                <a:ext cx="214821" cy="4732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59"/>
              <p:cNvSpPr/>
              <p:nvPr/>
            </p:nvSpPr>
            <p:spPr>
              <a:xfrm>
                <a:off x="1846446" y="3101340"/>
                <a:ext cx="96189" cy="4571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7" name="Google Shape;997;p59"/>
            <p:cNvSpPr/>
            <p:nvPr/>
          </p:nvSpPr>
          <p:spPr>
            <a:xfrm>
              <a:off x="3645434" y="4012851"/>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6</a:t>
              </a:r>
              <a:endParaRPr sz="1200">
                <a:solidFill>
                  <a:schemeClr val="dk1"/>
                </a:solidFill>
                <a:latin typeface="Arial"/>
                <a:ea typeface="Arial"/>
                <a:cs typeface="Arial"/>
                <a:sym typeface="Arial"/>
              </a:endParaRPr>
            </a:p>
          </p:txBody>
        </p:sp>
        <p:sp>
          <p:nvSpPr>
            <p:cNvPr id="998" name="Google Shape;998;p59"/>
            <p:cNvSpPr/>
            <p:nvPr/>
          </p:nvSpPr>
          <p:spPr>
            <a:xfrm>
              <a:off x="2434342" y="3309974"/>
              <a:ext cx="217907" cy="20782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7</a:t>
              </a:r>
              <a:endParaRPr sz="1200">
                <a:solidFill>
                  <a:schemeClr val="dk1"/>
                </a:solidFill>
                <a:latin typeface="Arial"/>
                <a:ea typeface="Arial"/>
                <a:cs typeface="Arial"/>
                <a:sym typeface="Arial"/>
              </a:endParaRPr>
            </a:p>
          </p:txBody>
        </p:sp>
        <p:sp>
          <p:nvSpPr>
            <p:cNvPr id="999" name="Google Shape;999;p59"/>
            <p:cNvSpPr/>
            <p:nvPr/>
          </p:nvSpPr>
          <p:spPr>
            <a:xfrm>
              <a:off x="1625183" y="3720292"/>
              <a:ext cx="775692"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Test. txt</a:t>
              </a:r>
              <a:endParaRPr b="1" sz="1300">
                <a:solidFill>
                  <a:schemeClr val="lt1"/>
                </a:solidFill>
                <a:latin typeface="Arial"/>
                <a:ea typeface="Arial"/>
                <a:cs typeface="Arial"/>
                <a:sym typeface="Arial"/>
              </a:endParaRPr>
            </a:p>
          </p:txBody>
        </p:sp>
        <p:cxnSp>
          <p:nvCxnSpPr>
            <p:cNvPr id="1000" name="Google Shape;1000;p59"/>
            <p:cNvCxnSpPr>
              <a:stCxn id="999" idx="3"/>
              <a:endCxn id="994" idx="1"/>
            </p:cNvCxnSpPr>
            <p:nvPr/>
          </p:nvCxnSpPr>
          <p:spPr>
            <a:xfrm>
              <a:off x="2400875" y="3842338"/>
              <a:ext cx="417000" cy="6600"/>
            </a:xfrm>
            <a:prstGeom prst="straightConnector1">
              <a:avLst/>
            </a:prstGeom>
            <a:noFill/>
            <a:ln cap="flat" cmpd="sng" w="12700">
              <a:solidFill>
                <a:srgbClr val="00B0F0"/>
              </a:solidFill>
              <a:prstDash val="solid"/>
              <a:miter lim="800000"/>
              <a:headEnd len="sm" w="sm" type="none"/>
              <a:tailEnd len="med" w="med" type="triangle"/>
            </a:ln>
          </p:spPr>
        </p:cxnSp>
        <p:grpSp>
          <p:nvGrpSpPr>
            <p:cNvPr id="1001" name="Google Shape;1001;p59"/>
            <p:cNvGrpSpPr/>
            <p:nvPr/>
          </p:nvGrpSpPr>
          <p:grpSpPr>
            <a:xfrm>
              <a:off x="430530" y="4118997"/>
              <a:ext cx="2387251" cy="244091"/>
              <a:chOff x="430530" y="4189874"/>
              <a:chExt cx="2387251" cy="244091"/>
            </a:xfrm>
          </p:grpSpPr>
          <p:sp>
            <p:nvSpPr>
              <p:cNvPr id="1002" name="Google Shape;1002;p59"/>
              <p:cNvSpPr/>
              <p:nvPr/>
            </p:nvSpPr>
            <p:spPr>
              <a:xfrm>
                <a:off x="430530" y="4189874"/>
                <a:ext cx="1969351"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Path: /home/pi/Desktop</a:t>
                </a:r>
                <a:endParaRPr b="1" sz="1300">
                  <a:solidFill>
                    <a:schemeClr val="lt1"/>
                  </a:solidFill>
                  <a:latin typeface="Arial"/>
                  <a:ea typeface="Arial"/>
                  <a:cs typeface="Arial"/>
                  <a:sym typeface="Arial"/>
                </a:endParaRPr>
              </a:p>
            </p:txBody>
          </p:sp>
          <p:cxnSp>
            <p:nvCxnSpPr>
              <p:cNvPr id="1003" name="Google Shape;1003;p59"/>
              <p:cNvCxnSpPr>
                <a:stCxn id="1002" idx="3"/>
              </p:cNvCxnSpPr>
              <p:nvPr/>
            </p:nvCxnSpPr>
            <p:spPr>
              <a:xfrm flipH="1" rot="10800000">
                <a:off x="2399881" y="4305320"/>
                <a:ext cx="417900" cy="6600"/>
              </a:xfrm>
              <a:prstGeom prst="straightConnector1">
                <a:avLst/>
              </a:prstGeom>
              <a:noFill/>
              <a:ln cap="flat" cmpd="sng" w="12700">
                <a:solidFill>
                  <a:srgbClr val="00B0F0"/>
                </a:solidFill>
                <a:prstDash val="solid"/>
                <a:miter lim="800000"/>
                <a:headEnd len="sm" w="sm" type="none"/>
                <a:tailEnd len="med" w="med" type="triangle"/>
              </a:ln>
            </p:spPr>
          </p:cxnSp>
        </p:grpSp>
        <p:sp>
          <p:nvSpPr>
            <p:cNvPr id="1004" name="Google Shape;1004;p59"/>
            <p:cNvSpPr/>
            <p:nvPr/>
          </p:nvSpPr>
          <p:spPr>
            <a:xfrm>
              <a:off x="3546107" y="4423169"/>
              <a:ext cx="405865" cy="244091"/>
            </a:xfrm>
            <a:prstGeom prst="rect">
              <a:avLst/>
            </a:prstGeom>
            <a:solidFill>
              <a:srgbClr val="161B21"/>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OK</a:t>
              </a:r>
              <a:endParaRPr b="1" sz="1300">
                <a:solidFill>
                  <a:schemeClr val="lt1"/>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6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1011" name="Google Shape;1011;p60"/>
          <p:cNvSpPr/>
          <p:nvPr/>
        </p:nvSpPr>
        <p:spPr>
          <a:xfrm>
            <a:off x="580400" y="1437855"/>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Check the Raspberry Pi's IP address from the router by using the router admin page or IP scanner. </a:t>
            </a:r>
            <a:endParaRPr/>
          </a:p>
        </p:txBody>
      </p:sp>
      <p:sp>
        <p:nvSpPr>
          <p:cNvPr id="1012" name="Google Shape;1012;p60"/>
          <p:cNvSpPr/>
          <p:nvPr/>
        </p:nvSpPr>
        <p:spPr>
          <a:xfrm>
            <a:off x="712189" y="1667969"/>
            <a:ext cx="848738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You can connect to ssh using this IP. Putty is available on Windows.</a:t>
            </a:r>
            <a:endParaRPr/>
          </a:p>
        </p:txBody>
      </p:sp>
      <p:sp>
        <p:nvSpPr>
          <p:cNvPr id="1013" name="Google Shape;1013;p60"/>
          <p:cNvSpPr/>
          <p:nvPr/>
        </p:nvSpPr>
        <p:spPr>
          <a:xfrm>
            <a:off x="580400" y="2053461"/>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Raspberry Pi Default Account: </a:t>
            </a:r>
            <a:r>
              <a:rPr b="1" lang="en-US" sz="1401">
                <a:solidFill>
                  <a:srgbClr val="FF0000"/>
                </a:solidFill>
                <a:latin typeface="Arial"/>
                <a:ea typeface="Arial"/>
                <a:cs typeface="Arial"/>
                <a:sym typeface="Arial"/>
              </a:rPr>
              <a:t>pi/raspberry</a:t>
            </a:r>
            <a:endParaRPr/>
          </a:p>
        </p:txBody>
      </p:sp>
      <p:sp>
        <p:nvSpPr>
          <p:cNvPr id="1014" name="Google Shape;1014;p60"/>
          <p:cNvSpPr/>
          <p:nvPr/>
        </p:nvSpPr>
        <p:spPr>
          <a:xfrm>
            <a:off x="570868" y="3165913"/>
            <a:ext cx="8628700" cy="1060496"/>
          </a:xfrm>
          <a:prstGeom prst="rect">
            <a:avLst/>
          </a:prstGeom>
          <a:solidFill>
            <a:srgbClr val="F7F7F7"/>
          </a:solidFill>
          <a:ln cap="flat" cmpd="sng" w="12700">
            <a:solidFill>
              <a:srgbClr val="E6E6E6"/>
            </a:solidFill>
            <a:prstDash val="solid"/>
            <a:miter lim="800000"/>
            <a:headEnd len="sm" w="sm" type="none"/>
            <a:tailEnd len="sm" w="sm" type="none"/>
          </a:ln>
        </p:spPr>
        <p:txBody>
          <a:bodyPr anchorCtr="0" anchor="t" bIns="71975" lIns="0" spcFirstLastPara="1" rIns="143950" wrap="square" tIns="71975">
            <a:spAutoFit/>
          </a:bodyPr>
          <a:lstStyle/>
          <a:p>
            <a:pPr indent="0" lvl="0" marL="85720" marR="0" rtl="0" algn="l">
              <a:spcBef>
                <a:spcPts val="0"/>
              </a:spcBef>
              <a:spcAft>
                <a:spcPts val="0"/>
              </a:spcAft>
              <a:buNone/>
            </a:pPr>
            <a:r>
              <a:rPr lang="en-US" sz="1299">
                <a:solidFill>
                  <a:srgbClr val="0033CC"/>
                </a:solidFill>
                <a:latin typeface="Arial"/>
                <a:ea typeface="Arial"/>
                <a:cs typeface="Arial"/>
                <a:sym typeface="Arial"/>
              </a:rPr>
              <a:t>network={</a:t>
            </a:r>
            <a:endParaRPr/>
          </a:p>
          <a:p>
            <a:pPr indent="0" lvl="0" marL="85720" marR="0" rtl="0" algn="l">
              <a:spcBef>
                <a:spcPts val="300"/>
              </a:spcBef>
              <a:spcAft>
                <a:spcPts val="0"/>
              </a:spcAft>
              <a:buNone/>
            </a:pPr>
            <a:r>
              <a:rPr lang="en-US" sz="1299">
                <a:solidFill>
                  <a:srgbClr val="0033CC"/>
                </a:solidFill>
                <a:latin typeface="Arial"/>
                <a:ea typeface="Arial"/>
                <a:cs typeface="Arial"/>
                <a:sym typeface="Arial"/>
              </a:rPr>
              <a:t>ssid="SSID"</a:t>
            </a:r>
            <a:endParaRPr/>
          </a:p>
          <a:p>
            <a:pPr indent="0" lvl="0" marL="85720" marR="0" rtl="0" algn="l">
              <a:spcBef>
                <a:spcPts val="300"/>
              </a:spcBef>
              <a:spcAft>
                <a:spcPts val="0"/>
              </a:spcAft>
              <a:buNone/>
            </a:pPr>
            <a:r>
              <a:rPr lang="en-US" sz="1299">
                <a:solidFill>
                  <a:srgbClr val="0033CC"/>
                </a:solidFill>
                <a:latin typeface="Arial"/>
                <a:ea typeface="Arial"/>
                <a:cs typeface="Arial"/>
                <a:sym typeface="Arial"/>
              </a:rPr>
              <a:t>psk="WIFI PASSWORD"</a:t>
            </a:r>
            <a:endParaRPr/>
          </a:p>
          <a:p>
            <a:pPr indent="0" lvl="0" marL="85720" marR="0" rtl="0" algn="l">
              <a:spcBef>
                <a:spcPts val="300"/>
              </a:spcBef>
              <a:spcAft>
                <a:spcPts val="0"/>
              </a:spcAft>
              <a:buNone/>
            </a:pPr>
            <a:r>
              <a:rPr lang="en-US" sz="1299">
                <a:solidFill>
                  <a:srgbClr val="0033CC"/>
                </a:solidFill>
                <a:latin typeface="Arial"/>
                <a:ea typeface="Arial"/>
                <a:cs typeface="Arial"/>
                <a:sym typeface="Arial"/>
              </a:rPr>
              <a:t>}</a:t>
            </a:r>
            <a:endParaRPr/>
          </a:p>
        </p:txBody>
      </p:sp>
      <p:sp>
        <p:nvSpPr>
          <p:cNvPr id="1015" name="Google Shape;1015;p60"/>
          <p:cNvSpPr/>
          <p:nvPr/>
        </p:nvSpPr>
        <p:spPr>
          <a:xfrm>
            <a:off x="712189" y="4257961"/>
            <a:ext cx="848738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Encryption method of router must be WPA</a:t>
            </a:r>
            <a:endParaRPr/>
          </a:p>
        </p:txBody>
      </p:sp>
      <p:sp>
        <p:nvSpPr>
          <p:cNvPr id="1016" name="Google Shape;1016;p60"/>
          <p:cNvSpPr/>
          <p:nvPr/>
        </p:nvSpPr>
        <p:spPr>
          <a:xfrm>
            <a:off x="570868" y="2413945"/>
            <a:ext cx="8628700" cy="345300"/>
          </a:xfrm>
          <a:prstGeom prst="rect">
            <a:avLst/>
          </a:prstGeom>
          <a:solidFill>
            <a:srgbClr val="F7F7F7"/>
          </a:solidFill>
          <a:ln cap="flat" cmpd="sng" w="12700">
            <a:solidFill>
              <a:srgbClr val="E6E6E6"/>
            </a:solidFill>
            <a:prstDash val="solid"/>
            <a:miter lim="800000"/>
            <a:headEnd len="sm" w="sm" type="none"/>
            <a:tailEnd len="sm" w="sm" type="none"/>
          </a:ln>
        </p:spPr>
        <p:txBody>
          <a:bodyPr anchorCtr="0" anchor="t" bIns="71975" lIns="0" spcFirstLastPara="1" rIns="143950" wrap="square" tIns="71975">
            <a:spAutoFit/>
          </a:bodyPr>
          <a:lstStyle/>
          <a:p>
            <a:pPr indent="0" lvl="0" marL="85720" marR="0" rtl="0" algn="l">
              <a:spcBef>
                <a:spcPts val="0"/>
              </a:spcBef>
              <a:spcAft>
                <a:spcPts val="0"/>
              </a:spcAft>
              <a:buNone/>
            </a:pPr>
            <a:r>
              <a:rPr lang="en-US" sz="1299">
                <a:solidFill>
                  <a:srgbClr val="0033CC"/>
                </a:solidFill>
                <a:latin typeface="Arial"/>
                <a:ea typeface="Arial"/>
                <a:cs typeface="Arial"/>
                <a:sym typeface="Arial"/>
              </a:rPr>
              <a:t>$ sudo nano /etc/wpa_supplicant/wpa_supplicant.conf </a:t>
            </a:r>
            <a:endParaRPr/>
          </a:p>
        </p:txBody>
      </p:sp>
      <p:sp>
        <p:nvSpPr>
          <p:cNvPr id="1017" name="Google Shape;1017;p60"/>
          <p:cNvSpPr/>
          <p:nvPr/>
        </p:nvSpPr>
        <p:spPr>
          <a:xfrm>
            <a:off x="580400" y="2862967"/>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In the file opened by the previous command, add the following:</a:t>
            </a:r>
            <a:endParaRPr/>
          </a:p>
        </p:txBody>
      </p:sp>
      <p:sp>
        <p:nvSpPr>
          <p:cNvPr id="1018" name="Google Shape;1018;p60"/>
          <p:cNvSpPr/>
          <p:nvPr/>
        </p:nvSpPr>
        <p:spPr>
          <a:xfrm>
            <a:off x="570868" y="4633459"/>
            <a:ext cx="8628700" cy="545227"/>
          </a:xfrm>
          <a:prstGeom prst="rect">
            <a:avLst/>
          </a:prstGeom>
          <a:solidFill>
            <a:srgbClr val="F7F7F7"/>
          </a:solidFill>
          <a:ln cap="flat" cmpd="sng" w="12700">
            <a:solidFill>
              <a:srgbClr val="E6E6E6"/>
            </a:solidFill>
            <a:prstDash val="solid"/>
            <a:miter lim="800000"/>
            <a:headEnd len="sm" w="sm" type="none"/>
            <a:tailEnd len="sm" w="sm" type="none"/>
          </a:ln>
        </p:spPr>
        <p:txBody>
          <a:bodyPr anchorCtr="0" anchor="t" bIns="71975" lIns="0" spcFirstLastPara="1" rIns="143950" wrap="square" tIns="71975">
            <a:spAutoFit/>
          </a:bodyPr>
          <a:lstStyle/>
          <a:p>
            <a:pPr indent="0" lvl="0" marL="85720" marR="0" rtl="0" algn="l">
              <a:spcBef>
                <a:spcPts val="0"/>
              </a:spcBef>
              <a:spcAft>
                <a:spcPts val="0"/>
              </a:spcAft>
              <a:buNone/>
            </a:pPr>
            <a:r>
              <a:rPr lang="en-US" sz="1299">
                <a:solidFill>
                  <a:srgbClr val="0033CC"/>
                </a:solidFill>
                <a:latin typeface="Arial"/>
                <a:ea typeface="Arial"/>
                <a:cs typeface="Arial"/>
                <a:sym typeface="Arial"/>
              </a:rPr>
              <a:t>$ sudo ifdown wlan0</a:t>
            </a:r>
            <a:br>
              <a:rPr lang="en-US" sz="1299">
                <a:solidFill>
                  <a:srgbClr val="0033CC"/>
                </a:solidFill>
                <a:latin typeface="Arial"/>
                <a:ea typeface="Arial"/>
                <a:cs typeface="Arial"/>
                <a:sym typeface="Arial"/>
              </a:rPr>
            </a:br>
            <a:r>
              <a:rPr lang="en-US" sz="1299">
                <a:solidFill>
                  <a:srgbClr val="0033CC"/>
                </a:solidFill>
                <a:latin typeface="Arial"/>
                <a:ea typeface="Arial"/>
                <a:cs typeface="Arial"/>
                <a:sym typeface="Arial"/>
              </a:rPr>
              <a:t>  $ sudo ifup wlan0</a:t>
            </a:r>
            <a:endParaRPr/>
          </a:p>
        </p:txBody>
      </p:sp>
      <p:sp>
        <p:nvSpPr>
          <p:cNvPr id="1019" name="Google Shape;1019;p60"/>
          <p:cNvSpPr/>
          <p:nvPr/>
        </p:nvSpPr>
        <p:spPr>
          <a:xfrm>
            <a:off x="712189" y="5209011"/>
            <a:ext cx="8487381" cy="596523"/>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If error message doesn’t appear, the Wi-Fi is well connected.</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Check with the administrator page to see if the router is working properly.</a:t>
            </a:r>
            <a:endParaRPr/>
          </a:p>
        </p:txBody>
      </p:sp>
      <p:sp>
        <p:nvSpPr>
          <p:cNvPr id="1020" name="Google Shape;1020;p60"/>
          <p:cNvSpPr/>
          <p:nvPr/>
        </p:nvSpPr>
        <p:spPr>
          <a:xfrm>
            <a:off x="580400" y="5939541"/>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Use Putty to connect to the WiFi IP you just checked for SSH connection.</a:t>
            </a:r>
            <a:endParaRPr/>
          </a:p>
        </p:txBody>
      </p:sp>
      <p:sp>
        <p:nvSpPr>
          <p:cNvPr id="1021" name="Google Shape;1021;p60"/>
          <p:cNvSpPr/>
          <p:nvPr/>
        </p:nvSpPr>
        <p:spPr>
          <a:xfrm>
            <a:off x="416136" y="4448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1.3. Cấu hình môi trường thực hành</a:t>
            </a:r>
            <a:endParaRPr b="1" sz="1799">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61"/>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mạch điện</a:t>
            </a:r>
            <a:endParaRPr b="1" sz="3600">
              <a:solidFill>
                <a:schemeClr val="dk1"/>
              </a:solidFill>
              <a:latin typeface="Arial"/>
              <a:ea typeface="Arial"/>
              <a:cs typeface="Arial"/>
              <a:sym typeface="Arial"/>
            </a:endParaRPr>
          </a:p>
        </p:txBody>
      </p:sp>
      <p:sp>
        <p:nvSpPr>
          <p:cNvPr id="1028" name="Google Shape;1028;p61"/>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a:t>
            </a:r>
            <a:endParaRPr/>
          </a:p>
        </p:txBody>
      </p:sp>
      <p:sp>
        <p:nvSpPr>
          <p:cNvPr id="1029" name="Google Shape;1029;p61"/>
          <p:cNvSpPr/>
          <p:nvPr/>
        </p:nvSpPr>
        <p:spPr>
          <a:xfrm>
            <a:off x="1054120"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3F3F3F"/>
              </a:buClr>
              <a:buSzPts val="2159"/>
              <a:buFont typeface="Arial"/>
              <a:buChar char="•"/>
            </a:pPr>
            <a:r>
              <a:rPr lang="en-US" sz="1799">
                <a:solidFill>
                  <a:srgbClr val="3F3F3F"/>
                </a:solidFill>
                <a:latin typeface="Arial"/>
                <a:ea typeface="Arial"/>
                <a:cs typeface="Arial"/>
                <a:sym typeface="Arial"/>
              </a:rPr>
              <a:t>2.1. Đầu vào số và mạch điện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2.2. Đèn LED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2.3. Cảm biến siêu âm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2.4. Màn hình 7 đoạn (đèn LED 4 số)</a:t>
            </a:r>
            <a:endParaRPr/>
          </a:p>
        </p:txBody>
      </p:sp>
      <p:sp>
        <p:nvSpPr>
          <p:cNvPr id="1030" name="Google Shape;1030;p61"/>
          <p:cNvSpPr/>
          <p:nvPr/>
        </p:nvSpPr>
        <p:spPr>
          <a:xfrm>
            <a:off x="5162257"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2.5. Cảm biến nhiệt độ-độ ẩm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2.6. Lập trình điều khiển chính</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2.7. Chuẩn giao tiếp UART</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2.8. Chế tạo thiết bị</a:t>
            </a:r>
            <a:endParaRPr sz="1799">
              <a:solidFill>
                <a:srgbClr val="A6A6A6"/>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62"/>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Mạch điện là gì?</a:t>
            </a:r>
            <a:endParaRPr/>
          </a:p>
        </p:txBody>
      </p:sp>
      <p:sp>
        <p:nvSpPr>
          <p:cNvPr id="1037" name="Google Shape;1037;p62"/>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2.1. Đầu vào số và mạch điện </a:t>
            </a:r>
            <a:endParaRPr/>
          </a:p>
        </p:txBody>
      </p:sp>
      <p:sp>
        <p:nvSpPr>
          <p:cNvPr id="1038" name="Google Shape;1038;p6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039" name="Google Shape;1039;p62"/>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Mạch điện</a:t>
            </a:r>
            <a:endParaRPr sz="1401">
              <a:solidFill>
                <a:schemeClr val="dk1"/>
              </a:solidFill>
              <a:latin typeface="Arial"/>
              <a:ea typeface="Arial"/>
              <a:cs typeface="Arial"/>
              <a:sym typeface="Arial"/>
            </a:endParaRPr>
          </a:p>
        </p:txBody>
      </p:sp>
      <p:sp>
        <p:nvSpPr>
          <p:cNvPr id="1040" name="Google Shape;1040;p62"/>
          <p:cNvSpPr/>
          <p:nvPr/>
        </p:nvSpPr>
        <p:spPr>
          <a:xfrm>
            <a:off x="712189" y="2174884"/>
            <a:ext cx="848738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Đoạn đường mà dòng điện chạy qua được gọi là mạch điện.</a:t>
            </a:r>
            <a:endParaRPr/>
          </a:p>
        </p:txBody>
      </p:sp>
      <p:pic>
        <p:nvPicPr>
          <p:cNvPr id="1041" name="Google Shape;1041;p62"/>
          <p:cNvPicPr preferRelativeResize="0"/>
          <p:nvPr/>
        </p:nvPicPr>
        <p:blipFill rotWithShape="1">
          <a:blip r:embed="rId3">
            <a:alphaModFix/>
          </a:blip>
          <a:srcRect b="0" l="0" r="0" t="0"/>
          <a:stretch/>
        </p:blipFill>
        <p:spPr>
          <a:xfrm>
            <a:off x="2860871" y="2607263"/>
            <a:ext cx="4183250" cy="364672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63"/>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Sử dụng bảng cắm dây</a:t>
            </a:r>
            <a:endParaRPr b="1" sz="2401">
              <a:solidFill>
                <a:srgbClr val="0C0C0C"/>
              </a:solidFill>
              <a:latin typeface="Arial"/>
              <a:ea typeface="Arial"/>
              <a:cs typeface="Arial"/>
              <a:sym typeface="Arial"/>
            </a:endParaRPr>
          </a:p>
        </p:txBody>
      </p:sp>
      <p:sp>
        <p:nvSpPr>
          <p:cNvPr id="1048" name="Google Shape;1048;p6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049" name="Google Shape;1049;p63"/>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Bảng cắm dây không mối hàn</a:t>
            </a:r>
            <a:endParaRPr sz="1401">
              <a:solidFill>
                <a:schemeClr val="dk1"/>
              </a:solidFill>
              <a:latin typeface="Arial"/>
              <a:ea typeface="Arial"/>
              <a:cs typeface="Arial"/>
              <a:sym typeface="Arial"/>
            </a:endParaRPr>
          </a:p>
        </p:txBody>
      </p:sp>
      <p:sp>
        <p:nvSpPr>
          <p:cNvPr id="1050" name="Google Shape;1050;p63"/>
          <p:cNvSpPr/>
          <p:nvPr/>
        </p:nvSpPr>
        <p:spPr>
          <a:xfrm>
            <a:off x="4164168" y="2174882"/>
            <a:ext cx="5035407" cy="1247599"/>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Một loại bảng mẫu tạo thành đường đi cho dòng điện, được đặt dưới một khung nhựa có các lỗ cách nhau 2,54 mm (0,1 inch).</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Khác với bảng mạch PCB hoặc bảng cắm dây thông thường, bảng mẫu này không cần hàn và chủ yếu dùng trong giảng dạy hoặc trong các thử nghiệm mạch điện tử đơn giản.</a:t>
            </a:r>
            <a:endParaRPr/>
          </a:p>
        </p:txBody>
      </p:sp>
      <p:grpSp>
        <p:nvGrpSpPr>
          <p:cNvPr id="1051" name="Google Shape;1051;p63"/>
          <p:cNvGrpSpPr/>
          <p:nvPr/>
        </p:nvGrpSpPr>
        <p:grpSpPr>
          <a:xfrm>
            <a:off x="559762" y="2247405"/>
            <a:ext cx="3511549" cy="2666439"/>
            <a:chOff x="2819400" y="3347633"/>
            <a:chExt cx="3705226" cy="2813505"/>
          </a:xfrm>
        </p:grpSpPr>
        <p:pic>
          <p:nvPicPr>
            <p:cNvPr id="1052" name="Google Shape;1052;p63"/>
            <p:cNvPicPr preferRelativeResize="0"/>
            <p:nvPr/>
          </p:nvPicPr>
          <p:blipFill rotWithShape="1">
            <a:blip r:embed="rId3">
              <a:alphaModFix/>
            </a:blip>
            <a:srcRect b="0" l="0" r="0" t="0"/>
            <a:stretch/>
          </p:blipFill>
          <p:spPr>
            <a:xfrm>
              <a:off x="2917376" y="3430405"/>
              <a:ext cx="3510412" cy="2637912"/>
            </a:xfrm>
            <a:prstGeom prst="rect">
              <a:avLst/>
            </a:prstGeom>
            <a:noFill/>
            <a:ln>
              <a:noFill/>
            </a:ln>
          </p:spPr>
        </p:pic>
        <p:sp>
          <p:nvSpPr>
            <p:cNvPr id="1053" name="Google Shape;1053;p63"/>
            <p:cNvSpPr/>
            <p:nvPr/>
          </p:nvSpPr>
          <p:spPr>
            <a:xfrm>
              <a:off x="2819400" y="3347633"/>
              <a:ext cx="3705226" cy="281350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054" name="Google Shape;1054;p63"/>
          <p:cNvSpPr/>
          <p:nvPr/>
        </p:nvSpPr>
        <p:spPr>
          <a:xfrm>
            <a:off x="1680588" y="4963167"/>
            <a:ext cx="1269899" cy="3079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chemeClr val="dk1"/>
                </a:solidFill>
                <a:latin typeface="Arial"/>
                <a:ea typeface="Arial"/>
                <a:cs typeface="Arial"/>
                <a:sym typeface="Arial"/>
              </a:rPr>
              <a:t>Bảng cắm dây</a:t>
            </a:r>
            <a:endParaRPr sz="1401">
              <a:solidFill>
                <a:schemeClr val="dk1"/>
              </a:solidFill>
              <a:latin typeface="Arial"/>
              <a:ea typeface="Arial"/>
              <a:cs typeface="Arial"/>
              <a:sym typeface="Arial"/>
            </a:endParaRPr>
          </a:p>
        </p:txBody>
      </p:sp>
      <p:sp>
        <p:nvSpPr>
          <p:cNvPr id="1055" name="Google Shape;1055;p63"/>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2.1. Đầu vào số và mạch điện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5"/>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Tổng quan về Raspberry Pi</a:t>
            </a:r>
            <a:endParaRPr/>
          </a:p>
        </p:txBody>
      </p:sp>
      <p:sp>
        <p:nvSpPr>
          <p:cNvPr id="227" name="Google Shape;227;p5"/>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Tổng quan về Raspberry Pi</a:t>
            </a:r>
            <a:endParaRPr/>
          </a:p>
        </p:txBody>
      </p:sp>
      <p:sp>
        <p:nvSpPr>
          <p:cNvPr id="228" name="Google Shape;228;p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229" name="Google Shape;229;p5"/>
          <p:cNvSpPr/>
          <p:nvPr/>
        </p:nvSpPr>
        <p:spPr>
          <a:xfrm>
            <a:off x="580400" y="1883587"/>
            <a:ext cx="8619172" cy="43114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Raspberry Pi là máy tính bo mạch đơn do Raspberry Pi Foundation phát triển tại Anh Quốc để thúc đẩy giáo dục khoa học máy tính cơ bản ở các trường học và nước đang phát triển.</a:t>
            </a:r>
            <a:endParaRPr/>
          </a:p>
        </p:txBody>
      </p:sp>
      <p:pic>
        <p:nvPicPr>
          <p:cNvPr id="230" name="Google Shape;230;p5"/>
          <p:cNvPicPr preferRelativeResize="0"/>
          <p:nvPr/>
        </p:nvPicPr>
        <p:blipFill rotWithShape="1">
          <a:blip r:embed="rId3">
            <a:alphaModFix/>
          </a:blip>
          <a:srcRect b="0" l="0" r="0" t="0"/>
          <a:stretch/>
        </p:blipFill>
        <p:spPr>
          <a:xfrm>
            <a:off x="1748065" y="2667308"/>
            <a:ext cx="6420575" cy="3611571"/>
          </a:xfrm>
          <a:prstGeom prst="roundRect">
            <a:avLst>
              <a:gd fmla="val 2833" name="adj"/>
            </a:avLst>
          </a:prstGeom>
          <a:noFill/>
          <a:ln>
            <a:noFill/>
          </a:ln>
        </p:spPr>
      </p:pic>
      <p:sp>
        <p:nvSpPr>
          <p:cNvPr id="231" name="Google Shape;231;p5"/>
          <p:cNvSpPr/>
          <p:nvPr/>
        </p:nvSpPr>
        <p:spPr>
          <a:xfrm>
            <a:off x="6294120" y="6019800"/>
            <a:ext cx="1827370" cy="173943"/>
          </a:xfrm>
          <a:prstGeom prst="roundRect">
            <a:avLst>
              <a:gd fmla="val 50000"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chemeClr val="lt1"/>
                </a:solidFill>
                <a:latin typeface="Arial"/>
                <a:ea typeface="Arial"/>
                <a:cs typeface="Arial"/>
                <a:sym typeface="Arial"/>
              </a:rPr>
              <a:t>https://youtu.be/i62xdD4QKtA</a:t>
            </a:r>
            <a:endParaRPr/>
          </a:p>
        </p:txBody>
      </p:sp>
      <p:sp>
        <p:nvSpPr>
          <p:cNvPr id="232" name="Google Shape;232;p5"/>
          <p:cNvSpPr txBox="1"/>
          <p:nvPr/>
        </p:nvSpPr>
        <p:spPr>
          <a:xfrm>
            <a:off x="450003" y="2392539"/>
            <a:ext cx="8905644"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Malgun Gothic"/>
                <a:ea typeface="Malgun Gothic"/>
                <a:cs typeface="Malgun Gothic"/>
                <a:sym typeface="Malgun Gothic"/>
              </a:rPr>
              <a:t>※ </a:t>
            </a:r>
            <a:r>
              <a:rPr lang="en-US" sz="1050">
                <a:solidFill>
                  <a:schemeClr val="dk1"/>
                </a:solidFill>
                <a:latin typeface="Arial"/>
                <a:ea typeface="Arial"/>
                <a:cs typeface="Arial"/>
                <a:sym typeface="Arial"/>
              </a:rPr>
              <a:t>To view the video clip, put the mouse on the video screen above to appear the play button. Click it to watch.</a:t>
            </a:r>
            <a:endParaRPr sz="105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6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062" name="Google Shape;1062;p64"/>
          <p:cNvSpPr/>
          <p:nvPr/>
        </p:nvSpPr>
        <p:spPr>
          <a:xfrm>
            <a:off x="686785" y="1843602"/>
            <a:ext cx="8195845" cy="79645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Tái chế linh kiện: Không cần hàn nên bạn có thể tiếp tục tái sử dụng các linh kiện trừ khi chúng bị hỏng.</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Tiết kiệm thời gian: Thiết kế mạch PCB rất khó và phương pháp hàn dây dẫn vào “Bảng cắm dây hàn” rất tốn thời gian. Tuy nhiên, bạn có thể tạo các bảng cắm dây bằng cách nối trực tiếp với dây nhảy.</a:t>
            </a:r>
            <a:endParaRPr/>
          </a:p>
        </p:txBody>
      </p:sp>
      <p:sp>
        <p:nvSpPr>
          <p:cNvPr id="1063" name="Google Shape;1063;p64"/>
          <p:cNvSpPr/>
          <p:nvPr/>
        </p:nvSpPr>
        <p:spPr>
          <a:xfrm>
            <a:off x="580400" y="152174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Ưu điểm</a:t>
            </a:r>
            <a:endParaRPr/>
          </a:p>
        </p:txBody>
      </p:sp>
      <p:grpSp>
        <p:nvGrpSpPr>
          <p:cNvPr id="1064" name="Google Shape;1064;p64"/>
          <p:cNvGrpSpPr/>
          <p:nvPr/>
        </p:nvGrpSpPr>
        <p:grpSpPr>
          <a:xfrm>
            <a:off x="1240848" y="3257396"/>
            <a:ext cx="7863286" cy="2770897"/>
            <a:chOff x="887412" y="2719381"/>
            <a:chExt cx="7863287" cy="2770897"/>
          </a:xfrm>
        </p:grpSpPr>
        <p:grpSp>
          <p:nvGrpSpPr>
            <p:cNvPr id="1065" name="Google Shape;1065;p64"/>
            <p:cNvGrpSpPr/>
            <p:nvPr/>
          </p:nvGrpSpPr>
          <p:grpSpPr>
            <a:xfrm>
              <a:off x="887412" y="2719381"/>
              <a:ext cx="3224213" cy="2395544"/>
              <a:chOff x="887412" y="2719381"/>
              <a:chExt cx="3224213" cy="2395544"/>
            </a:xfrm>
          </p:grpSpPr>
          <p:pic>
            <p:nvPicPr>
              <p:cNvPr id="1066" name="Google Shape;1066;p64"/>
              <p:cNvPicPr preferRelativeResize="0"/>
              <p:nvPr/>
            </p:nvPicPr>
            <p:blipFill rotWithShape="1">
              <a:blip r:embed="rId3">
                <a:alphaModFix/>
              </a:blip>
              <a:srcRect b="3880" l="2892" r="4131" t="682"/>
              <a:stretch/>
            </p:blipFill>
            <p:spPr>
              <a:xfrm>
                <a:off x="975518" y="2801272"/>
                <a:ext cx="3048000" cy="2231762"/>
              </a:xfrm>
              <a:prstGeom prst="rect">
                <a:avLst/>
              </a:prstGeom>
              <a:noFill/>
              <a:ln>
                <a:noFill/>
              </a:ln>
            </p:spPr>
          </p:pic>
          <p:sp>
            <p:nvSpPr>
              <p:cNvPr id="1067" name="Google Shape;1067;p64"/>
              <p:cNvSpPr/>
              <p:nvPr/>
            </p:nvSpPr>
            <p:spPr>
              <a:xfrm>
                <a:off x="887412" y="2719381"/>
                <a:ext cx="3224213" cy="239554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grpSp>
          <p:nvGrpSpPr>
            <p:cNvPr id="1068" name="Google Shape;1068;p64"/>
            <p:cNvGrpSpPr/>
            <p:nvPr/>
          </p:nvGrpSpPr>
          <p:grpSpPr>
            <a:xfrm>
              <a:off x="4602048" y="2719381"/>
              <a:ext cx="3618027" cy="2395544"/>
              <a:chOff x="4602048" y="2719381"/>
              <a:chExt cx="3618027" cy="2395544"/>
            </a:xfrm>
          </p:grpSpPr>
          <p:pic>
            <p:nvPicPr>
              <p:cNvPr id="1069" name="Google Shape;1069;p64"/>
              <p:cNvPicPr preferRelativeResize="0"/>
              <p:nvPr/>
            </p:nvPicPr>
            <p:blipFill rotWithShape="1">
              <a:blip r:embed="rId4">
                <a:alphaModFix/>
              </a:blip>
              <a:srcRect b="0" l="0" r="0" t="0"/>
              <a:stretch/>
            </p:blipFill>
            <p:spPr>
              <a:xfrm>
                <a:off x="4693044" y="2802284"/>
                <a:ext cx="3436034" cy="2227960"/>
              </a:xfrm>
              <a:prstGeom prst="rect">
                <a:avLst/>
              </a:prstGeom>
              <a:noFill/>
              <a:ln>
                <a:noFill/>
              </a:ln>
            </p:spPr>
          </p:pic>
          <p:sp>
            <p:nvSpPr>
              <p:cNvPr id="1070" name="Google Shape;1070;p64"/>
              <p:cNvSpPr/>
              <p:nvPr/>
            </p:nvSpPr>
            <p:spPr>
              <a:xfrm>
                <a:off x="4602048" y="2719381"/>
                <a:ext cx="3618027" cy="239554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071" name="Google Shape;1071;p64"/>
            <p:cNvSpPr/>
            <p:nvPr/>
          </p:nvSpPr>
          <p:spPr>
            <a:xfrm>
              <a:off x="1778809" y="5182373"/>
              <a:ext cx="1441421" cy="3079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chemeClr val="dk1"/>
                  </a:solidFill>
                  <a:latin typeface="Arial"/>
                  <a:ea typeface="Arial"/>
                  <a:cs typeface="Arial"/>
                  <a:sym typeface="Arial"/>
                </a:rPr>
                <a:t>Tái chế linh kiện</a:t>
              </a:r>
              <a:endParaRPr sz="1401">
                <a:solidFill>
                  <a:schemeClr val="dk1"/>
                </a:solidFill>
                <a:latin typeface="Arial"/>
                <a:ea typeface="Arial"/>
                <a:cs typeface="Arial"/>
                <a:sym typeface="Arial"/>
              </a:endParaRPr>
            </a:p>
          </p:txBody>
        </p:sp>
        <p:sp>
          <p:nvSpPr>
            <p:cNvPr id="1072" name="Google Shape;1072;p64"/>
            <p:cNvSpPr/>
            <p:nvPr/>
          </p:nvSpPr>
          <p:spPr>
            <a:xfrm>
              <a:off x="4104874" y="5182373"/>
              <a:ext cx="4645825" cy="3079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chemeClr val="dk1"/>
                  </a:solidFill>
                  <a:latin typeface="Arial"/>
                  <a:ea typeface="Arial"/>
                  <a:cs typeface="Arial"/>
                  <a:sym typeface="Arial"/>
                </a:rPr>
                <a:t>Nếu không có bảng cắm dây, phải hàn các dây lại với nhau</a:t>
              </a:r>
              <a:endParaRPr sz="1401">
                <a:solidFill>
                  <a:schemeClr val="dk1"/>
                </a:solidFill>
                <a:latin typeface="Arial"/>
                <a:ea typeface="Arial"/>
                <a:cs typeface="Arial"/>
                <a:sym typeface="Arial"/>
              </a:endParaRPr>
            </a:p>
          </p:txBody>
        </p:sp>
      </p:grpSp>
      <p:sp>
        <p:nvSpPr>
          <p:cNvPr id="1073" name="Google Shape;1073;p64"/>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2.1. Đầu vào số và mạch điện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6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080" name="Google Shape;1080;p65"/>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Mạch điện</a:t>
            </a:r>
            <a:endParaRPr b="1" sz="2401">
              <a:solidFill>
                <a:srgbClr val="0C0C0C"/>
              </a:solidFill>
              <a:latin typeface="Arial"/>
              <a:ea typeface="Arial"/>
              <a:cs typeface="Arial"/>
              <a:sym typeface="Arial"/>
            </a:endParaRPr>
          </a:p>
        </p:txBody>
      </p:sp>
      <p:grpSp>
        <p:nvGrpSpPr>
          <p:cNvPr id="1081" name="Google Shape;1081;p65"/>
          <p:cNvGrpSpPr/>
          <p:nvPr/>
        </p:nvGrpSpPr>
        <p:grpSpPr>
          <a:xfrm>
            <a:off x="1154190" y="2055994"/>
            <a:ext cx="4104253" cy="3877100"/>
            <a:chOff x="559830" y="2055994"/>
            <a:chExt cx="4104253" cy="3877100"/>
          </a:xfrm>
        </p:grpSpPr>
        <p:sp>
          <p:nvSpPr>
            <p:cNvPr id="1082" name="Google Shape;1082;p65"/>
            <p:cNvSpPr txBox="1"/>
            <p:nvPr/>
          </p:nvSpPr>
          <p:spPr>
            <a:xfrm>
              <a:off x="2408761" y="2055994"/>
              <a:ext cx="2198038" cy="3386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1">
                  <a:solidFill>
                    <a:srgbClr val="262626"/>
                  </a:solidFill>
                  <a:latin typeface="Arial"/>
                  <a:ea typeface="Arial"/>
                  <a:cs typeface="Arial"/>
                  <a:sym typeface="Arial"/>
                </a:rPr>
                <a:t>Đầu cắm GPIO 40 chân</a:t>
              </a:r>
              <a:endParaRPr sz="1601">
                <a:solidFill>
                  <a:srgbClr val="262626"/>
                </a:solidFill>
                <a:latin typeface="Arial"/>
                <a:ea typeface="Arial"/>
                <a:cs typeface="Arial"/>
                <a:sym typeface="Arial"/>
              </a:endParaRPr>
            </a:p>
          </p:txBody>
        </p:sp>
        <p:pic>
          <p:nvPicPr>
            <p:cNvPr descr="브레드보드" id="1083" name="Google Shape;1083;p65"/>
            <p:cNvPicPr preferRelativeResize="0"/>
            <p:nvPr/>
          </p:nvPicPr>
          <p:blipFill rotWithShape="1">
            <a:blip r:embed="rId3">
              <a:alphaModFix/>
            </a:blip>
            <a:srcRect b="0" l="0" r="0" t="0"/>
            <a:stretch/>
          </p:blipFill>
          <p:spPr>
            <a:xfrm>
              <a:off x="2022606" y="2392538"/>
              <a:ext cx="2641477" cy="3540556"/>
            </a:xfrm>
            <a:prstGeom prst="rect">
              <a:avLst/>
            </a:prstGeom>
            <a:noFill/>
            <a:ln>
              <a:noFill/>
            </a:ln>
          </p:spPr>
        </p:pic>
        <p:sp>
          <p:nvSpPr>
            <p:cNvPr id="1084" name="Google Shape;1084;p65"/>
            <p:cNvSpPr/>
            <p:nvPr/>
          </p:nvSpPr>
          <p:spPr>
            <a:xfrm>
              <a:off x="559830" y="2504100"/>
              <a:ext cx="1207189" cy="492328"/>
            </a:xfrm>
            <a:prstGeom prst="wedgeRoundRectCallout">
              <a:avLst>
                <a:gd fmla="val 77963" name="adj1"/>
                <a:gd fmla="val 45088" name="adj2"/>
                <a:gd fmla="val 16667" name="adj3"/>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799">
                  <a:solidFill>
                    <a:srgbClr val="FF0000"/>
                  </a:solidFill>
                  <a:latin typeface="Arial"/>
                  <a:ea typeface="Arial"/>
                  <a:cs typeface="Arial"/>
                  <a:sym typeface="Arial"/>
                </a:rPr>
                <a:t>  , 5V</a:t>
              </a:r>
              <a:endParaRPr/>
            </a:p>
          </p:txBody>
        </p:sp>
        <p:cxnSp>
          <p:nvCxnSpPr>
            <p:cNvPr id="1085" name="Google Shape;1085;p65"/>
            <p:cNvCxnSpPr/>
            <p:nvPr/>
          </p:nvCxnSpPr>
          <p:spPr>
            <a:xfrm>
              <a:off x="2140072" y="2666213"/>
              <a:ext cx="0" cy="3024001"/>
            </a:xfrm>
            <a:prstGeom prst="straightConnector1">
              <a:avLst/>
            </a:prstGeom>
            <a:noFill/>
            <a:ln cap="flat" cmpd="sng" w="28575">
              <a:solidFill>
                <a:srgbClr val="FF0000"/>
              </a:solidFill>
              <a:prstDash val="solid"/>
              <a:round/>
              <a:headEnd len="med" w="med" type="none"/>
              <a:tailEnd len="med" w="med" type="none"/>
            </a:ln>
          </p:spPr>
        </p:cxnSp>
        <p:sp>
          <p:nvSpPr>
            <p:cNvPr id="1086" name="Google Shape;1086;p65"/>
            <p:cNvSpPr/>
            <p:nvPr/>
          </p:nvSpPr>
          <p:spPr>
            <a:xfrm>
              <a:off x="682068" y="3223098"/>
              <a:ext cx="1207189" cy="492328"/>
            </a:xfrm>
            <a:prstGeom prst="wedgeRoundRectCallout">
              <a:avLst>
                <a:gd fmla="val 77963" name="adj1"/>
                <a:gd fmla="val 45088" name="adj2"/>
                <a:gd fmla="val 16667" name="adj3"/>
              </a:avLst>
            </a:prstGeom>
            <a:solidFill>
              <a:schemeClr val="lt1"/>
            </a:solid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799">
                  <a:solidFill>
                    <a:srgbClr val="262626"/>
                  </a:solidFill>
                  <a:latin typeface="Arial"/>
                  <a:ea typeface="Arial"/>
                  <a:cs typeface="Arial"/>
                  <a:sym typeface="Arial"/>
                </a:rPr>
                <a:t>   , GND</a:t>
              </a:r>
              <a:endParaRPr/>
            </a:p>
          </p:txBody>
        </p:sp>
        <p:cxnSp>
          <p:nvCxnSpPr>
            <p:cNvPr id="1087" name="Google Shape;1087;p65"/>
            <p:cNvCxnSpPr/>
            <p:nvPr/>
          </p:nvCxnSpPr>
          <p:spPr>
            <a:xfrm>
              <a:off x="2262309" y="2666213"/>
              <a:ext cx="0" cy="3024001"/>
            </a:xfrm>
            <a:prstGeom prst="straightConnector1">
              <a:avLst/>
            </a:prstGeom>
            <a:noFill/>
            <a:ln cap="flat" cmpd="sng" w="28575">
              <a:solidFill>
                <a:srgbClr val="262626"/>
              </a:solidFill>
              <a:prstDash val="solid"/>
              <a:round/>
              <a:headEnd len="med" w="med" type="none"/>
              <a:tailEnd len="med" w="med" type="none"/>
            </a:ln>
          </p:spPr>
        </p:cxnSp>
        <p:cxnSp>
          <p:nvCxnSpPr>
            <p:cNvPr id="1088" name="Google Shape;1088;p65"/>
            <p:cNvCxnSpPr/>
            <p:nvPr/>
          </p:nvCxnSpPr>
          <p:spPr>
            <a:xfrm>
              <a:off x="2633103" y="2599341"/>
              <a:ext cx="523876" cy="0"/>
            </a:xfrm>
            <a:prstGeom prst="straightConnector1">
              <a:avLst/>
            </a:prstGeom>
            <a:noFill/>
            <a:ln cap="flat" cmpd="sng" w="28575">
              <a:solidFill>
                <a:srgbClr val="193EB0"/>
              </a:solidFill>
              <a:prstDash val="solid"/>
              <a:round/>
              <a:headEnd len="med" w="med" type="none"/>
              <a:tailEnd len="med" w="med" type="none"/>
            </a:ln>
          </p:spPr>
        </p:cxnSp>
        <p:sp>
          <p:nvSpPr>
            <p:cNvPr id="1089" name="Google Shape;1089;p65"/>
            <p:cNvSpPr/>
            <p:nvPr/>
          </p:nvSpPr>
          <p:spPr>
            <a:xfrm>
              <a:off x="762764" y="2623456"/>
              <a:ext cx="253623" cy="253623"/>
            </a:xfrm>
            <a:prstGeom prst="ellipse">
              <a:avLst/>
            </a:prstGeom>
            <a:solidFill>
              <a:srgbClr val="FF00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999">
                  <a:solidFill>
                    <a:schemeClr val="lt1"/>
                  </a:solidFill>
                  <a:latin typeface="Arial"/>
                  <a:ea typeface="Arial"/>
                  <a:cs typeface="Arial"/>
                  <a:sym typeface="Arial"/>
                </a:rPr>
                <a:t>+</a:t>
              </a:r>
              <a:endParaRPr/>
            </a:p>
          </p:txBody>
        </p:sp>
        <p:sp>
          <p:nvSpPr>
            <p:cNvPr id="1090" name="Google Shape;1090;p65"/>
            <p:cNvSpPr/>
            <p:nvPr/>
          </p:nvSpPr>
          <p:spPr>
            <a:xfrm>
              <a:off x="847180" y="3339781"/>
              <a:ext cx="253623" cy="253623"/>
            </a:xfrm>
            <a:prstGeom prst="ellipse">
              <a:avLst/>
            </a:prstGeom>
            <a:solidFill>
              <a:srgbClr val="26262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999">
                  <a:solidFill>
                    <a:schemeClr val="lt1"/>
                  </a:solidFill>
                  <a:latin typeface="Arial"/>
                  <a:ea typeface="Arial"/>
                  <a:cs typeface="Arial"/>
                  <a:sym typeface="Arial"/>
                </a:rPr>
                <a:t>-</a:t>
              </a:r>
              <a:endParaRPr/>
            </a:p>
          </p:txBody>
        </p:sp>
      </p:grpSp>
      <p:grpSp>
        <p:nvGrpSpPr>
          <p:cNvPr id="1091" name="Google Shape;1091;p65"/>
          <p:cNvGrpSpPr/>
          <p:nvPr/>
        </p:nvGrpSpPr>
        <p:grpSpPr>
          <a:xfrm>
            <a:off x="5841443" y="2771720"/>
            <a:ext cx="1630942" cy="2138048"/>
            <a:chOff x="6176714" y="2771712"/>
            <a:chExt cx="1630942" cy="2138047"/>
          </a:xfrm>
        </p:grpSpPr>
        <p:sp>
          <p:nvSpPr>
            <p:cNvPr id="1092" name="Google Shape;1092;p65"/>
            <p:cNvSpPr txBox="1"/>
            <p:nvPr/>
          </p:nvSpPr>
          <p:spPr>
            <a:xfrm>
              <a:off x="6548256" y="4571077"/>
              <a:ext cx="936475" cy="3386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rgbClr val="262626"/>
                  </a:solidFill>
                  <a:latin typeface="Arial"/>
                  <a:ea typeface="Arial"/>
                  <a:cs typeface="Arial"/>
                  <a:sym typeface="Arial"/>
                </a:rPr>
                <a:t>Đèn LED</a:t>
              </a:r>
              <a:endParaRPr/>
            </a:p>
          </p:txBody>
        </p:sp>
        <p:sp>
          <p:nvSpPr>
            <p:cNvPr id="1093" name="Google Shape;1093;p65"/>
            <p:cNvSpPr/>
            <p:nvPr/>
          </p:nvSpPr>
          <p:spPr>
            <a:xfrm>
              <a:off x="6176714" y="3435158"/>
              <a:ext cx="253622" cy="253622"/>
            </a:xfrm>
            <a:prstGeom prst="ellipse">
              <a:avLst/>
            </a:prstGeom>
            <a:solidFill>
              <a:srgbClr val="FF00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999">
                  <a:solidFill>
                    <a:schemeClr val="lt1"/>
                  </a:solidFill>
                  <a:latin typeface="Arial"/>
                  <a:ea typeface="Arial"/>
                  <a:cs typeface="Arial"/>
                  <a:sym typeface="Arial"/>
                </a:rPr>
                <a:t>+</a:t>
              </a:r>
              <a:endParaRPr/>
            </a:p>
          </p:txBody>
        </p:sp>
        <p:sp>
          <p:nvSpPr>
            <p:cNvPr id="1094" name="Google Shape;1094;p65"/>
            <p:cNvSpPr/>
            <p:nvPr/>
          </p:nvSpPr>
          <p:spPr>
            <a:xfrm>
              <a:off x="7554034" y="3435158"/>
              <a:ext cx="253622" cy="253622"/>
            </a:xfrm>
            <a:prstGeom prst="ellipse">
              <a:avLst/>
            </a:prstGeom>
            <a:solidFill>
              <a:srgbClr val="26262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999">
                  <a:solidFill>
                    <a:schemeClr val="lt1"/>
                  </a:solidFill>
                  <a:latin typeface="Arial"/>
                  <a:ea typeface="Arial"/>
                  <a:cs typeface="Arial"/>
                  <a:sym typeface="Arial"/>
                </a:rPr>
                <a:t>-</a:t>
              </a:r>
              <a:endParaRPr/>
            </a:p>
          </p:txBody>
        </p:sp>
        <p:pic>
          <p:nvPicPr>
            <p:cNvPr id="1095" name="Google Shape;1095;p65"/>
            <p:cNvPicPr preferRelativeResize="0"/>
            <p:nvPr/>
          </p:nvPicPr>
          <p:blipFill rotWithShape="1">
            <a:blip r:embed="rId4">
              <a:alphaModFix/>
            </a:blip>
            <a:srcRect b="0" l="0" r="0" t="0"/>
            <a:stretch/>
          </p:blipFill>
          <p:spPr>
            <a:xfrm>
              <a:off x="6303525" y="2771712"/>
              <a:ext cx="1334200" cy="1887404"/>
            </a:xfrm>
            <a:prstGeom prst="rect">
              <a:avLst/>
            </a:prstGeom>
            <a:noFill/>
            <a:ln>
              <a:noFill/>
            </a:ln>
          </p:spPr>
        </p:pic>
      </p:grpSp>
      <p:sp>
        <p:nvSpPr>
          <p:cNvPr id="1096" name="Google Shape;1096;p65"/>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2.1. Đầu vào số và mạch điện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6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pic>
        <p:nvPicPr>
          <p:cNvPr descr="Raspberry Pi 4 Model B GPIO Pinout Diagram | element14 | Raspberry Pi" id="1103" name="Google Shape;1103;p66"/>
          <p:cNvPicPr preferRelativeResize="0"/>
          <p:nvPr/>
        </p:nvPicPr>
        <p:blipFill rotWithShape="1">
          <a:blip r:embed="rId3">
            <a:alphaModFix/>
          </a:blip>
          <a:srcRect b="0" l="0" r="0" t="0"/>
          <a:stretch/>
        </p:blipFill>
        <p:spPr>
          <a:xfrm>
            <a:off x="5323825" y="1442621"/>
            <a:ext cx="3280775" cy="4796261"/>
          </a:xfrm>
          <a:prstGeom prst="rect">
            <a:avLst/>
          </a:prstGeom>
          <a:noFill/>
          <a:ln>
            <a:noFill/>
          </a:ln>
        </p:spPr>
      </p:pic>
      <p:sp>
        <p:nvSpPr>
          <p:cNvPr id="1104" name="Google Shape;1104;p66"/>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2.1. Đầu vào số và mạch điện </a:t>
            </a:r>
            <a:endParaRPr/>
          </a:p>
        </p:txBody>
      </p:sp>
      <p:grpSp>
        <p:nvGrpSpPr>
          <p:cNvPr id="1105" name="Google Shape;1105;p66"/>
          <p:cNvGrpSpPr/>
          <p:nvPr/>
        </p:nvGrpSpPr>
        <p:grpSpPr>
          <a:xfrm>
            <a:off x="1054108" y="1310399"/>
            <a:ext cx="3765552" cy="4928486"/>
            <a:chOff x="558808" y="1272299"/>
            <a:chExt cx="3765552" cy="4928486"/>
          </a:xfrm>
        </p:grpSpPr>
        <p:pic>
          <p:nvPicPr>
            <p:cNvPr descr="CanaKit Raspberry Pi 4 Basic Kit PI4-4GB-K102-RT - Best Buy" id="1106" name="Google Shape;1106;p66"/>
            <p:cNvPicPr preferRelativeResize="0"/>
            <p:nvPr/>
          </p:nvPicPr>
          <p:blipFill rotWithShape="1">
            <a:blip r:embed="rId4">
              <a:alphaModFix/>
            </a:blip>
            <a:srcRect b="0" l="0" r="0" t="0"/>
            <a:stretch/>
          </p:blipFill>
          <p:spPr>
            <a:xfrm rot="5400000">
              <a:off x="277853" y="2772857"/>
              <a:ext cx="4130063" cy="2725787"/>
            </a:xfrm>
            <a:prstGeom prst="rect">
              <a:avLst/>
            </a:prstGeom>
            <a:noFill/>
            <a:ln>
              <a:noFill/>
            </a:ln>
          </p:spPr>
        </p:pic>
        <p:sp>
          <p:nvSpPr>
            <p:cNvPr id="1107" name="Google Shape;1107;p66"/>
            <p:cNvSpPr/>
            <p:nvPr/>
          </p:nvSpPr>
          <p:spPr>
            <a:xfrm>
              <a:off x="3329194" y="2311766"/>
              <a:ext cx="418565" cy="2491860"/>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1">
                <a:solidFill>
                  <a:srgbClr val="000000"/>
                </a:solidFill>
                <a:latin typeface="Arial"/>
                <a:ea typeface="Arial"/>
                <a:cs typeface="Arial"/>
                <a:sym typeface="Arial"/>
              </a:endParaRPr>
            </a:p>
          </p:txBody>
        </p:sp>
        <p:sp>
          <p:nvSpPr>
            <p:cNvPr id="1108" name="Google Shape;1108;p66"/>
            <p:cNvSpPr/>
            <p:nvPr/>
          </p:nvSpPr>
          <p:spPr>
            <a:xfrm>
              <a:off x="558808" y="1520835"/>
              <a:ext cx="3765552" cy="467995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109" name="Google Shape;1109;p66"/>
            <p:cNvSpPr txBox="1"/>
            <p:nvPr/>
          </p:nvSpPr>
          <p:spPr>
            <a:xfrm>
              <a:off x="1343226" y="1272299"/>
              <a:ext cx="2262158" cy="5234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Các chân phụ trách I/O:</a:t>
              </a:r>
              <a:endParaRPr/>
            </a:p>
            <a:p>
              <a:pPr indent="0" lvl="0" marL="0" marR="0" rtl="0" algn="l">
                <a:spcBef>
                  <a:spcPts val="0"/>
                </a:spcBef>
                <a:spcAft>
                  <a:spcPts val="0"/>
                </a:spcAft>
                <a:buNone/>
              </a:pPr>
              <a:r>
                <a:rPr lang="en-US" sz="1401">
                  <a:solidFill>
                    <a:srgbClr val="262626"/>
                  </a:solidFill>
                  <a:latin typeface="Arial"/>
                  <a:ea typeface="Arial"/>
                  <a:cs typeface="Arial"/>
                  <a:sym typeface="Arial"/>
                </a:rPr>
                <a:t>Hỗ trợ chân SPI, I2C, UART</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descr="CanaKit Raspberry Pi 4 Basic Kit PI4-4GB-K102-RT - Best Buy" id="1115" name="Google Shape;1115;p67"/>
          <p:cNvPicPr preferRelativeResize="0"/>
          <p:nvPr/>
        </p:nvPicPr>
        <p:blipFill rotWithShape="1">
          <a:blip r:embed="rId3">
            <a:alphaModFix/>
          </a:blip>
          <a:srcRect b="0" l="0" r="0" t="0"/>
          <a:stretch/>
        </p:blipFill>
        <p:spPr>
          <a:xfrm rot="5400000">
            <a:off x="1377909" y="3551984"/>
            <a:ext cx="2750275" cy="1815144"/>
          </a:xfrm>
          <a:prstGeom prst="rect">
            <a:avLst/>
          </a:prstGeom>
          <a:noFill/>
          <a:ln>
            <a:noFill/>
          </a:ln>
        </p:spPr>
      </p:pic>
      <p:sp>
        <p:nvSpPr>
          <p:cNvPr id="1116" name="Google Shape;1116;p6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117" name="Google Shape;1117;p67"/>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GPIO</a:t>
            </a:r>
            <a:endParaRPr/>
          </a:p>
        </p:txBody>
      </p:sp>
      <p:sp>
        <p:nvSpPr>
          <p:cNvPr id="1118" name="Google Shape;1118;p67"/>
          <p:cNvSpPr txBox="1"/>
          <p:nvPr/>
        </p:nvSpPr>
        <p:spPr>
          <a:xfrm>
            <a:off x="-1676400" y="1736847"/>
            <a:ext cx="12014200" cy="3386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rgbClr val="262626"/>
                </a:solidFill>
                <a:latin typeface="Arial"/>
                <a:ea typeface="Arial"/>
                <a:cs typeface="Arial"/>
                <a:sym typeface="Arial"/>
              </a:rPr>
              <a:t>Một trong các thư viện GPIO: Quy định số chân để nối với Arduino</a:t>
            </a:r>
            <a:endParaRPr/>
          </a:p>
        </p:txBody>
      </p:sp>
      <p:sp>
        <p:nvSpPr>
          <p:cNvPr id="1119" name="Google Shape;1119;p67"/>
          <p:cNvSpPr/>
          <p:nvPr/>
        </p:nvSpPr>
        <p:spPr>
          <a:xfrm>
            <a:off x="3422576" y="3141818"/>
            <a:ext cx="271272" cy="1912787"/>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dk1"/>
              </a:solidFill>
              <a:latin typeface="Arial"/>
              <a:ea typeface="Arial"/>
              <a:cs typeface="Arial"/>
              <a:sym typeface="Arial"/>
            </a:endParaRPr>
          </a:p>
        </p:txBody>
      </p:sp>
      <p:sp>
        <p:nvSpPr>
          <p:cNvPr id="1120" name="Google Shape;1120;p67"/>
          <p:cNvSpPr/>
          <p:nvPr/>
        </p:nvSpPr>
        <p:spPr>
          <a:xfrm>
            <a:off x="3689109" y="2377476"/>
            <a:ext cx="975031" cy="3769540"/>
          </a:xfrm>
          <a:custGeom>
            <a:rect b="b" l="l" r="r" t="t"/>
            <a:pathLst>
              <a:path extrusionOk="0" h="3299460" w="853440">
                <a:moveTo>
                  <a:pt x="0" y="662940"/>
                </a:moveTo>
                <a:lnTo>
                  <a:pt x="0" y="2369820"/>
                </a:lnTo>
                <a:lnTo>
                  <a:pt x="853440" y="3299460"/>
                </a:lnTo>
                <a:lnTo>
                  <a:pt x="845820" y="0"/>
                </a:lnTo>
                <a:lnTo>
                  <a:pt x="0" y="662940"/>
                </a:lnTo>
                <a:close/>
              </a:path>
            </a:pathLst>
          </a:custGeom>
          <a:gradFill>
            <a:gsLst>
              <a:gs pos="0">
                <a:srgbClr val="BFBFBF">
                  <a:alpha val="0"/>
                </a:srgbClr>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pic>
        <p:nvPicPr>
          <p:cNvPr id="1121" name="Google Shape;1121;p67"/>
          <p:cNvPicPr preferRelativeResize="0"/>
          <p:nvPr/>
        </p:nvPicPr>
        <p:blipFill rotWithShape="1">
          <a:blip r:embed="rId4">
            <a:alphaModFix/>
          </a:blip>
          <a:srcRect b="11398" l="5635" r="5590" t="3163"/>
          <a:stretch/>
        </p:blipFill>
        <p:spPr>
          <a:xfrm>
            <a:off x="4699009" y="2095283"/>
            <a:ext cx="2371501" cy="4141772"/>
          </a:xfrm>
          <a:prstGeom prst="rect">
            <a:avLst/>
          </a:prstGeom>
          <a:noFill/>
          <a:ln>
            <a:noFill/>
          </a:ln>
        </p:spPr>
      </p:pic>
      <p:sp>
        <p:nvSpPr>
          <p:cNvPr id="1122" name="Google Shape;1122;p67"/>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2.1. Đầu vào số và mạch điện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6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129" name="Google Shape;1129;p68"/>
          <p:cNvSpPr/>
          <p:nvPr/>
        </p:nvSpPr>
        <p:spPr>
          <a:xfrm>
            <a:off x="712189" y="1751856"/>
            <a:ext cx="8487381" cy="200126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Thường có hai trạng thái chân là vào và ra nhưng không tồn tại cả hai trạng thái cùng một thời điểm.</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Lập trình viên thường phải tự quy định cổng vào và ra cũng như lắp đặt GPIO để sử dụng.</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Ở phần cứng, chân đầu ra luôn có cùng giá trị, 1 hoặc 0, trừ khi thay đổi giá trị đầu ra trong chương trình. Những chân này được gọi là “chốt”.</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Do cả bộ nhớ và thanh ghi đều là kiểu khóa nên chúng có cùng giá trị trừ khi được thay đổi (hay còn gọi là flip-flop).</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Ngược lại, trạng thái phần cứng của đầu vào không được khóa. → Nếu ​​gán đầu vào là 1 hoặc 0 thì khi trình cấp dữ liệu xuất ra một giá trị, nó sẽ mâu thuẫn với giá trị hiện có. Trạng thái này sẽ khác nhau ở phần cứng khác nhau.</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Chân đầu vào phải có trạng thái trở kháng cao để tiếp nhận dữ liệu đầu vào từ thiết bị khác.</a:t>
            </a:r>
            <a:endParaRPr/>
          </a:p>
        </p:txBody>
      </p:sp>
      <p:sp>
        <p:nvSpPr>
          <p:cNvPr id="1130" name="Google Shape;1130;p68"/>
          <p:cNvSpPr/>
          <p:nvPr/>
        </p:nvSpPr>
        <p:spPr>
          <a:xfrm>
            <a:off x="580400" y="152174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Cổng vào/ra vạn năng</a:t>
            </a:r>
            <a:endParaRPr sz="1401">
              <a:solidFill>
                <a:schemeClr val="dk1"/>
              </a:solidFill>
              <a:latin typeface="Arial"/>
              <a:ea typeface="Arial"/>
              <a:cs typeface="Arial"/>
              <a:sym typeface="Arial"/>
            </a:endParaRPr>
          </a:p>
        </p:txBody>
      </p:sp>
      <p:sp>
        <p:nvSpPr>
          <p:cNvPr id="1131" name="Google Shape;1131;p68"/>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2.1. Đầu vào số và mạch điện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6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138" name="Google Shape;1138;p69"/>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High-Z (trở kháng cao)</a:t>
            </a:r>
            <a:endParaRPr/>
          </a:p>
        </p:txBody>
      </p:sp>
      <p:sp>
        <p:nvSpPr>
          <p:cNvPr id="1139" name="Google Shape;1139;p69"/>
          <p:cNvSpPr/>
          <p:nvPr/>
        </p:nvSpPr>
        <p:spPr>
          <a:xfrm>
            <a:off x="580400" y="1944543"/>
            <a:ext cx="8619172" cy="903196"/>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Là trạng thái chấp nhận đầu ra của thiết bị khác mà không chịu ảnh hưởng của đầu vào.</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Nếu thiết bị khác cao thì I cũng sẽ cao. Nếu thấp thì I cũng sẽ thấp.</a:t>
            </a:r>
            <a:endParaRPr/>
          </a:p>
          <a:p>
            <a:pPr indent="0" lvl="0" marL="0" marR="0" rtl="0" algn="l">
              <a:spcBef>
                <a:spcPts val="1000"/>
              </a:spcBef>
              <a:spcAft>
                <a:spcPts val="0"/>
              </a:spcAft>
              <a:buNone/>
            </a:pPr>
            <a:r>
              <a:t/>
            </a:r>
            <a:endParaRPr sz="1401">
              <a:solidFill>
                <a:schemeClr val="dk1"/>
              </a:solidFill>
              <a:latin typeface="Arial"/>
              <a:ea typeface="Arial"/>
              <a:cs typeface="Arial"/>
              <a:sym typeface="Arial"/>
            </a:endParaRPr>
          </a:p>
        </p:txBody>
      </p:sp>
      <p:sp>
        <p:nvSpPr>
          <p:cNvPr id="1140" name="Google Shape;1140;p69"/>
          <p:cNvSpPr/>
          <p:nvPr/>
        </p:nvSpPr>
        <p:spPr>
          <a:xfrm>
            <a:off x="712185" y="2518775"/>
            <a:ext cx="8195845"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Đầu vào digital có ba trạng thái [High, Low, High-Z (trở kháng cao)</a:t>
            </a:r>
            <a:endParaRPr/>
          </a:p>
        </p:txBody>
      </p:sp>
      <p:sp>
        <p:nvSpPr>
          <p:cNvPr id="1141" name="Google Shape;1141;p69"/>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2.1. Đầu vào số và mạch điện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70"/>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mạch điện</a:t>
            </a:r>
            <a:endParaRPr b="1" sz="3600">
              <a:solidFill>
                <a:schemeClr val="dk1"/>
              </a:solidFill>
              <a:latin typeface="Arial"/>
              <a:ea typeface="Arial"/>
              <a:cs typeface="Arial"/>
              <a:sym typeface="Arial"/>
            </a:endParaRPr>
          </a:p>
        </p:txBody>
      </p:sp>
      <p:sp>
        <p:nvSpPr>
          <p:cNvPr id="1148" name="Google Shape;1148;p70"/>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a:t>
            </a:r>
            <a:endParaRPr/>
          </a:p>
        </p:txBody>
      </p:sp>
      <p:sp>
        <p:nvSpPr>
          <p:cNvPr id="1149" name="Google Shape;1149;p70"/>
          <p:cNvSpPr/>
          <p:nvPr/>
        </p:nvSpPr>
        <p:spPr>
          <a:xfrm>
            <a:off x="1054120"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2.1. Đầu vào số và mạch điện </a:t>
            </a:r>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2.2. Đèn LED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2.3. Cảm biến siêu âm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2.4. Màn hình 7 đoạn (đèn LED 4 số)</a:t>
            </a:r>
            <a:endParaRPr/>
          </a:p>
        </p:txBody>
      </p:sp>
      <p:sp>
        <p:nvSpPr>
          <p:cNvPr id="1150" name="Google Shape;1150;p70"/>
          <p:cNvSpPr/>
          <p:nvPr/>
        </p:nvSpPr>
        <p:spPr>
          <a:xfrm>
            <a:off x="5162257"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2.5. Cảm biến nhiệt độ-độ ẩm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2.6. Lập trình điều khiển chính</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2.7. Chuẩn giao tiếp UART</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2.8. Chế tạo thiết bị</a:t>
            </a:r>
            <a:endParaRPr sz="1799">
              <a:solidFill>
                <a:srgbClr val="A6A6A6"/>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71"/>
          <p:cNvSpPr/>
          <p:nvPr/>
        </p:nvSpPr>
        <p:spPr>
          <a:xfrm>
            <a:off x="416136" y="444879"/>
            <a:ext cx="5824317" cy="5537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2.2. Đèn LED </a:t>
            </a:r>
            <a:endParaRPr/>
          </a:p>
          <a:p>
            <a:pPr indent="0" lvl="0" marL="0" marR="0" rtl="0" algn="l">
              <a:spcBef>
                <a:spcPts val="0"/>
              </a:spcBef>
              <a:spcAft>
                <a:spcPts val="0"/>
              </a:spcAft>
              <a:buNone/>
            </a:pPr>
            <a:r>
              <a:rPr b="1" lang="en-US" sz="1799">
                <a:solidFill>
                  <a:schemeClr val="lt1"/>
                </a:solidFill>
                <a:latin typeface="Arial"/>
                <a:ea typeface="Arial"/>
                <a:cs typeface="Arial"/>
                <a:sym typeface="Arial"/>
              </a:rPr>
              <a:t> </a:t>
            </a:r>
            <a:endParaRPr/>
          </a:p>
        </p:txBody>
      </p:sp>
      <p:sp>
        <p:nvSpPr>
          <p:cNvPr id="1157" name="Google Shape;1157;p7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158" name="Google Shape;1158;p7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Hãy bật đèn LED!</a:t>
            </a:r>
            <a:endParaRPr/>
          </a:p>
        </p:txBody>
      </p:sp>
      <p:grpSp>
        <p:nvGrpSpPr>
          <p:cNvPr id="1159" name="Google Shape;1159;p71"/>
          <p:cNvGrpSpPr/>
          <p:nvPr/>
        </p:nvGrpSpPr>
        <p:grpSpPr>
          <a:xfrm>
            <a:off x="3868964" y="3520883"/>
            <a:ext cx="2297112" cy="2187575"/>
            <a:chOff x="5865404" y="3368483"/>
            <a:chExt cx="2297112" cy="2187575"/>
          </a:xfrm>
        </p:grpSpPr>
        <p:grpSp>
          <p:nvGrpSpPr>
            <p:cNvPr id="1160" name="Google Shape;1160;p71"/>
            <p:cNvGrpSpPr/>
            <p:nvPr/>
          </p:nvGrpSpPr>
          <p:grpSpPr>
            <a:xfrm>
              <a:off x="5867755" y="3497286"/>
              <a:ext cx="2211539" cy="1887405"/>
              <a:chOff x="5872961" y="2771712"/>
              <a:chExt cx="2211538" cy="1887404"/>
            </a:xfrm>
          </p:grpSpPr>
          <p:sp>
            <p:nvSpPr>
              <p:cNvPr id="1161" name="Google Shape;1161;p71"/>
              <p:cNvSpPr txBox="1"/>
              <p:nvPr/>
            </p:nvSpPr>
            <p:spPr>
              <a:xfrm>
                <a:off x="5872961" y="3780720"/>
                <a:ext cx="861133" cy="3386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rgbClr val="262626"/>
                    </a:solidFill>
                    <a:latin typeface="Arial"/>
                    <a:ea typeface="Arial"/>
                    <a:cs typeface="Arial"/>
                    <a:sym typeface="Arial"/>
                  </a:rPr>
                  <a:t>Mặt đất</a:t>
                </a:r>
                <a:endParaRPr sz="1601">
                  <a:solidFill>
                    <a:srgbClr val="262626"/>
                  </a:solidFill>
                  <a:latin typeface="Arial"/>
                  <a:ea typeface="Arial"/>
                  <a:cs typeface="Arial"/>
                  <a:sym typeface="Arial"/>
                </a:endParaRPr>
              </a:p>
            </p:txBody>
          </p:sp>
          <p:sp>
            <p:nvSpPr>
              <p:cNvPr id="1162" name="Google Shape;1162;p71"/>
              <p:cNvSpPr/>
              <p:nvPr/>
            </p:nvSpPr>
            <p:spPr>
              <a:xfrm>
                <a:off x="7640711" y="3435158"/>
                <a:ext cx="253622" cy="253622"/>
              </a:xfrm>
              <a:prstGeom prst="ellipse">
                <a:avLst/>
              </a:prstGeom>
              <a:solidFill>
                <a:srgbClr val="FF00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999">
                    <a:solidFill>
                      <a:schemeClr val="lt1"/>
                    </a:solidFill>
                    <a:latin typeface="Arial"/>
                    <a:ea typeface="Arial"/>
                    <a:cs typeface="Arial"/>
                    <a:sym typeface="Arial"/>
                  </a:rPr>
                  <a:t>+</a:t>
                </a:r>
                <a:endParaRPr/>
              </a:p>
            </p:txBody>
          </p:sp>
          <p:sp>
            <p:nvSpPr>
              <p:cNvPr id="1163" name="Google Shape;1163;p71"/>
              <p:cNvSpPr/>
              <p:nvPr/>
            </p:nvSpPr>
            <p:spPr>
              <a:xfrm>
                <a:off x="6176714" y="3435158"/>
                <a:ext cx="253622" cy="253622"/>
              </a:xfrm>
              <a:prstGeom prst="ellipse">
                <a:avLst/>
              </a:prstGeom>
              <a:solidFill>
                <a:srgbClr val="26262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999">
                    <a:solidFill>
                      <a:schemeClr val="lt1"/>
                    </a:solidFill>
                    <a:latin typeface="Arial"/>
                    <a:ea typeface="Arial"/>
                    <a:cs typeface="Arial"/>
                    <a:sym typeface="Arial"/>
                  </a:rPr>
                  <a:t>-</a:t>
                </a:r>
                <a:endParaRPr/>
              </a:p>
            </p:txBody>
          </p:sp>
          <p:pic>
            <p:nvPicPr>
              <p:cNvPr id="1164" name="Google Shape;1164;p71"/>
              <p:cNvPicPr preferRelativeResize="0"/>
              <p:nvPr/>
            </p:nvPicPr>
            <p:blipFill rotWithShape="1">
              <a:blip r:embed="rId3">
                <a:alphaModFix/>
              </a:blip>
              <a:srcRect b="0" l="0" r="0" t="0"/>
              <a:stretch/>
            </p:blipFill>
            <p:spPr>
              <a:xfrm>
                <a:off x="6303525" y="2771712"/>
                <a:ext cx="1334200" cy="1887404"/>
              </a:xfrm>
              <a:prstGeom prst="rect">
                <a:avLst/>
              </a:prstGeom>
              <a:noFill/>
              <a:ln>
                <a:noFill/>
              </a:ln>
            </p:spPr>
          </p:pic>
          <p:sp>
            <p:nvSpPr>
              <p:cNvPr id="1165" name="Google Shape;1165;p71"/>
              <p:cNvSpPr txBox="1"/>
              <p:nvPr/>
            </p:nvSpPr>
            <p:spPr>
              <a:xfrm>
                <a:off x="7444580" y="3780720"/>
                <a:ext cx="639919" cy="5850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rgbClr val="262626"/>
                    </a:solidFill>
                    <a:latin typeface="Arial"/>
                    <a:ea typeface="Arial"/>
                    <a:cs typeface="Arial"/>
                    <a:sym typeface="Arial"/>
                  </a:rPr>
                  <a:t>VCC</a:t>
                </a:r>
                <a:endParaRPr/>
              </a:p>
              <a:p>
                <a:pPr indent="0" lvl="0" marL="0" marR="0" rtl="0" algn="ctr">
                  <a:spcBef>
                    <a:spcPts val="0"/>
                  </a:spcBef>
                  <a:spcAft>
                    <a:spcPts val="0"/>
                  </a:spcAft>
                  <a:buNone/>
                </a:pPr>
                <a:r>
                  <a:rPr lang="en-US" sz="1601">
                    <a:solidFill>
                      <a:srgbClr val="262626"/>
                    </a:solidFill>
                    <a:latin typeface="Arial"/>
                    <a:ea typeface="Arial"/>
                    <a:cs typeface="Arial"/>
                    <a:sym typeface="Arial"/>
                  </a:rPr>
                  <a:t>GPIO</a:t>
                </a:r>
                <a:endParaRPr/>
              </a:p>
            </p:txBody>
          </p:sp>
        </p:grpSp>
        <p:sp>
          <p:nvSpPr>
            <p:cNvPr id="1166" name="Google Shape;1166;p71"/>
            <p:cNvSpPr/>
            <p:nvPr/>
          </p:nvSpPr>
          <p:spPr>
            <a:xfrm>
              <a:off x="5865404" y="3368483"/>
              <a:ext cx="2297112" cy="218757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167" name="Google Shape;1167;p71"/>
          <p:cNvSpPr/>
          <p:nvPr/>
        </p:nvSpPr>
        <p:spPr>
          <a:xfrm>
            <a:off x="572303" y="1944545"/>
            <a:ext cx="6267520" cy="903196"/>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 thông thường cũng có đầu ra lên đến 3,3 V</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GPIO có thể được mắc và sử dụng làm đầu vào hoặc đầu ra, thay cho VCC</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Chuẩn bị thực hành trên đèn LED</a:t>
            </a:r>
            <a:endParaRPr/>
          </a:p>
        </p:txBody>
      </p:sp>
      <p:sp>
        <p:nvSpPr>
          <p:cNvPr id="1168" name="Google Shape;1168;p71"/>
          <p:cNvSpPr/>
          <p:nvPr/>
        </p:nvSpPr>
        <p:spPr>
          <a:xfrm>
            <a:off x="682694" y="2871751"/>
            <a:ext cx="483321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Dây nhảy, đèn LED, Điện trở, Bảng cắm dây</a:t>
            </a:r>
            <a:endParaRPr sz="1299">
              <a:solidFill>
                <a:srgbClr val="262626"/>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7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175" name="Google Shape;1175;p72"/>
          <p:cNvSpPr/>
          <p:nvPr/>
        </p:nvSpPr>
        <p:spPr>
          <a:xfrm>
            <a:off x="450003" y="1375105"/>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Môi trường thực hành Raspberry Pi</a:t>
            </a:r>
            <a:endParaRPr/>
          </a:p>
        </p:txBody>
      </p:sp>
      <p:sp>
        <p:nvSpPr>
          <p:cNvPr id="1176" name="Google Shape;1176;p72"/>
          <p:cNvSpPr/>
          <p:nvPr/>
        </p:nvSpPr>
        <p:spPr>
          <a:xfrm>
            <a:off x="4333549" y="2382949"/>
            <a:ext cx="4448659" cy="1107483"/>
          </a:xfrm>
          <a:prstGeom prst="rect">
            <a:avLst/>
          </a:prstGeom>
          <a:noFill/>
          <a:ln>
            <a:noFill/>
          </a:ln>
        </p:spPr>
        <p:txBody>
          <a:bodyPr anchorCtr="0" anchor="t" bIns="0" lIns="0" spcFirstLastPara="1" rIns="0" wrap="square" tIns="0">
            <a:spAutoFit/>
          </a:bodyPr>
          <a:lstStyle/>
          <a:p>
            <a:pPr indent="-182548" lvl="0" marL="182548" marR="0" rtl="0" algn="l">
              <a:spcBef>
                <a:spcPts val="0"/>
              </a:spcBef>
              <a:spcAft>
                <a:spcPts val="0"/>
              </a:spcAft>
              <a:buClr>
                <a:srgbClr val="193EB0"/>
              </a:buClr>
              <a:buSzPts val="1559"/>
              <a:buFont typeface="Arial"/>
              <a:buChar char="‣"/>
            </a:pPr>
            <a:r>
              <a:rPr lang="en-US" sz="1299">
                <a:solidFill>
                  <a:srgbClr val="262626"/>
                </a:solidFill>
                <a:latin typeface="Arial"/>
                <a:ea typeface="Arial"/>
                <a:cs typeface="Arial"/>
                <a:sym typeface="Arial"/>
              </a:rPr>
              <a:t>Bật Raspberry Pi</a:t>
            </a:r>
            <a:endParaRPr/>
          </a:p>
          <a:p>
            <a:pPr indent="-182548" lvl="0" marL="182548" marR="0" rtl="0" algn="l">
              <a:spcBef>
                <a:spcPts val="802"/>
              </a:spcBef>
              <a:spcAft>
                <a:spcPts val="0"/>
              </a:spcAft>
              <a:buClr>
                <a:srgbClr val="193EB0"/>
              </a:buClr>
              <a:buSzPts val="1559"/>
              <a:buFont typeface="Arial"/>
              <a:buChar char="‣"/>
            </a:pPr>
            <a:r>
              <a:rPr lang="en-US" sz="1299">
                <a:solidFill>
                  <a:srgbClr val="262626"/>
                </a:solidFill>
                <a:latin typeface="Arial"/>
                <a:ea typeface="Arial"/>
                <a:cs typeface="Arial"/>
                <a:sym typeface="Arial"/>
              </a:rPr>
              <a:t>Thực thi các thiết bị đầu cuối</a:t>
            </a:r>
            <a:endParaRPr/>
          </a:p>
          <a:p>
            <a:pPr indent="-182548" lvl="0" marL="182548" marR="0" rtl="0" algn="l">
              <a:spcBef>
                <a:spcPts val="802"/>
              </a:spcBef>
              <a:spcAft>
                <a:spcPts val="0"/>
              </a:spcAft>
              <a:buClr>
                <a:srgbClr val="193EB0"/>
              </a:buClr>
              <a:buSzPts val="1559"/>
              <a:buFont typeface="Arial"/>
              <a:buChar char="‣"/>
            </a:pPr>
            <a:r>
              <a:rPr lang="en-US" sz="1299">
                <a:solidFill>
                  <a:srgbClr val="262626"/>
                </a:solidFill>
                <a:latin typeface="Arial"/>
                <a:ea typeface="Arial"/>
                <a:cs typeface="Arial"/>
                <a:sym typeface="Arial"/>
              </a:rPr>
              <a:t>Tạo thư mực</a:t>
            </a:r>
            <a:endParaRPr/>
          </a:p>
          <a:p>
            <a:pPr indent="-182548" lvl="0" marL="182548" marR="0" rtl="0" algn="l">
              <a:spcBef>
                <a:spcPts val="802"/>
              </a:spcBef>
              <a:spcAft>
                <a:spcPts val="0"/>
              </a:spcAft>
              <a:buClr>
                <a:srgbClr val="193EB0"/>
              </a:buClr>
              <a:buSzPts val="1559"/>
              <a:buFont typeface="Arial"/>
              <a:buChar char="‣"/>
            </a:pPr>
            <a:r>
              <a:rPr lang="en-US" sz="1299">
                <a:solidFill>
                  <a:srgbClr val="262626"/>
                </a:solidFill>
                <a:latin typeface="Arial"/>
                <a:ea typeface="Arial"/>
                <a:cs typeface="Arial"/>
                <a:sym typeface="Arial"/>
              </a:rPr>
              <a:t>Nano</a:t>
            </a:r>
            <a:endParaRPr/>
          </a:p>
        </p:txBody>
      </p:sp>
      <p:sp>
        <p:nvSpPr>
          <p:cNvPr id="1177" name="Google Shape;1177;p72"/>
          <p:cNvSpPr/>
          <p:nvPr/>
        </p:nvSpPr>
        <p:spPr>
          <a:xfrm>
            <a:off x="580400" y="1944540"/>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GPIO21, GPIO20 ở phía dưới bên phải và GND thứ ba ở trên cùng bên phải</a:t>
            </a:r>
            <a:endParaRPr/>
          </a:p>
        </p:txBody>
      </p:sp>
      <p:grpSp>
        <p:nvGrpSpPr>
          <p:cNvPr id="1178" name="Google Shape;1178;p72"/>
          <p:cNvGrpSpPr/>
          <p:nvPr/>
        </p:nvGrpSpPr>
        <p:grpSpPr>
          <a:xfrm>
            <a:off x="701040" y="2325266"/>
            <a:ext cx="3454357" cy="4006954"/>
            <a:chOff x="735200" y="2409086"/>
            <a:chExt cx="3664037" cy="3870101"/>
          </a:xfrm>
        </p:grpSpPr>
        <p:pic>
          <p:nvPicPr>
            <p:cNvPr descr="Raspberry Pi 4 Model B GPIO Pinout Diagram | element14 | Raspberry Pi" id="1179" name="Google Shape;1179;p72"/>
            <p:cNvPicPr preferRelativeResize="0"/>
            <p:nvPr/>
          </p:nvPicPr>
          <p:blipFill rotWithShape="1">
            <a:blip r:embed="rId3">
              <a:alphaModFix/>
            </a:blip>
            <a:srcRect b="30471" l="2007" r="2648" t="643"/>
            <a:stretch/>
          </p:blipFill>
          <p:spPr>
            <a:xfrm>
              <a:off x="735200" y="2409086"/>
              <a:ext cx="3664037" cy="3870101"/>
            </a:xfrm>
            <a:prstGeom prst="rect">
              <a:avLst/>
            </a:prstGeom>
            <a:noFill/>
            <a:ln cap="flat" cmpd="sng" w="9525">
              <a:solidFill>
                <a:srgbClr val="D8D8D8"/>
              </a:solidFill>
              <a:prstDash val="solid"/>
              <a:round/>
              <a:headEnd len="sm" w="sm" type="none"/>
              <a:tailEnd len="sm" w="sm" type="none"/>
            </a:ln>
          </p:spPr>
        </p:pic>
        <p:sp>
          <p:nvSpPr>
            <p:cNvPr id="1180" name="Google Shape;1180;p72"/>
            <p:cNvSpPr/>
            <p:nvPr/>
          </p:nvSpPr>
          <p:spPr>
            <a:xfrm>
              <a:off x="2877242" y="5858202"/>
              <a:ext cx="1491665" cy="32521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181" name="Google Shape;1181;p72"/>
            <p:cNvSpPr/>
            <p:nvPr/>
          </p:nvSpPr>
          <p:spPr>
            <a:xfrm>
              <a:off x="2862493" y="3184660"/>
              <a:ext cx="1491665" cy="14453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182" name="Google Shape;1182;p72"/>
          <p:cNvSpPr/>
          <p:nvPr/>
        </p:nvSpPr>
        <p:spPr>
          <a:xfrm>
            <a:off x="416136" y="444879"/>
            <a:ext cx="5824317" cy="5537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2.2. Đèn LED </a:t>
            </a:r>
            <a:endParaRPr/>
          </a:p>
          <a:p>
            <a:pPr indent="0" lvl="0" marL="0" marR="0" rtl="0" algn="l">
              <a:spcBef>
                <a:spcPts val="0"/>
              </a:spcBef>
              <a:spcAft>
                <a:spcPts val="0"/>
              </a:spcAft>
              <a:buNone/>
            </a:pPr>
            <a:r>
              <a:rPr b="1" lang="en-US" sz="1799">
                <a:solidFill>
                  <a:schemeClr val="lt1"/>
                </a:solidFill>
                <a:latin typeface="Arial"/>
                <a:ea typeface="Arial"/>
                <a:cs typeface="Arial"/>
                <a:sym typeface="Arial"/>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7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189" name="Google Shape;1189;p73"/>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Vai trò của điện trở</a:t>
            </a:r>
            <a:endParaRPr b="1" sz="2401">
              <a:solidFill>
                <a:srgbClr val="0C0C0C"/>
              </a:solidFill>
              <a:latin typeface="Arial"/>
              <a:ea typeface="Arial"/>
              <a:cs typeface="Arial"/>
              <a:sym typeface="Arial"/>
            </a:endParaRPr>
          </a:p>
        </p:txBody>
      </p:sp>
      <p:sp>
        <p:nvSpPr>
          <p:cNvPr id="1190" name="Google Shape;1190;p73"/>
          <p:cNvSpPr/>
          <p:nvPr/>
        </p:nvSpPr>
        <p:spPr>
          <a:xfrm>
            <a:off x="416136" y="444879"/>
            <a:ext cx="5824317" cy="5537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2.2. Đèn LED </a:t>
            </a:r>
            <a:endParaRPr/>
          </a:p>
          <a:p>
            <a:pPr indent="0" lvl="0" marL="0" marR="0" rtl="0" algn="l">
              <a:spcBef>
                <a:spcPts val="0"/>
              </a:spcBef>
              <a:spcAft>
                <a:spcPts val="0"/>
              </a:spcAft>
              <a:buNone/>
            </a:pPr>
            <a:r>
              <a:rPr b="1" lang="en-US" sz="1799">
                <a:solidFill>
                  <a:schemeClr val="lt1"/>
                </a:solidFill>
                <a:latin typeface="Arial"/>
                <a:ea typeface="Arial"/>
                <a:cs typeface="Arial"/>
                <a:sym typeface="Arial"/>
              </a:rPr>
              <a:t> </a:t>
            </a:r>
            <a:endParaRPr/>
          </a:p>
        </p:txBody>
      </p:sp>
      <p:grpSp>
        <p:nvGrpSpPr>
          <p:cNvPr id="1191" name="Google Shape;1191;p73"/>
          <p:cNvGrpSpPr/>
          <p:nvPr/>
        </p:nvGrpSpPr>
        <p:grpSpPr>
          <a:xfrm>
            <a:off x="1965111" y="1815497"/>
            <a:ext cx="6380583" cy="4342726"/>
            <a:chOff x="1965111" y="1815497"/>
            <a:chExt cx="6380583" cy="4342726"/>
          </a:xfrm>
        </p:grpSpPr>
        <p:pic>
          <p:nvPicPr>
            <p:cNvPr id="1192" name="Google Shape;1192;p73"/>
            <p:cNvPicPr preferRelativeResize="0"/>
            <p:nvPr/>
          </p:nvPicPr>
          <p:blipFill rotWithShape="1">
            <a:blip r:embed="rId3">
              <a:alphaModFix/>
            </a:blip>
            <a:srcRect b="0" l="0" r="0" t="0"/>
            <a:stretch/>
          </p:blipFill>
          <p:spPr>
            <a:xfrm>
              <a:off x="2334240" y="2053883"/>
              <a:ext cx="5367821" cy="3654530"/>
            </a:xfrm>
            <a:prstGeom prst="rect">
              <a:avLst/>
            </a:prstGeom>
            <a:noFill/>
            <a:ln>
              <a:noFill/>
            </a:ln>
          </p:spPr>
        </p:pic>
        <p:sp>
          <p:nvSpPr>
            <p:cNvPr id="1193" name="Google Shape;1193;p73"/>
            <p:cNvSpPr txBox="1"/>
            <p:nvPr/>
          </p:nvSpPr>
          <p:spPr>
            <a:xfrm>
              <a:off x="4654351" y="1815497"/>
              <a:ext cx="331821" cy="19992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rgbClr val="262626"/>
                  </a:solidFill>
                  <a:latin typeface="Arial"/>
                  <a:ea typeface="Arial"/>
                  <a:cs typeface="Arial"/>
                  <a:sym typeface="Arial"/>
                </a:rPr>
                <a:t>±5%</a:t>
              </a:r>
              <a:endParaRPr/>
            </a:p>
          </p:txBody>
        </p:sp>
        <p:sp>
          <p:nvSpPr>
            <p:cNvPr id="1194" name="Google Shape;1194;p73"/>
            <p:cNvSpPr txBox="1"/>
            <p:nvPr/>
          </p:nvSpPr>
          <p:spPr>
            <a:xfrm>
              <a:off x="4506822" y="3874770"/>
              <a:ext cx="28674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3V</a:t>
              </a:r>
              <a:endParaRPr sz="1299">
                <a:solidFill>
                  <a:schemeClr val="dk1"/>
                </a:solidFill>
                <a:latin typeface="Arial"/>
                <a:ea typeface="Arial"/>
                <a:cs typeface="Arial"/>
                <a:sym typeface="Arial"/>
              </a:endParaRPr>
            </a:p>
          </p:txBody>
        </p:sp>
        <p:sp>
          <p:nvSpPr>
            <p:cNvPr id="1195" name="Google Shape;1195;p73"/>
            <p:cNvSpPr txBox="1"/>
            <p:nvPr/>
          </p:nvSpPr>
          <p:spPr>
            <a:xfrm>
              <a:off x="6502308" y="3874770"/>
              <a:ext cx="286748"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3V</a:t>
              </a:r>
              <a:endParaRPr sz="1299">
                <a:solidFill>
                  <a:schemeClr val="dk1"/>
                </a:solidFill>
                <a:latin typeface="Arial"/>
                <a:ea typeface="Arial"/>
                <a:cs typeface="Arial"/>
                <a:sym typeface="Arial"/>
              </a:endParaRPr>
            </a:p>
          </p:txBody>
        </p:sp>
        <p:sp>
          <p:nvSpPr>
            <p:cNvPr id="1196" name="Google Shape;1196;p73"/>
            <p:cNvSpPr/>
            <p:nvPr/>
          </p:nvSpPr>
          <p:spPr>
            <a:xfrm>
              <a:off x="2665398" y="4191025"/>
              <a:ext cx="692385" cy="340519"/>
            </a:xfrm>
            <a:prstGeom prst="roundRect">
              <a:avLst>
                <a:gd fmla="val 16667" name="adj"/>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Dry cell</a:t>
              </a:r>
              <a:br>
                <a:rPr b="1" lang="en-US" sz="1000">
                  <a:solidFill>
                    <a:schemeClr val="lt1"/>
                  </a:solidFill>
                  <a:latin typeface="Arial"/>
                  <a:ea typeface="Arial"/>
                  <a:cs typeface="Arial"/>
                  <a:sym typeface="Arial"/>
                </a:rPr>
              </a:br>
              <a:r>
                <a:rPr b="1" lang="en-US" sz="1000">
                  <a:solidFill>
                    <a:schemeClr val="lt1"/>
                  </a:solidFill>
                  <a:latin typeface="Arial"/>
                  <a:ea typeface="Arial"/>
                  <a:cs typeface="Arial"/>
                  <a:sym typeface="Arial"/>
                </a:rPr>
                <a:t>1.5V</a:t>
              </a:r>
              <a:endParaRPr/>
            </a:p>
          </p:txBody>
        </p:sp>
        <p:sp>
          <p:nvSpPr>
            <p:cNvPr id="1197" name="Google Shape;1197;p73"/>
            <p:cNvSpPr/>
            <p:nvPr/>
          </p:nvSpPr>
          <p:spPr>
            <a:xfrm>
              <a:off x="3897431" y="4191025"/>
              <a:ext cx="708690" cy="340519"/>
            </a:xfrm>
            <a:prstGeom prst="roundRect">
              <a:avLst>
                <a:gd fmla="val 16667" name="adj"/>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Dry cell</a:t>
              </a:r>
              <a:br>
                <a:rPr b="1" lang="en-US" sz="1000">
                  <a:solidFill>
                    <a:schemeClr val="lt1"/>
                  </a:solidFill>
                  <a:latin typeface="Arial"/>
                  <a:ea typeface="Arial"/>
                  <a:cs typeface="Arial"/>
                  <a:sym typeface="Arial"/>
                </a:rPr>
              </a:br>
              <a:r>
                <a:rPr b="1" lang="en-US" sz="1000">
                  <a:solidFill>
                    <a:schemeClr val="lt1"/>
                  </a:solidFill>
                  <a:latin typeface="Arial"/>
                  <a:ea typeface="Arial"/>
                  <a:cs typeface="Arial"/>
                  <a:sym typeface="Arial"/>
                </a:rPr>
                <a:t>1.5V</a:t>
              </a:r>
              <a:endParaRPr/>
            </a:p>
          </p:txBody>
        </p:sp>
        <p:sp>
          <p:nvSpPr>
            <p:cNvPr id="1198" name="Google Shape;1198;p73"/>
            <p:cNvSpPr/>
            <p:nvPr/>
          </p:nvSpPr>
          <p:spPr>
            <a:xfrm>
              <a:off x="4714694" y="4191025"/>
              <a:ext cx="708690" cy="340519"/>
            </a:xfrm>
            <a:prstGeom prst="roundRect">
              <a:avLst>
                <a:gd fmla="val 16667" name="adj"/>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Dry cell</a:t>
              </a:r>
              <a:br>
                <a:rPr b="1" lang="en-US" sz="1000">
                  <a:solidFill>
                    <a:schemeClr val="lt1"/>
                  </a:solidFill>
                  <a:latin typeface="Arial"/>
                  <a:ea typeface="Arial"/>
                  <a:cs typeface="Arial"/>
                  <a:sym typeface="Arial"/>
                </a:rPr>
              </a:br>
              <a:r>
                <a:rPr b="1" lang="en-US" sz="1000">
                  <a:solidFill>
                    <a:schemeClr val="lt1"/>
                  </a:solidFill>
                  <a:latin typeface="Arial"/>
                  <a:ea typeface="Arial"/>
                  <a:cs typeface="Arial"/>
                  <a:sym typeface="Arial"/>
                </a:rPr>
                <a:t>1.5V</a:t>
              </a:r>
              <a:endParaRPr/>
            </a:p>
          </p:txBody>
        </p:sp>
        <p:sp>
          <p:nvSpPr>
            <p:cNvPr id="1199" name="Google Shape;1199;p73"/>
            <p:cNvSpPr/>
            <p:nvPr/>
          </p:nvSpPr>
          <p:spPr>
            <a:xfrm>
              <a:off x="5943311" y="4191025"/>
              <a:ext cx="708690" cy="340519"/>
            </a:xfrm>
            <a:prstGeom prst="roundRect">
              <a:avLst>
                <a:gd fmla="val 16667" name="adj"/>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Dry cell</a:t>
              </a:r>
              <a:br>
                <a:rPr b="1" lang="en-US" sz="1000">
                  <a:solidFill>
                    <a:schemeClr val="lt1"/>
                  </a:solidFill>
                  <a:latin typeface="Arial"/>
                  <a:ea typeface="Arial"/>
                  <a:cs typeface="Arial"/>
                  <a:sym typeface="Arial"/>
                </a:rPr>
              </a:br>
              <a:r>
                <a:rPr b="1" lang="en-US" sz="1000">
                  <a:solidFill>
                    <a:schemeClr val="lt1"/>
                  </a:solidFill>
                  <a:latin typeface="Arial"/>
                  <a:ea typeface="Arial"/>
                  <a:cs typeface="Arial"/>
                  <a:sym typeface="Arial"/>
                </a:rPr>
                <a:t>1.5V</a:t>
              </a:r>
              <a:endParaRPr/>
            </a:p>
          </p:txBody>
        </p:sp>
        <p:sp>
          <p:nvSpPr>
            <p:cNvPr id="1200" name="Google Shape;1200;p73"/>
            <p:cNvSpPr/>
            <p:nvPr/>
          </p:nvSpPr>
          <p:spPr>
            <a:xfrm>
              <a:off x="6746506" y="4191025"/>
              <a:ext cx="708690" cy="340519"/>
            </a:xfrm>
            <a:prstGeom prst="roundRect">
              <a:avLst>
                <a:gd fmla="val 16667" name="adj"/>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Dry cell</a:t>
              </a:r>
              <a:br>
                <a:rPr b="1" lang="en-US" sz="1000">
                  <a:solidFill>
                    <a:schemeClr val="lt1"/>
                  </a:solidFill>
                  <a:latin typeface="Arial"/>
                  <a:ea typeface="Arial"/>
                  <a:cs typeface="Arial"/>
                  <a:sym typeface="Arial"/>
                </a:rPr>
              </a:br>
              <a:r>
                <a:rPr b="1" lang="en-US" sz="1000">
                  <a:solidFill>
                    <a:schemeClr val="lt1"/>
                  </a:solidFill>
                  <a:latin typeface="Arial"/>
                  <a:ea typeface="Arial"/>
                  <a:cs typeface="Arial"/>
                  <a:sym typeface="Arial"/>
                </a:rPr>
                <a:t>1.5V</a:t>
              </a:r>
              <a:endParaRPr/>
            </a:p>
          </p:txBody>
        </p:sp>
        <p:sp>
          <p:nvSpPr>
            <p:cNvPr id="1201" name="Google Shape;1201;p73"/>
            <p:cNvSpPr txBox="1"/>
            <p:nvPr/>
          </p:nvSpPr>
          <p:spPr>
            <a:xfrm>
              <a:off x="7062487" y="5030054"/>
              <a:ext cx="158959" cy="13862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1">
                  <a:solidFill>
                    <a:schemeClr val="dk1"/>
                  </a:solidFill>
                  <a:latin typeface="Arial"/>
                  <a:ea typeface="Arial"/>
                  <a:cs typeface="Arial"/>
                  <a:sym typeface="Arial"/>
                </a:rPr>
                <a:t>V</a:t>
              </a:r>
              <a:r>
                <a:rPr baseline="-25000" lang="en-US" sz="901">
                  <a:solidFill>
                    <a:schemeClr val="dk1"/>
                  </a:solidFill>
                  <a:latin typeface="Arial"/>
                  <a:ea typeface="Arial"/>
                  <a:cs typeface="Arial"/>
                  <a:sym typeface="Arial"/>
                </a:rPr>
                <a:t>R</a:t>
              </a:r>
              <a:endParaRPr baseline="-25000" sz="1000">
                <a:solidFill>
                  <a:schemeClr val="dk1"/>
                </a:solidFill>
                <a:latin typeface="Arial"/>
                <a:ea typeface="Arial"/>
                <a:cs typeface="Arial"/>
                <a:sym typeface="Arial"/>
              </a:endParaRPr>
            </a:p>
          </p:txBody>
        </p:sp>
        <p:sp>
          <p:nvSpPr>
            <p:cNvPr id="1202" name="Google Shape;1202;p73"/>
            <p:cNvSpPr txBox="1"/>
            <p:nvPr/>
          </p:nvSpPr>
          <p:spPr>
            <a:xfrm>
              <a:off x="6486723" y="4768880"/>
              <a:ext cx="286748" cy="13862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1">
                  <a:solidFill>
                    <a:schemeClr val="dk1"/>
                  </a:solidFill>
                  <a:latin typeface="Arial"/>
                  <a:ea typeface="Arial"/>
                  <a:cs typeface="Arial"/>
                  <a:sym typeface="Arial"/>
                </a:rPr>
                <a:t>A  C</a:t>
              </a:r>
              <a:endParaRPr b="1" baseline="-25000" sz="1000">
                <a:solidFill>
                  <a:schemeClr val="dk1"/>
                </a:solidFill>
                <a:latin typeface="Arial"/>
                <a:ea typeface="Arial"/>
                <a:cs typeface="Arial"/>
                <a:sym typeface="Arial"/>
              </a:endParaRPr>
            </a:p>
          </p:txBody>
        </p:sp>
        <p:sp>
          <p:nvSpPr>
            <p:cNvPr id="1203" name="Google Shape;1203;p73"/>
            <p:cNvSpPr txBox="1"/>
            <p:nvPr/>
          </p:nvSpPr>
          <p:spPr>
            <a:xfrm>
              <a:off x="4506822" y="4768880"/>
              <a:ext cx="286748" cy="13862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1">
                  <a:solidFill>
                    <a:schemeClr val="dk1"/>
                  </a:solidFill>
                  <a:latin typeface="Arial"/>
                  <a:ea typeface="Arial"/>
                  <a:cs typeface="Arial"/>
                  <a:sym typeface="Arial"/>
                </a:rPr>
                <a:t>A  C</a:t>
              </a:r>
              <a:endParaRPr b="1" baseline="-25000" sz="1000">
                <a:solidFill>
                  <a:schemeClr val="dk1"/>
                </a:solidFill>
                <a:latin typeface="Arial"/>
                <a:ea typeface="Arial"/>
                <a:cs typeface="Arial"/>
                <a:sym typeface="Arial"/>
              </a:endParaRPr>
            </a:p>
          </p:txBody>
        </p:sp>
        <p:sp>
          <p:nvSpPr>
            <p:cNvPr id="1204" name="Google Shape;1204;p73"/>
            <p:cNvSpPr txBox="1"/>
            <p:nvPr/>
          </p:nvSpPr>
          <p:spPr>
            <a:xfrm>
              <a:off x="2917450" y="4768880"/>
              <a:ext cx="286748" cy="13862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1">
                  <a:solidFill>
                    <a:schemeClr val="dk1"/>
                  </a:solidFill>
                  <a:latin typeface="Arial"/>
                  <a:ea typeface="Arial"/>
                  <a:cs typeface="Arial"/>
                  <a:sym typeface="Arial"/>
                </a:rPr>
                <a:t>A  C</a:t>
              </a:r>
              <a:endParaRPr b="1" baseline="-25000" sz="1000">
                <a:solidFill>
                  <a:schemeClr val="dk1"/>
                </a:solidFill>
                <a:latin typeface="Arial"/>
                <a:ea typeface="Arial"/>
                <a:cs typeface="Arial"/>
                <a:sym typeface="Arial"/>
              </a:endParaRPr>
            </a:p>
          </p:txBody>
        </p:sp>
        <p:sp>
          <p:nvSpPr>
            <p:cNvPr id="1205" name="Google Shape;1205;p73"/>
            <p:cNvSpPr txBox="1"/>
            <p:nvPr/>
          </p:nvSpPr>
          <p:spPr>
            <a:xfrm>
              <a:off x="1965111" y="5788891"/>
              <a:ext cx="1583892" cy="36933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(a) Đèn LED không phát sáng </a:t>
              </a:r>
              <a:endParaRPr/>
            </a:p>
          </p:txBody>
        </p:sp>
        <p:sp>
          <p:nvSpPr>
            <p:cNvPr id="1206" name="Google Shape;1206;p73"/>
            <p:cNvSpPr txBox="1"/>
            <p:nvPr/>
          </p:nvSpPr>
          <p:spPr>
            <a:xfrm>
              <a:off x="3536518" y="5788892"/>
              <a:ext cx="2277322"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(b) Cường độ dòng điện quá mức</a:t>
              </a:r>
              <a:endParaRPr/>
            </a:p>
          </p:txBody>
        </p:sp>
        <p:sp>
          <p:nvSpPr>
            <p:cNvPr id="1207" name="Google Shape;1207;p73"/>
            <p:cNvSpPr txBox="1"/>
            <p:nvPr/>
          </p:nvSpPr>
          <p:spPr>
            <a:xfrm>
              <a:off x="5717724" y="5788893"/>
              <a:ext cx="2627970"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(c) Trạng thái hoạt động phù hợp nhất</a:t>
              </a:r>
              <a:endParaRPr b="1" sz="1200">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6"/>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Raspberry Pi</a:t>
            </a:r>
            <a:endParaRPr/>
          </a:p>
        </p:txBody>
      </p:sp>
      <p:sp>
        <p:nvSpPr>
          <p:cNvPr id="239" name="Google Shape;239;p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grpSp>
        <p:nvGrpSpPr>
          <p:cNvPr id="240" name="Google Shape;240;p6"/>
          <p:cNvGrpSpPr/>
          <p:nvPr/>
        </p:nvGrpSpPr>
        <p:grpSpPr>
          <a:xfrm>
            <a:off x="4715454" y="1958384"/>
            <a:ext cx="4824786" cy="2499355"/>
            <a:chOff x="580388" y="1944537"/>
            <a:chExt cx="4371025" cy="2499352"/>
          </a:xfrm>
        </p:grpSpPr>
        <p:sp>
          <p:nvSpPr>
            <p:cNvPr id="241" name="Google Shape;241;p6"/>
            <p:cNvSpPr/>
            <p:nvPr/>
          </p:nvSpPr>
          <p:spPr>
            <a:xfrm>
              <a:off x="580388" y="1944537"/>
              <a:ext cx="4371025" cy="1247007"/>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Bộ xử lý ARM (không phải dòng Intel x86)</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Linux (không phải MS Windows)</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Phần cứng do chương trình người dùng điều khiển</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Chi phí thấp</a:t>
              </a:r>
              <a:endParaRPr/>
            </a:p>
          </p:txBody>
        </p:sp>
        <p:sp>
          <p:nvSpPr>
            <p:cNvPr id="242" name="Google Shape;242;p6"/>
            <p:cNvSpPr/>
            <p:nvPr/>
          </p:nvSpPr>
          <p:spPr>
            <a:xfrm>
              <a:off x="712183" y="3191033"/>
              <a:ext cx="4239230" cy="1252856"/>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phát hành lần đầu vào tháng 02 năm 2012</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3 phát hành vào tháng 02 năm 2016</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4 Model B phát hành vào tháng 6 năm 2019</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Doanh thu đạt 19 triệu vào tháng 03 năm 2018.</a:t>
              </a:r>
              <a:endParaRPr/>
            </a:p>
          </p:txBody>
        </p:sp>
      </p:grpSp>
      <p:sp>
        <p:nvSpPr>
          <p:cNvPr id="243" name="Google Shape;243;p6"/>
          <p:cNvSpPr/>
          <p:nvPr/>
        </p:nvSpPr>
        <p:spPr>
          <a:xfrm>
            <a:off x="414345" y="1952634"/>
            <a:ext cx="4134795" cy="297750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pic>
        <p:nvPicPr>
          <p:cNvPr descr="1822098 | Raspberry Pi 4 1.5GHz Quad-Core, 8GB RAM | Distrelec Export Shop" id="244" name="Google Shape;244;p6"/>
          <p:cNvPicPr preferRelativeResize="0"/>
          <p:nvPr/>
        </p:nvPicPr>
        <p:blipFill rotWithShape="1">
          <a:blip r:embed="rId3">
            <a:alphaModFix/>
          </a:blip>
          <a:srcRect b="2473" l="14217" r="12515" t="4227"/>
          <a:stretch/>
        </p:blipFill>
        <p:spPr>
          <a:xfrm>
            <a:off x="648094" y="2091359"/>
            <a:ext cx="3657206" cy="2602570"/>
          </a:xfrm>
          <a:prstGeom prst="rect">
            <a:avLst/>
          </a:prstGeom>
          <a:noFill/>
          <a:ln>
            <a:noFill/>
          </a:ln>
        </p:spPr>
      </p:pic>
      <p:sp>
        <p:nvSpPr>
          <p:cNvPr id="245" name="Google Shape;245;p6"/>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
        <p:nvSpPr>
          <p:cNvPr id="246" name="Google Shape;246;p6"/>
          <p:cNvSpPr/>
          <p:nvPr/>
        </p:nvSpPr>
        <p:spPr>
          <a:xfrm>
            <a:off x="1532610" y="4822417"/>
            <a:ext cx="1832232" cy="215444"/>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Raspberry Pi 4 Model B</a:t>
            </a:r>
            <a:endParaRPr sz="1400">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7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214" name="Google Shape;1214;p74"/>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Nối đèn LED và nút bấm</a:t>
            </a:r>
            <a:endParaRPr b="1" sz="2401">
              <a:solidFill>
                <a:srgbClr val="0C0C0C"/>
              </a:solidFill>
              <a:latin typeface="Arial"/>
              <a:ea typeface="Arial"/>
              <a:cs typeface="Arial"/>
              <a:sym typeface="Arial"/>
            </a:endParaRPr>
          </a:p>
        </p:txBody>
      </p:sp>
      <p:grpSp>
        <p:nvGrpSpPr>
          <p:cNvPr id="1215" name="Google Shape;1215;p74"/>
          <p:cNvGrpSpPr/>
          <p:nvPr/>
        </p:nvGrpSpPr>
        <p:grpSpPr>
          <a:xfrm>
            <a:off x="416136" y="1952634"/>
            <a:ext cx="8203616" cy="4166904"/>
            <a:chOff x="1271679" y="2352228"/>
            <a:chExt cx="7380268" cy="3748697"/>
          </a:xfrm>
        </p:grpSpPr>
        <p:grpSp>
          <p:nvGrpSpPr>
            <p:cNvPr id="1216" name="Google Shape;1216;p74"/>
            <p:cNvGrpSpPr/>
            <p:nvPr/>
          </p:nvGrpSpPr>
          <p:grpSpPr>
            <a:xfrm>
              <a:off x="4947701" y="2352228"/>
              <a:ext cx="3704246" cy="3748697"/>
              <a:chOff x="15112000" y="1852166"/>
              <a:chExt cx="4439794" cy="4493072"/>
            </a:xfrm>
          </p:grpSpPr>
          <p:pic>
            <p:nvPicPr>
              <p:cNvPr id="1217" name="Google Shape;1217;p74"/>
              <p:cNvPicPr preferRelativeResize="0"/>
              <p:nvPr/>
            </p:nvPicPr>
            <p:blipFill rotWithShape="1">
              <a:blip r:embed="rId3">
                <a:alphaModFix/>
              </a:blip>
              <a:srcRect b="0" l="0" r="0" t="0"/>
              <a:stretch/>
            </p:blipFill>
            <p:spPr>
              <a:xfrm>
                <a:off x="15112000" y="1852166"/>
                <a:ext cx="4439794" cy="4493072"/>
              </a:xfrm>
              <a:prstGeom prst="rect">
                <a:avLst/>
              </a:prstGeom>
              <a:noFill/>
              <a:ln cap="flat" cmpd="sng" w="9525">
                <a:solidFill>
                  <a:srgbClr val="BFBFBF"/>
                </a:solidFill>
                <a:prstDash val="solid"/>
                <a:round/>
                <a:headEnd len="sm" w="sm" type="none"/>
                <a:tailEnd len="sm" w="sm" type="none"/>
              </a:ln>
            </p:spPr>
          </p:pic>
          <p:sp>
            <p:nvSpPr>
              <p:cNvPr id="1218" name="Google Shape;1218;p74"/>
              <p:cNvSpPr/>
              <p:nvPr/>
            </p:nvSpPr>
            <p:spPr>
              <a:xfrm rot="9039132">
                <a:off x="15254449" y="2383054"/>
                <a:ext cx="859043" cy="360040"/>
              </a:xfrm>
              <a:prstGeom prst="rightArrow">
                <a:avLst>
                  <a:gd fmla="val 50000" name="adj1"/>
                  <a:gd fmla="val 50000" name="adj2"/>
                </a:avLst>
              </a:prstGeom>
              <a:gradFill>
                <a:gsLst>
                  <a:gs pos="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Malgun Gothic"/>
                  <a:ea typeface="Malgun Gothic"/>
                  <a:cs typeface="Malgun Gothic"/>
                  <a:sym typeface="Malgun Gothic"/>
                </a:endParaRPr>
              </a:p>
            </p:txBody>
          </p:sp>
          <p:sp>
            <p:nvSpPr>
              <p:cNvPr id="1219" name="Google Shape;1219;p74"/>
              <p:cNvSpPr/>
              <p:nvPr/>
            </p:nvSpPr>
            <p:spPr>
              <a:xfrm rot="9039132">
                <a:off x="15272968" y="2822492"/>
                <a:ext cx="859043" cy="360040"/>
              </a:xfrm>
              <a:prstGeom prst="rightArrow">
                <a:avLst>
                  <a:gd fmla="val 50000" name="adj1"/>
                  <a:gd fmla="val 50000" name="adj2"/>
                </a:avLst>
              </a:prstGeom>
              <a:gradFill>
                <a:gsLst>
                  <a:gs pos="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Malgun Gothic"/>
                  <a:ea typeface="Malgun Gothic"/>
                  <a:cs typeface="Malgun Gothic"/>
                  <a:sym typeface="Malgun Gothic"/>
                </a:endParaRPr>
              </a:p>
            </p:txBody>
          </p:sp>
        </p:grpSp>
        <p:sp>
          <p:nvSpPr>
            <p:cNvPr id="1220" name="Google Shape;1220;p74"/>
            <p:cNvSpPr txBox="1"/>
            <p:nvPr/>
          </p:nvSpPr>
          <p:spPr>
            <a:xfrm>
              <a:off x="1271679" y="3133710"/>
              <a:ext cx="3365445" cy="969681"/>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1" lang="en-US" sz="1401">
                  <a:solidFill>
                    <a:srgbClr val="FF0000"/>
                  </a:solidFill>
                  <a:latin typeface="Arial"/>
                  <a:ea typeface="Arial"/>
                  <a:cs typeface="Arial"/>
                  <a:sym typeface="Arial"/>
                </a:rPr>
                <a:t>Nối dây truyền dữ liệu của nút bấm với Chân số 7</a:t>
              </a:r>
              <a:endParaRPr/>
            </a:p>
            <a:p>
              <a:pPr indent="0" lvl="0" marL="0" marR="0" rtl="0" algn="l">
                <a:spcBef>
                  <a:spcPts val="0"/>
                </a:spcBef>
                <a:spcAft>
                  <a:spcPts val="0"/>
                </a:spcAft>
                <a:buNone/>
              </a:pPr>
              <a:r>
                <a:t/>
              </a:r>
              <a:endParaRPr b="1" sz="1401">
                <a:solidFill>
                  <a:srgbClr val="FF0000"/>
                </a:solidFill>
                <a:latin typeface="Arial"/>
                <a:ea typeface="Arial"/>
                <a:cs typeface="Arial"/>
                <a:sym typeface="Arial"/>
              </a:endParaRPr>
            </a:p>
            <a:p>
              <a:pPr indent="0" lvl="0" marL="0" marR="0" rtl="0" algn="l">
                <a:spcBef>
                  <a:spcPts val="0"/>
                </a:spcBef>
                <a:spcAft>
                  <a:spcPts val="0"/>
                </a:spcAft>
                <a:buNone/>
              </a:pPr>
              <a:r>
                <a:rPr b="1" lang="en-US" sz="1401">
                  <a:solidFill>
                    <a:srgbClr val="FF0000"/>
                  </a:solidFill>
                  <a:latin typeface="Arial"/>
                  <a:ea typeface="Arial"/>
                  <a:cs typeface="Arial"/>
                  <a:sym typeface="Arial"/>
                </a:rPr>
                <a:t>Nối dây truyền dữ liệu của đèn LED với Chân số 11</a:t>
              </a:r>
              <a:endParaRPr/>
            </a:p>
            <a:p>
              <a:pPr indent="0" lvl="0" marL="0" marR="0" rtl="0" algn="l">
                <a:spcBef>
                  <a:spcPts val="0"/>
                </a:spcBef>
                <a:spcAft>
                  <a:spcPts val="0"/>
                </a:spcAft>
                <a:buNone/>
              </a:pPr>
              <a:r>
                <a:t/>
              </a:r>
              <a:endParaRPr b="1" sz="1401">
                <a:solidFill>
                  <a:srgbClr val="FF0000"/>
                </a:solidFill>
                <a:latin typeface="Arial"/>
                <a:ea typeface="Arial"/>
                <a:cs typeface="Arial"/>
                <a:sym typeface="Arial"/>
              </a:endParaRPr>
            </a:p>
            <a:p>
              <a:pPr indent="0" lvl="0" marL="0" marR="0" rtl="0" algn="l">
                <a:spcBef>
                  <a:spcPts val="0"/>
                </a:spcBef>
                <a:spcAft>
                  <a:spcPts val="0"/>
                </a:spcAft>
                <a:buNone/>
              </a:pPr>
              <a:r>
                <a:rPr b="1" lang="en-US" sz="1401">
                  <a:solidFill>
                    <a:srgbClr val="FF0000"/>
                  </a:solidFill>
                  <a:latin typeface="Arial"/>
                  <a:ea typeface="Arial"/>
                  <a:cs typeface="Arial"/>
                  <a:sym typeface="Arial"/>
                </a:rPr>
                <a:t>Nối GND và cấp 3,3 V cho từng cảm biến</a:t>
              </a:r>
              <a:endParaRPr b="1" sz="1401">
                <a:solidFill>
                  <a:srgbClr val="FF0000"/>
                </a:solidFill>
                <a:latin typeface="Arial"/>
                <a:ea typeface="Arial"/>
                <a:cs typeface="Arial"/>
                <a:sym typeface="Arial"/>
              </a:endParaRPr>
            </a:p>
          </p:txBody>
        </p:sp>
      </p:grpSp>
      <p:sp>
        <p:nvSpPr>
          <p:cNvPr id="1221" name="Google Shape;1221;p74"/>
          <p:cNvSpPr/>
          <p:nvPr/>
        </p:nvSpPr>
        <p:spPr>
          <a:xfrm>
            <a:off x="416186" y="613254"/>
            <a:ext cx="5824200" cy="553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2.2. Đèn LED </a:t>
            </a:r>
            <a:endParaRPr/>
          </a:p>
          <a:p>
            <a:pPr indent="0" lvl="0" marL="0" marR="0" rtl="0" algn="l">
              <a:spcBef>
                <a:spcPts val="0"/>
              </a:spcBef>
              <a:spcAft>
                <a:spcPts val="0"/>
              </a:spcAft>
              <a:buNone/>
            </a:pPr>
            <a:r>
              <a:rPr b="1" lang="en-US" sz="1799">
                <a:solidFill>
                  <a:schemeClr val="lt1"/>
                </a:solidFill>
                <a:latin typeface="Arial"/>
                <a:ea typeface="Arial"/>
                <a:cs typeface="Arial"/>
                <a:sym typeface="Arial"/>
              </a:rPr>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75"/>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228" name="Google Shape;1228;p75"/>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Đấu nối</a:t>
            </a:r>
            <a:endParaRPr b="1" sz="2401">
              <a:solidFill>
                <a:srgbClr val="0C0C0C"/>
              </a:solidFill>
              <a:latin typeface="Arial"/>
              <a:ea typeface="Arial"/>
              <a:cs typeface="Arial"/>
              <a:sym typeface="Arial"/>
            </a:endParaRPr>
          </a:p>
        </p:txBody>
      </p:sp>
      <p:pic>
        <p:nvPicPr>
          <p:cNvPr id="1229" name="Google Shape;1229;p75"/>
          <p:cNvPicPr preferRelativeResize="0"/>
          <p:nvPr/>
        </p:nvPicPr>
        <p:blipFill rotWithShape="1">
          <a:blip r:embed="rId3">
            <a:alphaModFix/>
          </a:blip>
          <a:srcRect b="0" l="0" r="0" t="0"/>
          <a:stretch/>
        </p:blipFill>
        <p:spPr>
          <a:xfrm>
            <a:off x="5202986" y="2234459"/>
            <a:ext cx="3998459" cy="4046443"/>
          </a:xfrm>
          <a:prstGeom prst="rect">
            <a:avLst/>
          </a:prstGeom>
          <a:noFill/>
          <a:ln cap="flat" cmpd="sng" w="9525">
            <a:solidFill>
              <a:srgbClr val="BFBFBF"/>
            </a:solidFill>
            <a:prstDash val="solid"/>
            <a:round/>
            <a:headEnd len="sm" w="sm" type="none"/>
            <a:tailEnd len="sm" w="sm" type="none"/>
          </a:ln>
        </p:spPr>
      </p:pic>
      <p:pic>
        <p:nvPicPr>
          <p:cNvPr id="1230" name="Google Shape;1230;p75"/>
          <p:cNvPicPr preferRelativeResize="0"/>
          <p:nvPr/>
        </p:nvPicPr>
        <p:blipFill rotWithShape="1">
          <a:blip r:embed="rId4">
            <a:alphaModFix/>
          </a:blip>
          <a:srcRect b="7837" l="0" r="0" t="10867"/>
          <a:stretch/>
        </p:blipFill>
        <p:spPr>
          <a:xfrm>
            <a:off x="688143" y="2004112"/>
            <a:ext cx="2580464" cy="2126784"/>
          </a:xfrm>
          <a:prstGeom prst="rect">
            <a:avLst/>
          </a:prstGeom>
          <a:noFill/>
          <a:ln>
            <a:noFill/>
          </a:ln>
        </p:spPr>
      </p:pic>
      <p:grpSp>
        <p:nvGrpSpPr>
          <p:cNvPr id="1231" name="Google Shape;1231;p75"/>
          <p:cNvGrpSpPr/>
          <p:nvPr/>
        </p:nvGrpSpPr>
        <p:grpSpPr>
          <a:xfrm>
            <a:off x="3467417" y="3228242"/>
            <a:ext cx="1504293" cy="233182"/>
            <a:chOff x="3297942" y="3111774"/>
            <a:chExt cx="1440160" cy="216024"/>
          </a:xfrm>
        </p:grpSpPr>
        <p:cxnSp>
          <p:nvCxnSpPr>
            <p:cNvPr id="1232" name="Google Shape;1232;p75"/>
            <p:cNvCxnSpPr/>
            <p:nvPr/>
          </p:nvCxnSpPr>
          <p:spPr>
            <a:xfrm rot="10800000">
              <a:off x="3297942" y="3327798"/>
              <a:ext cx="1440160" cy="0"/>
            </a:xfrm>
            <a:prstGeom prst="straightConnector1">
              <a:avLst/>
            </a:prstGeom>
            <a:noFill/>
            <a:ln cap="flat" cmpd="sng" w="76200">
              <a:solidFill>
                <a:srgbClr val="006600"/>
              </a:solidFill>
              <a:prstDash val="solid"/>
              <a:miter lim="800000"/>
              <a:headEnd len="sm" w="sm" type="none"/>
              <a:tailEnd len="sm" w="sm" type="none"/>
            </a:ln>
          </p:spPr>
        </p:cxnSp>
        <p:cxnSp>
          <p:nvCxnSpPr>
            <p:cNvPr id="1233" name="Google Shape;1233;p75"/>
            <p:cNvCxnSpPr/>
            <p:nvPr/>
          </p:nvCxnSpPr>
          <p:spPr>
            <a:xfrm rot="10800000">
              <a:off x="3297942" y="3111774"/>
              <a:ext cx="1440160" cy="0"/>
            </a:xfrm>
            <a:prstGeom prst="straightConnector1">
              <a:avLst/>
            </a:prstGeom>
            <a:noFill/>
            <a:ln cap="flat" cmpd="sng" w="76200">
              <a:solidFill>
                <a:schemeClr val="dk1"/>
              </a:solidFill>
              <a:prstDash val="solid"/>
              <a:miter lim="800000"/>
              <a:headEnd len="sm" w="sm" type="none"/>
              <a:tailEnd len="sm" w="sm" type="none"/>
            </a:ln>
          </p:spPr>
        </p:cxnSp>
      </p:grpSp>
      <p:sp>
        <p:nvSpPr>
          <p:cNvPr id="1234" name="Google Shape;1234;p75"/>
          <p:cNvSpPr txBox="1"/>
          <p:nvPr/>
        </p:nvSpPr>
        <p:spPr>
          <a:xfrm>
            <a:off x="703263" y="4261533"/>
            <a:ext cx="4505552" cy="847746"/>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Nối dây màu xanh lục từ cảm biến với Chân số 11.</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Nối dây màu đen với Chân số 9</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Không cần nối dây màu đỏ.</a:t>
            </a:r>
            <a:endParaRPr/>
          </a:p>
        </p:txBody>
      </p:sp>
      <p:sp>
        <p:nvSpPr>
          <p:cNvPr id="1235" name="Google Shape;1235;p75"/>
          <p:cNvSpPr/>
          <p:nvPr/>
        </p:nvSpPr>
        <p:spPr>
          <a:xfrm>
            <a:off x="416136" y="444879"/>
            <a:ext cx="5824317" cy="5537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2.2. Đèn LED </a:t>
            </a:r>
            <a:endParaRPr/>
          </a:p>
          <a:p>
            <a:pPr indent="0" lvl="0" marL="0" marR="0" rtl="0" algn="l">
              <a:spcBef>
                <a:spcPts val="0"/>
              </a:spcBef>
              <a:spcAft>
                <a:spcPts val="0"/>
              </a:spcAft>
              <a:buNone/>
            </a:pPr>
            <a:r>
              <a:rPr b="1" lang="en-US" sz="1799">
                <a:solidFill>
                  <a:schemeClr val="lt1"/>
                </a:solidFill>
                <a:latin typeface="Arial"/>
                <a:ea typeface="Arial"/>
                <a:cs typeface="Arial"/>
                <a:sym typeface="Arial"/>
              </a:rPr>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76"/>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242" name="Google Shape;1242;p76"/>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Nối Nút bấm</a:t>
            </a:r>
            <a:endParaRPr b="1" sz="2401">
              <a:solidFill>
                <a:srgbClr val="0C0C0C"/>
              </a:solidFill>
              <a:latin typeface="Arial"/>
              <a:ea typeface="Arial"/>
              <a:cs typeface="Arial"/>
              <a:sym typeface="Arial"/>
            </a:endParaRPr>
          </a:p>
        </p:txBody>
      </p:sp>
      <p:pic>
        <p:nvPicPr>
          <p:cNvPr id="1243" name="Google Shape;1243;p76"/>
          <p:cNvPicPr preferRelativeResize="0"/>
          <p:nvPr/>
        </p:nvPicPr>
        <p:blipFill rotWithShape="1">
          <a:blip r:embed="rId3">
            <a:alphaModFix/>
          </a:blip>
          <a:srcRect b="0" l="0" r="0" t="0"/>
          <a:stretch/>
        </p:blipFill>
        <p:spPr>
          <a:xfrm>
            <a:off x="5202986" y="2234459"/>
            <a:ext cx="3998459" cy="4046443"/>
          </a:xfrm>
          <a:prstGeom prst="rect">
            <a:avLst/>
          </a:prstGeom>
          <a:noFill/>
          <a:ln cap="flat" cmpd="sng" w="9525">
            <a:solidFill>
              <a:srgbClr val="BFBFBF"/>
            </a:solidFill>
            <a:prstDash val="solid"/>
            <a:round/>
            <a:headEnd len="sm" w="sm" type="none"/>
            <a:tailEnd len="sm" w="sm" type="none"/>
          </a:ln>
        </p:spPr>
      </p:pic>
      <p:pic>
        <p:nvPicPr>
          <p:cNvPr id="1244" name="Google Shape;1244;p76"/>
          <p:cNvPicPr preferRelativeResize="0"/>
          <p:nvPr/>
        </p:nvPicPr>
        <p:blipFill rotWithShape="1">
          <a:blip r:embed="rId4">
            <a:alphaModFix/>
          </a:blip>
          <a:srcRect b="7837" l="0" r="0" t="10867"/>
          <a:stretch/>
        </p:blipFill>
        <p:spPr>
          <a:xfrm>
            <a:off x="688143" y="2004112"/>
            <a:ext cx="2580464" cy="2126784"/>
          </a:xfrm>
          <a:prstGeom prst="rect">
            <a:avLst/>
          </a:prstGeom>
          <a:noFill/>
          <a:ln>
            <a:noFill/>
          </a:ln>
        </p:spPr>
      </p:pic>
      <p:sp>
        <p:nvSpPr>
          <p:cNvPr id="1245" name="Google Shape;1245;p76"/>
          <p:cNvSpPr txBox="1"/>
          <p:nvPr/>
        </p:nvSpPr>
        <p:spPr>
          <a:xfrm>
            <a:off x="703263" y="4261533"/>
            <a:ext cx="4505552" cy="847746"/>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Nối dây màu xanh lục từ cảm biến với Chân số 7</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Nối dây màu đen với Chân số 6</a:t>
            </a:r>
            <a:endParaRPr/>
          </a:p>
          <a:p>
            <a:pPr indent="-182548" lvl="0" marL="182548" marR="0" rtl="0" algn="l">
              <a:spcBef>
                <a:spcPts val="400"/>
              </a:spcBef>
              <a:spcAft>
                <a:spcPts val="0"/>
              </a:spcAft>
              <a:buClr>
                <a:srgbClr val="193EB0"/>
              </a:buClr>
              <a:buSzPts val="1299"/>
              <a:buFont typeface="Arial"/>
              <a:buChar char="‣"/>
            </a:pPr>
            <a:r>
              <a:rPr lang="en-US" sz="1299">
                <a:solidFill>
                  <a:srgbClr val="262626"/>
                </a:solidFill>
                <a:latin typeface="Arial"/>
                <a:ea typeface="Arial"/>
                <a:cs typeface="Arial"/>
                <a:sym typeface="Arial"/>
              </a:rPr>
              <a:t>Nối dây màu đỏ với Chân số 1</a:t>
            </a:r>
            <a:endParaRPr/>
          </a:p>
        </p:txBody>
      </p:sp>
      <p:cxnSp>
        <p:nvCxnSpPr>
          <p:cNvPr id="1246" name="Google Shape;1246;p76"/>
          <p:cNvCxnSpPr/>
          <p:nvPr/>
        </p:nvCxnSpPr>
        <p:spPr>
          <a:xfrm rot="10800000">
            <a:off x="6860992" y="2050115"/>
            <a:ext cx="736724" cy="834532"/>
          </a:xfrm>
          <a:prstGeom prst="straightConnector1">
            <a:avLst/>
          </a:prstGeom>
          <a:noFill/>
          <a:ln cap="flat" cmpd="sng" w="76200">
            <a:solidFill>
              <a:schemeClr val="dk1"/>
            </a:solidFill>
            <a:prstDash val="solid"/>
            <a:miter lim="800000"/>
            <a:headEnd len="sm" w="sm" type="none"/>
            <a:tailEnd len="sm" w="sm" type="none"/>
          </a:ln>
        </p:spPr>
      </p:cxnSp>
      <p:cxnSp>
        <p:nvCxnSpPr>
          <p:cNvPr id="1247" name="Google Shape;1247;p76"/>
          <p:cNvCxnSpPr/>
          <p:nvPr/>
        </p:nvCxnSpPr>
        <p:spPr>
          <a:xfrm rot="10800000">
            <a:off x="3458397" y="2050111"/>
            <a:ext cx="3426387" cy="0"/>
          </a:xfrm>
          <a:prstGeom prst="straightConnector1">
            <a:avLst/>
          </a:prstGeom>
          <a:noFill/>
          <a:ln cap="flat" cmpd="sng" w="76200">
            <a:solidFill>
              <a:schemeClr val="dk1"/>
            </a:solidFill>
            <a:prstDash val="solid"/>
            <a:miter lim="800000"/>
            <a:headEnd len="sm" w="sm" type="none"/>
            <a:tailEnd len="sm" w="sm" type="none"/>
          </a:ln>
        </p:spPr>
      </p:cxnSp>
      <p:cxnSp>
        <p:nvCxnSpPr>
          <p:cNvPr id="1248" name="Google Shape;1248;p76"/>
          <p:cNvCxnSpPr/>
          <p:nvPr/>
        </p:nvCxnSpPr>
        <p:spPr>
          <a:xfrm rot="10800000">
            <a:off x="3477610" y="3021765"/>
            <a:ext cx="1504293" cy="0"/>
          </a:xfrm>
          <a:prstGeom prst="straightConnector1">
            <a:avLst/>
          </a:prstGeom>
          <a:noFill/>
          <a:ln cap="flat" cmpd="sng" w="76200">
            <a:solidFill>
              <a:srgbClr val="006600"/>
            </a:solidFill>
            <a:prstDash val="solid"/>
            <a:miter lim="800000"/>
            <a:headEnd len="sm" w="sm" type="none"/>
            <a:tailEnd len="sm" w="sm" type="none"/>
          </a:ln>
        </p:spPr>
      </p:cxnSp>
      <p:cxnSp>
        <p:nvCxnSpPr>
          <p:cNvPr id="1249" name="Google Shape;1249;p76"/>
          <p:cNvCxnSpPr/>
          <p:nvPr/>
        </p:nvCxnSpPr>
        <p:spPr>
          <a:xfrm rot="10800000">
            <a:off x="3477610" y="2467376"/>
            <a:ext cx="1504293" cy="0"/>
          </a:xfrm>
          <a:prstGeom prst="straightConnector1">
            <a:avLst/>
          </a:prstGeom>
          <a:noFill/>
          <a:ln cap="flat" cmpd="sng" w="76200">
            <a:solidFill>
              <a:srgbClr val="FF0000"/>
            </a:solidFill>
            <a:prstDash val="solid"/>
            <a:miter lim="800000"/>
            <a:headEnd len="sm" w="sm" type="none"/>
            <a:tailEnd len="sm" w="sm" type="none"/>
          </a:ln>
        </p:spPr>
      </p:cxnSp>
      <p:sp>
        <p:nvSpPr>
          <p:cNvPr id="1250" name="Google Shape;1250;p76"/>
          <p:cNvSpPr/>
          <p:nvPr/>
        </p:nvSpPr>
        <p:spPr>
          <a:xfrm>
            <a:off x="416136" y="444879"/>
            <a:ext cx="5824317" cy="5537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2.2. Đèn LED </a:t>
            </a:r>
            <a:endParaRPr/>
          </a:p>
          <a:p>
            <a:pPr indent="0" lvl="0" marL="0" marR="0" rtl="0" algn="l">
              <a:spcBef>
                <a:spcPts val="0"/>
              </a:spcBef>
              <a:spcAft>
                <a:spcPts val="0"/>
              </a:spcAft>
              <a:buNone/>
            </a:pPr>
            <a:r>
              <a:rPr b="1" lang="en-US" sz="1799">
                <a:solidFill>
                  <a:schemeClr val="lt1"/>
                </a:solidFill>
                <a:latin typeface="Arial"/>
                <a:ea typeface="Arial"/>
                <a:cs typeface="Arial"/>
                <a:sym typeface="Arial"/>
              </a:rPr>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77"/>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mạch điện</a:t>
            </a:r>
            <a:endParaRPr b="1" sz="3600">
              <a:solidFill>
                <a:schemeClr val="dk1"/>
              </a:solidFill>
              <a:latin typeface="Arial"/>
              <a:ea typeface="Arial"/>
              <a:cs typeface="Arial"/>
              <a:sym typeface="Arial"/>
            </a:endParaRPr>
          </a:p>
        </p:txBody>
      </p:sp>
      <p:sp>
        <p:nvSpPr>
          <p:cNvPr id="1257" name="Google Shape;1257;p77"/>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a:t>
            </a:r>
            <a:endParaRPr/>
          </a:p>
        </p:txBody>
      </p:sp>
      <p:sp>
        <p:nvSpPr>
          <p:cNvPr id="1258" name="Google Shape;1258;p77"/>
          <p:cNvSpPr/>
          <p:nvPr/>
        </p:nvSpPr>
        <p:spPr>
          <a:xfrm>
            <a:off x="1054120"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2.1. Đầu vào số và mạch điện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2.2. LED </a:t>
            </a:r>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2.3. Cảm biến siêu âm</a:t>
            </a:r>
            <a:endParaRPr sz="1799">
              <a:solidFill>
                <a:srgbClr val="3F3F3F"/>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2.4. Màn hình 7 đoạn (đèn LED 4 số)</a:t>
            </a:r>
            <a:endParaRPr/>
          </a:p>
        </p:txBody>
      </p:sp>
      <p:sp>
        <p:nvSpPr>
          <p:cNvPr id="1259" name="Google Shape;1259;p77"/>
          <p:cNvSpPr/>
          <p:nvPr/>
        </p:nvSpPr>
        <p:spPr>
          <a:xfrm>
            <a:off x="5162257"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2.5. Cảm biến nhiệt độ-độ ẩm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2.6. Lập trình điều khiển chính</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2.7. Chuẩn giao tiếp UART</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2.8. Chế tạo thiết bị</a:t>
            </a:r>
            <a:endParaRPr sz="1799">
              <a:solidFill>
                <a:srgbClr val="A6A6A6"/>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8"/>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2.3. Cảm biến siêu âm</a:t>
            </a:r>
            <a:endParaRPr b="1" sz="1799">
              <a:solidFill>
                <a:schemeClr val="lt1"/>
              </a:solidFill>
              <a:latin typeface="Arial"/>
              <a:ea typeface="Arial"/>
              <a:cs typeface="Arial"/>
              <a:sym typeface="Arial"/>
            </a:endParaRPr>
          </a:p>
        </p:txBody>
      </p:sp>
      <p:sp>
        <p:nvSpPr>
          <p:cNvPr id="1266" name="Google Shape;1266;p7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267" name="Google Shape;1267;p78"/>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Cơ chế</a:t>
            </a:r>
            <a:endParaRPr/>
          </a:p>
        </p:txBody>
      </p:sp>
      <p:sp>
        <p:nvSpPr>
          <p:cNvPr id="1268" name="Google Shape;1268;p78"/>
          <p:cNvSpPr/>
          <p:nvPr/>
        </p:nvSpPr>
        <p:spPr>
          <a:xfrm>
            <a:off x="580400" y="1944543"/>
            <a:ext cx="8619172" cy="55938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Sử dụng cảm biến siêu âm để kiểm tra xem có vật nào xuất hiện trong một khoảng cách nhất định không.</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Đo khoảng cách giữa bạn với các đối tượng.</a:t>
            </a:r>
            <a:endParaRPr/>
          </a:p>
        </p:txBody>
      </p:sp>
      <p:sp>
        <p:nvSpPr>
          <p:cNvPr id="1269" name="Google Shape;1269;p78"/>
          <p:cNvSpPr/>
          <p:nvPr/>
        </p:nvSpPr>
        <p:spPr>
          <a:xfrm>
            <a:off x="775331" y="2659196"/>
            <a:ext cx="2943241" cy="1504079"/>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chemeClr val="dk1"/>
                </a:solidFill>
                <a:latin typeface="Arial"/>
                <a:ea typeface="Arial"/>
                <a:cs typeface="Arial"/>
                <a:sym typeface="Arial"/>
              </a:rPr>
              <a:t>Cảm biến siêu âm (HC-SR04)</a:t>
            </a:r>
            <a:endParaRPr/>
          </a:p>
          <a:p>
            <a:pPr indent="-179374" lvl="1" marL="355571" marR="0" rtl="0" algn="l">
              <a:spcBef>
                <a:spcPts val="400"/>
              </a:spcBef>
              <a:spcAft>
                <a:spcPts val="0"/>
              </a:spcAft>
              <a:buClr>
                <a:srgbClr val="193EB0"/>
              </a:buClr>
              <a:buSzPts val="1299"/>
              <a:buFont typeface="Arial"/>
              <a:buChar char="•"/>
            </a:pPr>
            <a:r>
              <a:rPr b="0" i="0" lang="en-US" sz="1299" u="none" cap="none" strike="noStrike">
                <a:solidFill>
                  <a:schemeClr val="dk1"/>
                </a:solidFill>
                <a:latin typeface="Arial"/>
                <a:ea typeface="Arial"/>
                <a:cs typeface="Arial"/>
                <a:sym typeface="Arial"/>
              </a:rPr>
              <a:t>VCC: 5 V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chemeClr val="dk1"/>
                </a:solidFill>
                <a:latin typeface="Arial"/>
                <a:ea typeface="Arial"/>
                <a:cs typeface="Arial"/>
                <a:sym typeface="Arial"/>
              </a:rPr>
              <a:t>GND: Mặt đất</a:t>
            </a:r>
            <a:endParaRPr b="0" i="0" sz="1299" u="none" cap="none" strike="noStrike">
              <a:solidFill>
                <a:schemeClr val="dk1"/>
              </a:solidFill>
              <a:latin typeface="Arial"/>
              <a:ea typeface="Arial"/>
              <a:cs typeface="Arial"/>
              <a:sym typeface="Arial"/>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chemeClr val="dk1"/>
                </a:solidFill>
                <a:latin typeface="Arial"/>
                <a:ea typeface="Arial"/>
                <a:cs typeface="Arial"/>
                <a:sym typeface="Arial"/>
              </a:rPr>
              <a:t>Chân Trig : Truyền siêu âm  </a:t>
            </a:r>
            <a:endParaRPr/>
          </a:p>
          <a:p>
            <a:pPr indent="-179374" lvl="1" marL="355571" marR="0" rtl="0" algn="l">
              <a:spcBef>
                <a:spcPts val="802"/>
              </a:spcBef>
              <a:spcAft>
                <a:spcPts val="0"/>
              </a:spcAft>
              <a:buClr>
                <a:srgbClr val="193EB0"/>
              </a:buClr>
              <a:buSzPts val="1299"/>
              <a:buFont typeface="Arial"/>
              <a:buChar char="•"/>
            </a:pPr>
            <a:r>
              <a:rPr b="0" i="0" lang="en-US" sz="1299" u="none" cap="none" strike="noStrike">
                <a:solidFill>
                  <a:schemeClr val="dk1"/>
                </a:solidFill>
                <a:latin typeface="Arial"/>
                <a:ea typeface="Arial"/>
                <a:cs typeface="Arial"/>
                <a:sym typeface="Arial"/>
              </a:rPr>
              <a:t>Chân Echo : Nhận siêu âm</a:t>
            </a:r>
            <a:endParaRPr b="0" i="0" sz="1299" u="none" cap="none" strike="noStrike">
              <a:solidFill>
                <a:schemeClr val="dk1"/>
              </a:solidFill>
              <a:latin typeface="Arial"/>
              <a:ea typeface="Arial"/>
              <a:cs typeface="Arial"/>
              <a:sym typeface="Arial"/>
            </a:endParaRPr>
          </a:p>
        </p:txBody>
      </p:sp>
      <p:grpSp>
        <p:nvGrpSpPr>
          <p:cNvPr id="1270" name="Google Shape;1270;p78"/>
          <p:cNvGrpSpPr/>
          <p:nvPr/>
        </p:nvGrpSpPr>
        <p:grpSpPr>
          <a:xfrm>
            <a:off x="4156144" y="2925881"/>
            <a:ext cx="3741104" cy="3061186"/>
            <a:chOff x="5031349" y="3228493"/>
            <a:chExt cx="3741102" cy="3061186"/>
          </a:xfrm>
        </p:grpSpPr>
        <p:grpSp>
          <p:nvGrpSpPr>
            <p:cNvPr id="1271" name="Google Shape;1271;p78"/>
            <p:cNvGrpSpPr/>
            <p:nvPr/>
          </p:nvGrpSpPr>
          <p:grpSpPr>
            <a:xfrm>
              <a:off x="5031349" y="3228493"/>
              <a:ext cx="3741102" cy="3061186"/>
              <a:chOff x="3088248" y="2673321"/>
              <a:chExt cx="3741102" cy="3061186"/>
            </a:xfrm>
          </p:grpSpPr>
          <p:pic>
            <p:nvPicPr>
              <p:cNvPr id="1272" name="Google Shape;1272;p78"/>
              <p:cNvPicPr preferRelativeResize="0"/>
              <p:nvPr/>
            </p:nvPicPr>
            <p:blipFill rotWithShape="1">
              <a:blip r:embed="rId3">
                <a:alphaModFix/>
              </a:blip>
              <a:srcRect b="17800" l="51967" r="27951" t="58400"/>
              <a:stretch/>
            </p:blipFill>
            <p:spPr>
              <a:xfrm>
                <a:off x="3088248" y="2673321"/>
                <a:ext cx="3729502" cy="2486335"/>
              </a:xfrm>
              <a:prstGeom prst="rect">
                <a:avLst/>
              </a:prstGeom>
              <a:noFill/>
              <a:ln>
                <a:noFill/>
              </a:ln>
            </p:spPr>
          </p:pic>
          <p:sp>
            <p:nvSpPr>
              <p:cNvPr id="1273" name="Google Shape;1273;p78"/>
              <p:cNvSpPr txBox="1"/>
              <p:nvPr/>
            </p:nvSpPr>
            <p:spPr>
              <a:xfrm>
                <a:off x="3098844" y="5303876"/>
                <a:ext cx="3730506" cy="4306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99">
                    <a:solidFill>
                      <a:srgbClr val="262626"/>
                    </a:solidFill>
                    <a:latin typeface="Arial"/>
                    <a:ea typeface="Arial"/>
                    <a:cs typeface="Arial"/>
                    <a:sym typeface="Arial"/>
                  </a:rPr>
                  <a:t>VCC : 5V        GND : Ground</a:t>
                </a:r>
                <a:endParaRPr/>
              </a:p>
              <a:p>
                <a:pPr indent="0" lvl="0" marL="0" marR="0" rtl="0" algn="ctr">
                  <a:spcBef>
                    <a:spcPts val="0"/>
                  </a:spcBef>
                  <a:spcAft>
                    <a:spcPts val="0"/>
                  </a:spcAft>
                  <a:buNone/>
                </a:pPr>
                <a:r>
                  <a:rPr lang="en-US" sz="1099">
                    <a:solidFill>
                      <a:srgbClr val="262626"/>
                    </a:solidFill>
                    <a:latin typeface="Arial"/>
                    <a:ea typeface="Arial"/>
                    <a:cs typeface="Arial"/>
                    <a:sym typeface="Arial"/>
                  </a:rPr>
                  <a:t>Trig : Ultrasonic transmission Echo : Ultrasonic reception</a:t>
                </a:r>
                <a:endParaRPr sz="1099">
                  <a:solidFill>
                    <a:srgbClr val="262626"/>
                  </a:solidFill>
                  <a:latin typeface="Arial"/>
                  <a:ea typeface="Arial"/>
                  <a:cs typeface="Arial"/>
                  <a:sym typeface="Arial"/>
                </a:endParaRPr>
              </a:p>
            </p:txBody>
          </p:sp>
        </p:grpSp>
        <p:sp>
          <p:nvSpPr>
            <p:cNvPr id="1274" name="Google Shape;1274;p78"/>
            <p:cNvSpPr/>
            <p:nvPr/>
          </p:nvSpPr>
          <p:spPr>
            <a:xfrm>
              <a:off x="5061857" y="5829300"/>
              <a:ext cx="3690257" cy="4245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7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281" name="Google Shape;1281;p79"/>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Nguyên lý</a:t>
            </a:r>
            <a:endParaRPr b="1" sz="2401">
              <a:solidFill>
                <a:srgbClr val="0C0C0C"/>
              </a:solidFill>
              <a:latin typeface="Arial"/>
              <a:ea typeface="Arial"/>
              <a:cs typeface="Arial"/>
              <a:sym typeface="Arial"/>
            </a:endParaRPr>
          </a:p>
        </p:txBody>
      </p:sp>
      <p:sp>
        <p:nvSpPr>
          <p:cNvPr id="1282" name="Google Shape;1282;p79"/>
          <p:cNvSpPr/>
          <p:nvPr/>
        </p:nvSpPr>
        <p:spPr>
          <a:xfrm>
            <a:off x="580400" y="1944540"/>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[Thời gian trạng thái High kết thúc - Thời gian trạng thái Low kết thúc] / 58</a:t>
            </a:r>
            <a:endParaRPr/>
          </a:p>
        </p:txBody>
      </p:sp>
      <p:grpSp>
        <p:nvGrpSpPr>
          <p:cNvPr id="1283" name="Google Shape;1283;p79"/>
          <p:cNvGrpSpPr/>
          <p:nvPr/>
        </p:nvGrpSpPr>
        <p:grpSpPr>
          <a:xfrm>
            <a:off x="728284" y="2528896"/>
            <a:ext cx="8394655" cy="3442420"/>
            <a:chOff x="767611" y="2908300"/>
            <a:chExt cx="8575397" cy="3142627"/>
          </a:xfrm>
        </p:grpSpPr>
        <p:sp>
          <p:nvSpPr>
            <p:cNvPr id="1284" name="Google Shape;1284;p79"/>
            <p:cNvSpPr/>
            <p:nvPr/>
          </p:nvSpPr>
          <p:spPr>
            <a:xfrm>
              <a:off x="4477068" y="2908300"/>
              <a:ext cx="4865940" cy="3142627"/>
            </a:xfrm>
            <a:prstGeom prst="rect">
              <a:avLst/>
            </a:prstGeom>
            <a:solidFill>
              <a:srgbClr val="E1E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sp>
          <p:nvSpPr>
            <p:cNvPr id="1285" name="Google Shape;1285;p79"/>
            <p:cNvSpPr/>
            <p:nvPr/>
          </p:nvSpPr>
          <p:spPr>
            <a:xfrm>
              <a:off x="1759616" y="2908300"/>
              <a:ext cx="2717452" cy="3142627"/>
            </a:xfrm>
            <a:prstGeom prst="rect">
              <a:avLst/>
            </a:prstGeom>
            <a:solidFill>
              <a:srgbClr val="E6F5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sp>
          <p:nvSpPr>
            <p:cNvPr id="1286" name="Google Shape;1286;p79"/>
            <p:cNvSpPr/>
            <p:nvPr/>
          </p:nvSpPr>
          <p:spPr>
            <a:xfrm>
              <a:off x="1729454" y="3403654"/>
              <a:ext cx="7499350" cy="800100"/>
            </a:xfrm>
            <a:custGeom>
              <a:rect b="b" l="l" r="r" t="t"/>
              <a:pathLst>
                <a:path extrusionOk="0" h="800100" w="5994400">
                  <a:moveTo>
                    <a:pt x="0" y="800100"/>
                  </a:moveTo>
                  <a:lnTo>
                    <a:pt x="520700" y="800100"/>
                  </a:lnTo>
                  <a:lnTo>
                    <a:pt x="520700" y="0"/>
                  </a:lnTo>
                  <a:lnTo>
                    <a:pt x="1016000" y="0"/>
                  </a:lnTo>
                  <a:lnTo>
                    <a:pt x="1016000" y="787400"/>
                  </a:lnTo>
                  <a:lnTo>
                    <a:pt x="2286000" y="787400"/>
                  </a:lnTo>
                  <a:lnTo>
                    <a:pt x="2286000" y="0"/>
                  </a:lnTo>
                  <a:lnTo>
                    <a:pt x="4076700" y="0"/>
                  </a:lnTo>
                  <a:lnTo>
                    <a:pt x="4076700" y="787400"/>
                  </a:lnTo>
                  <a:lnTo>
                    <a:pt x="5994400" y="787400"/>
                  </a:lnTo>
                </a:path>
              </a:pathLst>
            </a:cu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87" name="Google Shape;1287;p79"/>
            <p:cNvSpPr/>
            <p:nvPr/>
          </p:nvSpPr>
          <p:spPr>
            <a:xfrm>
              <a:off x="1759618" y="4699054"/>
              <a:ext cx="7466012" cy="796925"/>
            </a:xfrm>
            <a:custGeom>
              <a:rect b="b" l="l" r="r" t="t"/>
              <a:pathLst>
                <a:path extrusionOk="0" h="796925" w="7471572">
                  <a:moveTo>
                    <a:pt x="0" y="785813"/>
                  </a:moveTo>
                  <a:lnTo>
                    <a:pt x="1485900" y="785813"/>
                  </a:lnTo>
                  <a:lnTo>
                    <a:pt x="1485900" y="4763"/>
                  </a:lnTo>
                  <a:lnTo>
                    <a:pt x="1566862" y="4763"/>
                  </a:lnTo>
                  <a:lnTo>
                    <a:pt x="1566862" y="790575"/>
                  </a:lnTo>
                  <a:lnTo>
                    <a:pt x="1657350" y="790575"/>
                  </a:lnTo>
                  <a:lnTo>
                    <a:pt x="1657350" y="4763"/>
                  </a:lnTo>
                  <a:lnTo>
                    <a:pt x="1728787" y="4763"/>
                  </a:lnTo>
                  <a:lnTo>
                    <a:pt x="1728787" y="792956"/>
                  </a:lnTo>
                  <a:lnTo>
                    <a:pt x="1814512" y="790575"/>
                  </a:lnTo>
                  <a:lnTo>
                    <a:pt x="1814512" y="4763"/>
                  </a:lnTo>
                  <a:lnTo>
                    <a:pt x="1890712" y="4763"/>
                  </a:lnTo>
                  <a:lnTo>
                    <a:pt x="1890712" y="788194"/>
                  </a:lnTo>
                  <a:lnTo>
                    <a:pt x="1971675" y="785813"/>
                  </a:lnTo>
                  <a:lnTo>
                    <a:pt x="1971675" y="4763"/>
                  </a:lnTo>
                  <a:lnTo>
                    <a:pt x="2052637" y="4763"/>
                  </a:lnTo>
                  <a:cubicBezTo>
                    <a:pt x="2051843" y="265907"/>
                    <a:pt x="2051050" y="527050"/>
                    <a:pt x="2050256" y="788194"/>
                  </a:cubicBezTo>
                  <a:lnTo>
                    <a:pt x="2121693" y="785813"/>
                  </a:lnTo>
                  <a:cubicBezTo>
                    <a:pt x="2120899" y="525463"/>
                    <a:pt x="2120106" y="265113"/>
                    <a:pt x="2119312" y="4763"/>
                  </a:cubicBezTo>
                  <a:lnTo>
                    <a:pt x="2200275" y="4763"/>
                  </a:lnTo>
                  <a:lnTo>
                    <a:pt x="2200275" y="795338"/>
                  </a:lnTo>
                  <a:lnTo>
                    <a:pt x="2286000" y="792956"/>
                  </a:lnTo>
                  <a:lnTo>
                    <a:pt x="2286000" y="9525"/>
                  </a:lnTo>
                  <a:lnTo>
                    <a:pt x="2352675" y="9525"/>
                  </a:lnTo>
                  <a:lnTo>
                    <a:pt x="2352675" y="790575"/>
                  </a:lnTo>
                  <a:lnTo>
                    <a:pt x="2433637" y="790575"/>
                  </a:lnTo>
                  <a:lnTo>
                    <a:pt x="2433637" y="0"/>
                  </a:lnTo>
                  <a:lnTo>
                    <a:pt x="2524125" y="0"/>
                  </a:lnTo>
                  <a:cubicBezTo>
                    <a:pt x="2523331" y="263525"/>
                    <a:pt x="2522538" y="527050"/>
                    <a:pt x="2521744" y="790575"/>
                  </a:cubicBezTo>
                  <a:lnTo>
                    <a:pt x="2593181" y="788194"/>
                  </a:lnTo>
                  <a:cubicBezTo>
                    <a:pt x="2592387" y="525463"/>
                    <a:pt x="2591594" y="262731"/>
                    <a:pt x="2590800" y="0"/>
                  </a:cubicBezTo>
                  <a:lnTo>
                    <a:pt x="2667000" y="0"/>
                  </a:lnTo>
                  <a:lnTo>
                    <a:pt x="2667000" y="790575"/>
                  </a:lnTo>
                  <a:lnTo>
                    <a:pt x="7471572" y="796925"/>
                  </a:lnTo>
                </a:path>
              </a:pathLst>
            </a:cu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88" name="Google Shape;1288;p79"/>
            <p:cNvSpPr/>
            <p:nvPr/>
          </p:nvSpPr>
          <p:spPr>
            <a:xfrm>
              <a:off x="986276" y="4123688"/>
              <a:ext cx="599563" cy="44979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1">
                  <a:solidFill>
                    <a:srgbClr val="262626"/>
                  </a:solidFill>
                  <a:latin typeface="Arial"/>
                  <a:ea typeface="Arial"/>
                  <a:cs typeface="Arial"/>
                  <a:sym typeface="Arial"/>
                </a:rPr>
                <a:t>Tín hiệu</a:t>
              </a:r>
              <a:endParaRPr sz="1601">
                <a:solidFill>
                  <a:srgbClr val="262626"/>
                </a:solidFill>
                <a:latin typeface="Arial"/>
                <a:ea typeface="Arial"/>
                <a:cs typeface="Arial"/>
                <a:sym typeface="Arial"/>
              </a:endParaRPr>
            </a:p>
          </p:txBody>
        </p:sp>
        <p:sp>
          <p:nvSpPr>
            <p:cNvPr id="1289" name="Google Shape;1289;p79"/>
            <p:cNvSpPr/>
            <p:nvPr/>
          </p:nvSpPr>
          <p:spPr>
            <a:xfrm>
              <a:off x="767611" y="5293065"/>
              <a:ext cx="818227" cy="44979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1">
                  <a:solidFill>
                    <a:srgbClr val="262626"/>
                  </a:solidFill>
                  <a:latin typeface="Arial"/>
                  <a:ea typeface="Arial"/>
                  <a:cs typeface="Arial"/>
                  <a:sym typeface="Arial"/>
                </a:rPr>
                <a:t>Bên trong</a:t>
              </a:r>
              <a:endParaRPr sz="1601">
                <a:solidFill>
                  <a:srgbClr val="262626"/>
                </a:solidFill>
                <a:latin typeface="Arial"/>
                <a:ea typeface="Arial"/>
                <a:cs typeface="Arial"/>
                <a:sym typeface="Arial"/>
              </a:endParaRPr>
            </a:p>
          </p:txBody>
        </p:sp>
        <p:sp>
          <p:nvSpPr>
            <p:cNvPr id="1290" name="Google Shape;1290;p79"/>
            <p:cNvSpPr/>
            <p:nvPr/>
          </p:nvSpPr>
          <p:spPr>
            <a:xfrm>
              <a:off x="2309069" y="3052547"/>
              <a:ext cx="783058" cy="2248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1">
                  <a:solidFill>
                    <a:srgbClr val="262626"/>
                  </a:solidFill>
                  <a:latin typeface="Arial"/>
                  <a:ea typeface="Arial"/>
                  <a:cs typeface="Arial"/>
                  <a:sym typeface="Arial"/>
                </a:rPr>
                <a:t>Khởi tạo</a:t>
              </a:r>
              <a:endParaRPr sz="1601">
                <a:solidFill>
                  <a:srgbClr val="262626"/>
                </a:solidFill>
                <a:latin typeface="Arial"/>
                <a:ea typeface="Arial"/>
                <a:cs typeface="Arial"/>
                <a:sym typeface="Arial"/>
              </a:endParaRPr>
            </a:p>
          </p:txBody>
        </p:sp>
        <p:sp>
          <p:nvSpPr>
            <p:cNvPr id="1291" name="Google Shape;1291;p79"/>
            <p:cNvSpPr/>
            <p:nvPr/>
          </p:nvSpPr>
          <p:spPr>
            <a:xfrm>
              <a:off x="4621446" y="3073322"/>
              <a:ext cx="1234239" cy="2248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1">
                  <a:solidFill>
                    <a:srgbClr val="262626"/>
                  </a:solidFill>
                  <a:latin typeface="Arial"/>
                  <a:ea typeface="Arial"/>
                  <a:cs typeface="Arial"/>
                  <a:sym typeface="Arial"/>
                </a:rPr>
                <a:t>Dội lại</a:t>
              </a:r>
              <a:endParaRPr sz="1601">
                <a:solidFill>
                  <a:srgbClr val="262626"/>
                </a:solidFill>
                <a:latin typeface="Arial"/>
                <a:ea typeface="Arial"/>
                <a:cs typeface="Arial"/>
                <a:sym typeface="Arial"/>
              </a:endParaRPr>
            </a:p>
          </p:txBody>
        </p:sp>
        <p:sp>
          <p:nvSpPr>
            <p:cNvPr id="1292" name="Google Shape;1292;p79"/>
            <p:cNvSpPr/>
            <p:nvPr/>
          </p:nvSpPr>
          <p:spPr>
            <a:xfrm>
              <a:off x="3220098" y="5623813"/>
              <a:ext cx="4345026" cy="1967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Bộ chuyển đổi siêu âm sẽ phát ra 8 xung 40 kHz</a:t>
              </a:r>
              <a:endParaRPr/>
            </a:p>
          </p:txBody>
        </p:sp>
        <p:sp>
          <p:nvSpPr>
            <p:cNvPr id="1293" name="Google Shape;1293;p79"/>
            <p:cNvSpPr/>
            <p:nvPr/>
          </p:nvSpPr>
          <p:spPr>
            <a:xfrm>
              <a:off x="5018917" y="3602880"/>
              <a:ext cx="3586556" cy="5903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Độ rộng xung tương ứng với khoảng cách</a:t>
              </a:r>
              <a:endParaRPr/>
            </a:p>
            <a:p>
              <a:pPr indent="0" lvl="0" marL="0" marR="0" rtl="0" algn="l">
                <a:spcBef>
                  <a:spcPts val="0"/>
                </a:spcBef>
                <a:spcAft>
                  <a:spcPts val="0"/>
                </a:spcAft>
                <a:buNone/>
              </a:pPr>
              <a:r>
                <a:rPr lang="en-US" sz="1401">
                  <a:solidFill>
                    <a:srgbClr val="262626"/>
                  </a:solidFill>
                  <a:latin typeface="Arial"/>
                  <a:ea typeface="Arial"/>
                  <a:cs typeface="Arial"/>
                  <a:sym typeface="Arial"/>
                </a:rPr>
                <a:t>(khoảng 150 uS - 25 ms, 38 ms nếu không có vật cản)</a:t>
              </a:r>
              <a:endParaRPr/>
            </a:p>
          </p:txBody>
        </p:sp>
        <p:sp>
          <p:nvSpPr>
            <p:cNvPr id="1294" name="Google Shape;1294;p79"/>
            <p:cNvSpPr/>
            <p:nvPr/>
          </p:nvSpPr>
          <p:spPr>
            <a:xfrm>
              <a:off x="1984614" y="3524595"/>
              <a:ext cx="1863969" cy="393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10 uS TTL tới chân tín hiệu</a:t>
              </a:r>
              <a:endParaRPr sz="1401">
                <a:solidFill>
                  <a:srgbClr val="262626"/>
                </a:solidFill>
                <a:latin typeface="Arial"/>
                <a:ea typeface="Arial"/>
                <a:cs typeface="Arial"/>
                <a:sym typeface="Arial"/>
              </a:endParaRPr>
            </a:p>
          </p:txBody>
        </p:sp>
        <p:sp>
          <p:nvSpPr>
            <p:cNvPr id="1295" name="Google Shape;1295;p79"/>
            <p:cNvSpPr/>
            <p:nvPr/>
          </p:nvSpPr>
          <p:spPr>
            <a:xfrm>
              <a:off x="5975276" y="4774290"/>
              <a:ext cx="3250355" cy="3935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độ rộng xung (uS)/58 = khoảng cách (cm)</a:t>
              </a:r>
              <a:endParaRPr/>
            </a:p>
            <a:p>
              <a:pPr indent="0" lvl="0" marL="0" marR="0" rtl="0" algn="l">
                <a:spcBef>
                  <a:spcPts val="0"/>
                </a:spcBef>
                <a:spcAft>
                  <a:spcPts val="0"/>
                </a:spcAft>
                <a:buNone/>
              </a:pPr>
              <a:r>
                <a:rPr lang="en-US" sz="1401">
                  <a:solidFill>
                    <a:srgbClr val="262626"/>
                  </a:solidFill>
                  <a:latin typeface="Arial"/>
                  <a:ea typeface="Arial"/>
                  <a:cs typeface="Arial"/>
                  <a:sym typeface="Arial"/>
                </a:rPr>
                <a:t>độ rộng xung (uS)/148 = khoảng cách (inch)</a:t>
              </a:r>
              <a:endParaRPr/>
            </a:p>
          </p:txBody>
        </p:sp>
        <p:sp>
          <p:nvSpPr>
            <p:cNvPr id="1296" name="Google Shape;1296;p79"/>
            <p:cNvSpPr/>
            <p:nvPr/>
          </p:nvSpPr>
          <p:spPr>
            <a:xfrm>
              <a:off x="5953971" y="4480293"/>
              <a:ext cx="1049386" cy="16858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Công thức:</a:t>
              </a:r>
              <a:endParaRPr/>
            </a:p>
          </p:txBody>
        </p:sp>
        <p:sp>
          <p:nvSpPr>
            <p:cNvPr id="1297" name="Google Shape;1297;p79"/>
            <p:cNvSpPr/>
            <p:nvPr/>
          </p:nvSpPr>
          <p:spPr>
            <a:xfrm>
              <a:off x="5855684" y="4654230"/>
              <a:ext cx="3369946" cy="590395"/>
            </a:xfrm>
            <a:prstGeom prst="rect">
              <a:avLst/>
            </a:prstGeom>
            <a:noFill/>
            <a:ln cap="flat" cmpd="sng" w="25400">
              <a:solidFill>
                <a:srgbClr val="FF43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298" name="Google Shape;1298;p79"/>
            <p:cNvSpPr/>
            <p:nvPr/>
          </p:nvSpPr>
          <p:spPr>
            <a:xfrm>
              <a:off x="1921859" y="3500992"/>
              <a:ext cx="459391" cy="252000"/>
            </a:xfrm>
            <a:prstGeom prst="rect">
              <a:avLst/>
            </a:prstGeom>
            <a:noFill/>
            <a:ln cap="flat" cmpd="sng" w="25400">
              <a:solidFill>
                <a:srgbClr val="FF43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299" name="Google Shape;1299;p79"/>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2.3. Cảm biến siêu âm</a:t>
            </a:r>
            <a:endParaRPr b="1" sz="1799">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8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306" name="Google Shape;1306;p80"/>
          <p:cNvSpPr/>
          <p:nvPr/>
        </p:nvSpPr>
        <p:spPr>
          <a:xfrm>
            <a:off x="450003" y="1375106"/>
            <a:ext cx="9004987" cy="7389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Đấu nối</a:t>
            </a:r>
            <a:endParaRPr b="1" sz="2401">
              <a:solidFill>
                <a:srgbClr val="0C0C0C"/>
              </a:solidFill>
              <a:latin typeface="Arial"/>
              <a:ea typeface="Arial"/>
              <a:cs typeface="Arial"/>
              <a:sym typeface="Arial"/>
            </a:endParaRPr>
          </a:p>
          <a:p>
            <a:pPr indent="0" lvl="0" marL="0" marR="0" rtl="0" algn="l">
              <a:spcBef>
                <a:spcPts val="0"/>
              </a:spcBef>
              <a:spcAft>
                <a:spcPts val="0"/>
              </a:spcAft>
              <a:buNone/>
            </a:pPr>
            <a:r>
              <a:t/>
            </a:r>
            <a:endParaRPr b="1" sz="2401">
              <a:solidFill>
                <a:srgbClr val="0C0C0C"/>
              </a:solidFill>
              <a:latin typeface="Arial"/>
              <a:ea typeface="Arial"/>
              <a:cs typeface="Arial"/>
              <a:sym typeface="Arial"/>
            </a:endParaRPr>
          </a:p>
        </p:txBody>
      </p:sp>
      <p:grpSp>
        <p:nvGrpSpPr>
          <p:cNvPr id="1307" name="Google Shape;1307;p80"/>
          <p:cNvGrpSpPr/>
          <p:nvPr/>
        </p:nvGrpSpPr>
        <p:grpSpPr>
          <a:xfrm>
            <a:off x="1889510" y="1942177"/>
            <a:ext cx="6529410" cy="4049290"/>
            <a:chOff x="1881891" y="2109817"/>
            <a:chExt cx="6529410" cy="4049290"/>
          </a:xfrm>
        </p:grpSpPr>
        <p:pic>
          <p:nvPicPr>
            <p:cNvPr descr="Read Just Enough Raspberry Pi | Leanpub" id="1308" name="Google Shape;1308;p80"/>
            <p:cNvPicPr preferRelativeResize="0"/>
            <p:nvPr/>
          </p:nvPicPr>
          <p:blipFill rotWithShape="1">
            <a:blip r:embed="rId3">
              <a:alphaModFix/>
            </a:blip>
            <a:srcRect b="0" l="0" r="0" t="0"/>
            <a:stretch/>
          </p:blipFill>
          <p:spPr>
            <a:xfrm rot="5400000">
              <a:off x="1213324" y="2876448"/>
              <a:ext cx="3951225" cy="2614092"/>
            </a:xfrm>
            <a:prstGeom prst="rect">
              <a:avLst/>
            </a:prstGeom>
            <a:noFill/>
            <a:ln>
              <a:noFill/>
            </a:ln>
          </p:spPr>
        </p:pic>
        <p:pic>
          <p:nvPicPr>
            <p:cNvPr id="1309" name="Google Shape;1309;p80"/>
            <p:cNvPicPr preferRelativeResize="0"/>
            <p:nvPr/>
          </p:nvPicPr>
          <p:blipFill rotWithShape="1">
            <a:blip r:embed="rId4">
              <a:alphaModFix/>
            </a:blip>
            <a:srcRect b="20600" l="43835" r="35037" t="24100"/>
            <a:stretch/>
          </p:blipFill>
          <p:spPr>
            <a:xfrm>
              <a:off x="4340181" y="2109817"/>
              <a:ext cx="2730928" cy="4020796"/>
            </a:xfrm>
            <a:prstGeom prst="rect">
              <a:avLst/>
            </a:prstGeom>
            <a:noFill/>
            <a:ln>
              <a:noFill/>
            </a:ln>
          </p:spPr>
        </p:pic>
        <p:sp>
          <p:nvSpPr>
            <p:cNvPr id="1310" name="Google Shape;1310;p80"/>
            <p:cNvSpPr/>
            <p:nvPr/>
          </p:nvSpPr>
          <p:spPr>
            <a:xfrm>
              <a:off x="7356022" y="2679631"/>
              <a:ext cx="113963" cy="11396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99">
                <a:solidFill>
                  <a:srgbClr val="000000"/>
                </a:solidFill>
                <a:latin typeface="Arial"/>
                <a:ea typeface="Arial"/>
                <a:cs typeface="Arial"/>
                <a:sym typeface="Arial"/>
              </a:endParaRPr>
            </a:p>
          </p:txBody>
        </p:sp>
        <p:sp>
          <p:nvSpPr>
            <p:cNvPr id="1311" name="Google Shape;1311;p80"/>
            <p:cNvSpPr txBox="1"/>
            <p:nvPr/>
          </p:nvSpPr>
          <p:spPr>
            <a:xfrm>
              <a:off x="7464432" y="2613625"/>
              <a:ext cx="506870" cy="3079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VCC</a:t>
              </a:r>
              <a:endParaRPr sz="1401">
                <a:solidFill>
                  <a:srgbClr val="262626"/>
                </a:solidFill>
                <a:latin typeface="Arial"/>
                <a:ea typeface="Arial"/>
                <a:cs typeface="Arial"/>
                <a:sym typeface="Arial"/>
              </a:endParaRPr>
            </a:p>
          </p:txBody>
        </p:sp>
        <p:sp>
          <p:nvSpPr>
            <p:cNvPr id="1312" name="Google Shape;1312;p80"/>
            <p:cNvSpPr/>
            <p:nvPr/>
          </p:nvSpPr>
          <p:spPr>
            <a:xfrm>
              <a:off x="7356022" y="2896090"/>
              <a:ext cx="113963" cy="11396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99">
                <a:solidFill>
                  <a:srgbClr val="000000"/>
                </a:solidFill>
                <a:latin typeface="Arial"/>
                <a:ea typeface="Arial"/>
                <a:cs typeface="Arial"/>
                <a:sym typeface="Arial"/>
              </a:endParaRPr>
            </a:p>
          </p:txBody>
        </p:sp>
        <p:sp>
          <p:nvSpPr>
            <p:cNvPr id="1313" name="Google Shape;1313;p80"/>
            <p:cNvSpPr txBox="1"/>
            <p:nvPr/>
          </p:nvSpPr>
          <p:spPr>
            <a:xfrm>
              <a:off x="7464446" y="2830087"/>
              <a:ext cx="772969" cy="3079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Mặt đất</a:t>
              </a:r>
              <a:endParaRPr sz="1401">
                <a:solidFill>
                  <a:srgbClr val="262626"/>
                </a:solidFill>
                <a:latin typeface="Arial"/>
                <a:ea typeface="Arial"/>
                <a:cs typeface="Arial"/>
                <a:sym typeface="Arial"/>
              </a:endParaRPr>
            </a:p>
          </p:txBody>
        </p:sp>
        <p:sp>
          <p:nvSpPr>
            <p:cNvPr id="1314" name="Google Shape;1314;p80"/>
            <p:cNvSpPr/>
            <p:nvPr/>
          </p:nvSpPr>
          <p:spPr>
            <a:xfrm>
              <a:off x="7356022" y="3112550"/>
              <a:ext cx="113963" cy="113963"/>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99">
                <a:solidFill>
                  <a:srgbClr val="000000"/>
                </a:solidFill>
                <a:latin typeface="Arial"/>
                <a:ea typeface="Arial"/>
                <a:cs typeface="Arial"/>
                <a:sym typeface="Arial"/>
              </a:endParaRPr>
            </a:p>
          </p:txBody>
        </p:sp>
        <p:sp>
          <p:nvSpPr>
            <p:cNvPr id="1315" name="Google Shape;1315;p80"/>
            <p:cNvSpPr txBox="1"/>
            <p:nvPr/>
          </p:nvSpPr>
          <p:spPr>
            <a:xfrm>
              <a:off x="7464438" y="3046550"/>
              <a:ext cx="946862" cy="3079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Chân Echo</a:t>
              </a:r>
              <a:endParaRPr/>
            </a:p>
          </p:txBody>
        </p:sp>
        <p:sp>
          <p:nvSpPr>
            <p:cNvPr id="1316" name="Google Shape;1316;p80"/>
            <p:cNvSpPr/>
            <p:nvPr/>
          </p:nvSpPr>
          <p:spPr>
            <a:xfrm>
              <a:off x="7356022" y="3329010"/>
              <a:ext cx="113963" cy="113963"/>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99">
                <a:solidFill>
                  <a:srgbClr val="000000"/>
                </a:solidFill>
                <a:latin typeface="Arial"/>
                <a:ea typeface="Arial"/>
                <a:cs typeface="Arial"/>
                <a:sym typeface="Arial"/>
              </a:endParaRPr>
            </a:p>
          </p:txBody>
        </p:sp>
        <p:sp>
          <p:nvSpPr>
            <p:cNvPr id="1317" name="Google Shape;1317;p80"/>
            <p:cNvSpPr txBox="1"/>
            <p:nvPr/>
          </p:nvSpPr>
          <p:spPr>
            <a:xfrm>
              <a:off x="7464438" y="3263011"/>
              <a:ext cx="862800" cy="3079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1">
                  <a:solidFill>
                    <a:srgbClr val="262626"/>
                  </a:solidFill>
                  <a:latin typeface="Arial"/>
                  <a:ea typeface="Arial"/>
                  <a:cs typeface="Arial"/>
                  <a:sym typeface="Arial"/>
                </a:rPr>
                <a:t>Chân Trig</a:t>
              </a:r>
              <a:endParaRPr/>
            </a:p>
          </p:txBody>
        </p:sp>
      </p:grpSp>
      <p:sp>
        <p:nvSpPr>
          <p:cNvPr id="1318" name="Google Shape;1318;p80"/>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2.3. Cảm biến siêu âm</a:t>
            </a:r>
            <a:endParaRPr b="1" sz="1799">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1"/>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mạch điện</a:t>
            </a:r>
            <a:endParaRPr b="1" sz="3600">
              <a:solidFill>
                <a:schemeClr val="dk1"/>
              </a:solidFill>
              <a:latin typeface="Arial"/>
              <a:ea typeface="Arial"/>
              <a:cs typeface="Arial"/>
              <a:sym typeface="Arial"/>
            </a:endParaRPr>
          </a:p>
        </p:txBody>
      </p:sp>
      <p:sp>
        <p:nvSpPr>
          <p:cNvPr id="1325" name="Google Shape;1325;p81"/>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a:t>
            </a:r>
            <a:endParaRPr/>
          </a:p>
        </p:txBody>
      </p:sp>
      <p:sp>
        <p:nvSpPr>
          <p:cNvPr id="1326" name="Google Shape;1326;p81"/>
          <p:cNvSpPr/>
          <p:nvPr/>
        </p:nvSpPr>
        <p:spPr>
          <a:xfrm>
            <a:off x="1054120"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2.1. Đầu vào số và mạch điện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2.2. LED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2.3. Cảm biến siêu âm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2.4. Màn hình 7 đoạn (đèn LED 4 số)</a:t>
            </a:r>
            <a:endParaRPr/>
          </a:p>
        </p:txBody>
      </p:sp>
      <p:sp>
        <p:nvSpPr>
          <p:cNvPr id="1327" name="Google Shape;1327;p81"/>
          <p:cNvSpPr/>
          <p:nvPr/>
        </p:nvSpPr>
        <p:spPr>
          <a:xfrm>
            <a:off x="5162257"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2.5. Cảm biến nhiệt độ-độ ẩm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2.6. Lập trình điều khiển chính</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2.7. Chuẩn giao tiếp UART</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2.8. Chế tạo thiết bị</a:t>
            </a:r>
            <a:endParaRPr sz="1799">
              <a:solidFill>
                <a:srgbClr val="A6A6A6"/>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82"/>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2.4. Màn hình 7 đoạn (đèn LED 4 số)</a:t>
            </a:r>
            <a:endParaRPr/>
          </a:p>
        </p:txBody>
      </p:sp>
      <p:sp>
        <p:nvSpPr>
          <p:cNvPr id="1334" name="Google Shape;1334;p82"/>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grpSp>
        <p:nvGrpSpPr>
          <p:cNvPr id="1335" name="Google Shape;1335;p82"/>
          <p:cNvGrpSpPr/>
          <p:nvPr/>
        </p:nvGrpSpPr>
        <p:grpSpPr>
          <a:xfrm>
            <a:off x="1392774" y="1222193"/>
            <a:ext cx="7117290" cy="2637691"/>
            <a:chOff x="881053" y="1222185"/>
            <a:chExt cx="7117291" cy="2637692"/>
          </a:xfrm>
        </p:grpSpPr>
        <p:pic>
          <p:nvPicPr>
            <p:cNvPr id="1336" name="Google Shape;1336;p82"/>
            <p:cNvPicPr preferRelativeResize="0"/>
            <p:nvPr/>
          </p:nvPicPr>
          <p:blipFill rotWithShape="1">
            <a:blip r:embed="rId3">
              <a:alphaModFix/>
            </a:blip>
            <a:srcRect b="0" l="0" r="0" t="0"/>
            <a:stretch/>
          </p:blipFill>
          <p:spPr>
            <a:xfrm>
              <a:off x="5360652" y="1222185"/>
              <a:ext cx="2637692" cy="2637692"/>
            </a:xfrm>
            <a:prstGeom prst="rect">
              <a:avLst/>
            </a:prstGeom>
            <a:noFill/>
            <a:ln>
              <a:noFill/>
            </a:ln>
          </p:spPr>
        </p:pic>
        <p:pic>
          <p:nvPicPr>
            <p:cNvPr id="1337" name="Google Shape;1337;p82"/>
            <p:cNvPicPr preferRelativeResize="0"/>
            <p:nvPr/>
          </p:nvPicPr>
          <p:blipFill rotWithShape="1">
            <a:blip r:embed="rId4">
              <a:alphaModFix/>
            </a:blip>
            <a:srcRect b="40900" l="34644" r="42124" t="43700"/>
            <a:stretch/>
          </p:blipFill>
          <p:spPr>
            <a:xfrm>
              <a:off x="881053" y="1720270"/>
              <a:ext cx="3921666" cy="1462316"/>
            </a:xfrm>
            <a:prstGeom prst="rect">
              <a:avLst/>
            </a:prstGeom>
            <a:noFill/>
            <a:ln>
              <a:noFill/>
            </a:ln>
          </p:spPr>
        </p:pic>
      </p:grpSp>
      <p:graphicFrame>
        <p:nvGraphicFramePr>
          <p:cNvPr id="1338" name="Google Shape;1338;p82"/>
          <p:cNvGraphicFramePr/>
          <p:nvPr/>
        </p:nvGraphicFramePr>
        <p:xfrm>
          <a:off x="704850" y="3820962"/>
          <a:ext cx="3000000" cy="3000000"/>
        </p:xfrm>
        <a:graphic>
          <a:graphicData uri="http://schemas.openxmlformats.org/drawingml/2006/table">
            <a:tbl>
              <a:tblPr bandRow="1" firstRow="1">
                <a:noFill/>
                <a:tableStyleId>{1012287A-DC5D-4DCD-A668-7C7213A124C2}</a:tableStyleId>
              </a:tblPr>
              <a:tblGrid>
                <a:gridCol w="2165775"/>
                <a:gridCol w="6470225"/>
              </a:tblGrid>
              <a:tr h="37282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VCC</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5 V</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tcPr>
                </a:tc>
              </a:tr>
              <a:tr h="37282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MẶT ĐẤT</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Mặt đất</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282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SCLK</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Tín hiệu đồng bộ hóa</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282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MOSI</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Cổng ra của thiết bị chủ động 🡪 Cổng vào của thiết bị bị động</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282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MISO</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Cổng ra của thiết bị bị động 🡪 Cổng vào của thiết bị chủ động</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72825">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Chân CE</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Chip enable</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8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345" name="Google Shape;1345;p83"/>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Đấu nối</a:t>
            </a:r>
            <a:endParaRPr/>
          </a:p>
        </p:txBody>
      </p:sp>
      <p:sp>
        <p:nvSpPr>
          <p:cNvPr id="1346" name="Google Shape;1346;p83"/>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2.4. Màn hình 7 đoạn (đèn LED 4 số)</a:t>
            </a:r>
            <a:endParaRPr/>
          </a:p>
        </p:txBody>
      </p:sp>
      <p:grpSp>
        <p:nvGrpSpPr>
          <p:cNvPr id="1347" name="Google Shape;1347;p83"/>
          <p:cNvGrpSpPr/>
          <p:nvPr/>
        </p:nvGrpSpPr>
        <p:grpSpPr>
          <a:xfrm>
            <a:off x="1909252" y="2233837"/>
            <a:ext cx="5482267" cy="3957603"/>
            <a:chOff x="1706052" y="2233837"/>
            <a:chExt cx="7118387" cy="5138703"/>
          </a:xfrm>
        </p:grpSpPr>
        <p:pic>
          <p:nvPicPr>
            <p:cNvPr id="1348" name="Google Shape;1348;p83"/>
            <p:cNvPicPr preferRelativeResize="0"/>
            <p:nvPr/>
          </p:nvPicPr>
          <p:blipFill rotWithShape="1">
            <a:blip r:embed="rId3">
              <a:alphaModFix/>
            </a:blip>
            <a:srcRect b="25499" l="32281" r="35037" t="19201"/>
            <a:stretch/>
          </p:blipFill>
          <p:spPr>
            <a:xfrm>
              <a:off x="1706052" y="2233837"/>
              <a:ext cx="5398890" cy="5138703"/>
            </a:xfrm>
            <a:prstGeom prst="rect">
              <a:avLst/>
            </a:prstGeom>
            <a:noFill/>
            <a:ln>
              <a:noFill/>
            </a:ln>
          </p:spPr>
        </p:pic>
        <p:sp>
          <p:nvSpPr>
            <p:cNvPr id="1349" name="Google Shape;1349;p83"/>
            <p:cNvSpPr/>
            <p:nvPr/>
          </p:nvSpPr>
          <p:spPr>
            <a:xfrm>
              <a:off x="7381837" y="3081315"/>
              <a:ext cx="132938" cy="132938"/>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92"/>
                <a:buFont typeface="Calibri"/>
                <a:buNone/>
              </a:pPr>
              <a:r>
                <a:t/>
              </a:r>
              <a:endParaRPr b="0" i="0" sz="1292" u="none" cap="none" strike="noStrike">
                <a:solidFill>
                  <a:srgbClr val="000000"/>
                </a:solidFill>
                <a:latin typeface="Arial"/>
                <a:ea typeface="Arial"/>
                <a:cs typeface="Arial"/>
                <a:sym typeface="Arial"/>
              </a:endParaRPr>
            </a:p>
          </p:txBody>
        </p:sp>
        <p:sp>
          <p:nvSpPr>
            <p:cNvPr id="1350" name="Google Shape;1350;p83"/>
            <p:cNvSpPr txBox="1"/>
            <p:nvPr/>
          </p:nvSpPr>
          <p:spPr>
            <a:xfrm>
              <a:off x="7562693" y="2983925"/>
              <a:ext cx="1226361" cy="3396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VCC 🡪 GPIO</a:t>
              </a:r>
              <a:endParaRPr/>
            </a:p>
          </p:txBody>
        </p:sp>
        <p:sp>
          <p:nvSpPr>
            <p:cNvPr id="1351" name="Google Shape;1351;p83"/>
            <p:cNvSpPr/>
            <p:nvPr/>
          </p:nvSpPr>
          <p:spPr>
            <a:xfrm>
              <a:off x="7381837" y="3290906"/>
              <a:ext cx="132938" cy="1329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92"/>
                <a:buFont typeface="Calibri"/>
                <a:buNone/>
              </a:pPr>
              <a:r>
                <a:t/>
              </a:r>
              <a:endParaRPr b="0" i="0" sz="1292" u="none" cap="none" strike="noStrike">
                <a:solidFill>
                  <a:srgbClr val="000000"/>
                </a:solidFill>
                <a:latin typeface="Arial"/>
                <a:ea typeface="Arial"/>
                <a:cs typeface="Arial"/>
                <a:sym typeface="Arial"/>
              </a:endParaRPr>
            </a:p>
          </p:txBody>
        </p:sp>
        <p:sp>
          <p:nvSpPr>
            <p:cNvPr id="1352" name="Google Shape;1352;p83"/>
            <p:cNvSpPr txBox="1"/>
            <p:nvPr/>
          </p:nvSpPr>
          <p:spPr>
            <a:xfrm>
              <a:off x="7562692" y="3193517"/>
              <a:ext cx="847547" cy="3412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Mặt đất</a:t>
              </a:r>
              <a:endParaRPr/>
            </a:p>
          </p:txBody>
        </p:sp>
        <p:sp>
          <p:nvSpPr>
            <p:cNvPr id="1353" name="Google Shape;1353;p83"/>
            <p:cNvSpPr/>
            <p:nvPr/>
          </p:nvSpPr>
          <p:spPr>
            <a:xfrm>
              <a:off x="7381837" y="3490313"/>
              <a:ext cx="132938" cy="132938"/>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92"/>
                <a:buFont typeface="Calibri"/>
                <a:buNone/>
              </a:pPr>
              <a:r>
                <a:t/>
              </a:r>
              <a:endParaRPr b="0" i="0" sz="1292" u="none" cap="none" strike="noStrike">
                <a:solidFill>
                  <a:srgbClr val="000000"/>
                </a:solidFill>
                <a:latin typeface="Arial"/>
                <a:ea typeface="Arial"/>
                <a:cs typeface="Arial"/>
                <a:sym typeface="Arial"/>
              </a:endParaRPr>
            </a:p>
          </p:txBody>
        </p:sp>
        <p:sp>
          <p:nvSpPr>
            <p:cNvPr id="1354" name="Google Shape;1354;p83"/>
            <p:cNvSpPr txBox="1"/>
            <p:nvPr/>
          </p:nvSpPr>
          <p:spPr>
            <a:xfrm>
              <a:off x="7562693" y="3392923"/>
              <a:ext cx="1149351" cy="3396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CE0 🡪 CS#</a:t>
              </a:r>
              <a:endParaRPr/>
            </a:p>
          </p:txBody>
        </p:sp>
        <p:sp>
          <p:nvSpPr>
            <p:cNvPr id="1355" name="Google Shape;1355;p83"/>
            <p:cNvSpPr/>
            <p:nvPr/>
          </p:nvSpPr>
          <p:spPr>
            <a:xfrm>
              <a:off x="7381837" y="3689719"/>
              <a:ext cx="132938" cy="132938"/>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92"/>
                <a:buFont typeface="Calibri"/>
                <a:buNone/>
              </a:pPr>
              <a:r>
                <a:t/>
              </a:r>
              <a:endParaRPr b="0" i="0" sz="1292" u="none" cap="none" strike="noStrike">
                <a:solidFill>
                  <a:srgbClr val="000000"/>
                </a:solidFill>
                <a:latin typeface="Arial"/>
                <a:ea typeface="Arial"/>
                <a:cs typeface="Arial"/>
                <a:sym typeface="Arial"/>
              </a:endParaRPr>
            </a:p>
          </p:txBody>
        </p:sp>
        <p:sp>
          <p:nvSpPr>
            <p:cNvPr id="1356" name="Google Shape;1356;p83"/>
            <p:cNvSpPr txBox="1"/>
            <p:nvPr/>
          </p:nvSpPr>
          <p:spPr>
            <a:xfrm>
              <a:off x="7562689" y="3592329"/>
              <a:ext cx="402126" cy="3412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SI</a:t>
              </a:r>
              <a:endParaRPr/>
            </a:p>
          </p:txBody>
        </p:sp>
        <p:sp>
          <p:nvSpPr>
            <p:cNvPr id="1357" name="Google Shape;1357;p83"/>
            <p:cNvSpPr/>
            <p:nvPr/>
          </p:nvSpPr>
          <p:spPr>
            <a:xfrm>
              <a:off x="7381837" y="3878942"/>
              <a:ext cx="132938" cy="132938"/>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92"/>
                <a:buFont typeface="Calibri"/>
                <a:buNone/>
              </a:pPr>
              <a:r>
                <a:t/>
              </a:r>
              <a:endParaRPr b="0" i="0" sz="1292" u="none" cap="none" strike="noStrike">
                <a:solidFill>
                  <a:srgbClr val="000000"/>
                </a:solidFill>
                <a:latin typeface="Arial"/>
                <a:ea typeface="Arial"/>
                <a:cs typeface="Arial"/>
                <a:sym typeface="Arial"/>
              </a:endParaRPr>
            </a:p>
          </p:txBody>
        </p:sp>
        <p:sp>
          <p:nvSpPr>
            <p:cNvPr id="1358" name="Google Shape;1358;p83"/>
            <p:cNvSpPr txBox="1"/>
            <p:nvPr/>
          </p:nvSpPr>
          <p:spPr>
            <a:xfrm>
              <a:off x="7562693" y="3781553"/>
              <a:ext cx="1261746" cy="3412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SCK 🡪 SCLK</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7"/>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Raspberry có thể làm được những gì?</a:t>
            </a:r>
            <a:endParaRPr/>
          </a:p>
        </p:txBody>
      </p:sp>
      <p:sp>
        <p:nvSpPr>
          <p:cNvPr id="253" name="Google Shape;253;p7"/>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254" name="Google Shape;254;p7"/>
          <p:cNvSpPr/>
          <p:nvPr/>
        </p:nvSpPr>
        <p:spPr>
          <a:xfrm>
            <a:off x="712189" y="2525400"/>
            <a:ext cx="8487381" cy="125285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Phần mềm có thể trực tiếp điều khiển phần cứng như cảm biến và động cơ.</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Nhiều dự án điện toán vật lý khác nhau đang được triển khai cho học sinh.</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Robot, máy bay quadcopter, cảm biến cửa, v.v.</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Máy tính thông thường thiếu cổng GPIO</a:t>
            </a:r>
            <a:endParaRPr/>
          </a:p>
        </p:txBody>
      </p:sp>
      <p:sp>
        <p:nvSpPr>
          <p:cNvPr id="255" name="Google Shape;255;p7"/>
          <p:cNvSpPr/>
          <p:nvPr/>
        </p:nvSpPr>
        <p:spPr>
          <a:xfrm>
            <a:off x="712189" y="4427969"/>
            <a:ext cx="8487381" cy="647819"/>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Lý tưởng để thực hiện đa phương tiện và đồ họa 3D mạnh mẽ</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Dễ dàng phát triển trò chơi khi sử dụng Scratch</a:t>
            </a:r>
            <a:endParaRPr/>
          </a:p>
        </p:txBody>
      </p:sp>
      <p:sp>
        <p:nvSpPr>
          <p:cNvPr id="256" name="Google Shape;256;p7"/>
          <p:cNvSpPr/>
          <p:nvPr/>
        </p:nvSpPr>
        <p:spPr>
          <a:xfrm>
            <a:off x="580400" y="3838366"/>
            <a:ext cx="8619172" cy="55938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Sử dụng như một trung tâm truyền thông</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Làm nền tảng phát triển trò chơi</a:t>
            </a:r>
            <a:endParaRPr/>
          </a:p>
        </p:txBody>
      </p:sp>
      <p:sp>
        <p:nvSpPr>
          <p:cNvPr id="257" name="Google Shape;257;p7"/>
          <p:cNvSpPr/>
          <p:nvPr/>
        </p:nvSpPr>
        <p:spPr>
          <a:xfrm>
            <a:off x="565158" y="1917052"/>
            <a:ext cx="8619172" cy="55938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Máy tính cực nhỏ nhưng rất đa năng</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Được sử dụng cho máy tính vật lý</a:t>
            </a:r>
            <a:endParaRPr sz="1401">
              <a:solidFill>
                <a:schemeClr val="dk1"/>
              </a:solidFill>
              <a:latin typeface="Arial"/>
              <a:ea typeface="Arial"/>
              <a:cs typeface="Arial"/>
              <a:sym typeface="Arial"/>
            </a:endParaRPr>
          </a:p>
        </p:txBody>
      </p:sp>
      <p:sp>
        <p:nvSpPr>
          <p:cNvPr id="258" name="Google Shape;258;p7"/>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84"/>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365" name="Google Shape;1365;p84"/>
          <p:cNvSpPr/>
          <p:nvPr/>
        </p:nvSpPr>
        <p:spPr>
          <a:xfrm>
            <a:off x="373803" y="1375106"/>
            <a:ext cx="9005100" cy="369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Đấu nối</a:t>
            </a:r>
            <a:endParaRPr b="1" sz="2401">
              <a:solidFill>
                <a:srgbClr val="0C0C0C"/>
              </a:solidFill>
              <a:latin typeface="Arial"/>
              <a:ea typeface="Arial"/>
              <a:cs typeface="Arial"/>
              <a:sym typeface="Arial"/>
            </a:endParaRPr>
          </a:p>
        </p:txBody>
      </p:sp>
      <p:sp>
        <p:nvSpPr>
          <p:cNvPr id="1366" name="Google Shape;1366;p84"/>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2.4. Màn hình 7 đoạn (đèn LED 4 số)</a:t>
            </a:r>
            <a:endParaRPr/>
          </a:p>
        </p:txBody>
      </p:sp>
      <p:graphicFrame>
        <p:nvGraphicFramePr>
          <p:cNvPr id="1367" name="Google Shape;1367;p84"/>
          <p:cNvGraphicFramePr/>
          <p:nvPr/>
        </p:nvGraphicFramePr>
        <p:xfrm>
          <a:off x="718480" y="2235199"/>
          <a:ext cx="3000000" cy="3000000"/>
        </p:xfrm>
        <a:graphic>
          <a:graphicData uri="http://schemas.openxmlformats.org/drawingml/2006/table">
            <a:tbl>
              <a:tblPr bandRow="1" firstRow="1">
                <a:noFill/>
                <a:tableStyleId>{1012287A-DC5D-4DCD-A668-7C7213A124C2}</a:tableStyleId>
              </a:tblPr>
              <a:tblGrid>
                <a:gridCol w="2023375"/>
                <a:gridCol w="6598975"/>
              </a:tblGrid>
              <a:tr h="5461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startup</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Khởi động chế độ hoạt động</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tcPr>
                </a:tc>
              </a:tr>
              <a:tr h="5461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setDecodeNone</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Hiển thị dữ liệu bằng đơn vị bit</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461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setDedcodeAll</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Giải mã và hiển thị (“0”~”9”, “E”, “H”, “L”, “P”, “-”, “ ”만)</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461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setDigitSegments</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Hiển thị thông tin bằng cách tính đơn vị bit (setDecodeNone)</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461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setDigitSymbol</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Chỉ hiển thị thông tin có thể được giải mã (setDecodeAll)</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461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setScanLimit</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Hạn chế số ký tự hiển thị trên màn hình (TỐI ĐA: 8)</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46100">
                <a:tc>
                  <a:txBody>
                    <a:bodyPr/>
                    <a:lstStyle/>
                    <a:p>
                      <a:pPr indent="0" lvl="0" marL="0" marR="0" rtl="0" algn="ctr">
                        <a:spcBef>
                          <a:spcPts val="0"/>
                        </a:spcBef>
                        <a:spcAft>
                          <a:spcPts val="0"/>
                        </a:spcAft>
                        <a:buNone/>
                      </a:pPr>
                      <a:r>
                        <a:rPr b="0" lang="en-US" sz="1100" u="none" cap="none" strike="noStrike">
                          <a:solidFill>
                            <a:srgbClr val="262626"/>
                          </a:solidFill>
                          <a:latin typeface="Arial"/>
                          <a:ea typeface="Arial"/>
                          <a:cs typeface="Arial"/>
                          <a:sym typeface="Arial"/>
                        </a:rPr>
                        <a:t>setDisplayIntensity</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Giới hạn độ sáng màn hình (TỐI ĐA: 15)</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85"/>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mạch điện</a:t>
            </a:r>
            <a:endParaRPr b="1" sz="3600">
              <a:solidFill>
                <a:schemeClr val="dk1"/>
              </a:solidFill>
              <a:latin typeface="Arial"/>
              <a:ea typeface="Arial"/>
              <a:cs typeface="Arial"/>
              <a:sym typeface="Arial"/>
            </a:endParaRPr>
          </a:p>
        </p:txBody>
      </p:sp>
      <p:sp>
        <p:nvSpPr>
          <p:cNvPr id="1374" name="Google Shape;1374;p85"/>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a:t>
            </a:r>
            <a:endParaRPr/>
          </a:p>
        </p:txBody>
      </p:sp>
      <p:sp>
        <p:nvSpPr>
          <p:cNvPr id="1375" name="Google Shape;1375;p85"/>
          <p:cNvSpPr/>
          <p:nvPr/>
        </p:nvSpPr>
        <p:spPr>
          <a:xfrm>
            <a:off x="1054120"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2.1. Đầu vào số và mạch điện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2.2. LED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2.3. Cảm biến siêu âm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2.4. Màn hình 7 đoạn (đèn LED 4 số)</a:t>
            </a:r>
            <a:endParaRPr/>
          </a:p>
        </p:txBody>
      </p:sp>
      <p:sp>
        <p:nvSpPr>
          <p:cNvPr id="1376" name="Google Shape;1376;p85"/>
          <p:cNvSpPr/>
          <p:nvPr/>
        </p:nvSpPr>
        <p:spPr>
          <a:xfrm>
            <a:off x="5162257"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3F3F3F"/>
              </a:buClr>
              <a:buSzPts val="2159"/>
              <a:buFont typeface="Arial"/>
              <a:buChar char="•"/>
            </a:pPr>
            <a:r>
              <a:rPr lang="en-US" sz="1799">
                <a:solidFill>
                  <a:srgbClr val="3F3F3F"/>
                </a:solidFill>
                <a:latin typeface="Arial"/>
                <a:ea typeface="Arial"/>
                <a:cs typeface="Arial"/>
                <a:sym typeface="Arial"/>
              </a:rPr>
              <a:t>2.5. Cảm biến nhiệt độ-độ ẩm</a:t>
            </a:r>
            <a:endParaRPr sz="1799">
              <a:solidFill>
                <a:srgbClr val="3F3F3F"/>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2.6. Lập trình điều khiển chính</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2.7. Chuẩn giao tiếp UART</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2.8. Chế tạo thiết bị</a:t>
            </a:r>
            <a:endParaRPr sz="1799">
              <a:solidFill>
                <a:srgbClr val="A6A6A6"/>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grpSp>
        <p:nvGrpSpPr>
          <p:cNvPr id="1382" name="Google Shape;1382;p86"/>
          <p:cNvGrpSpPr/>
          <p:nvPr/>
        </p:nvGrpSpPr>
        <p:grpSpPr>
          <a:xfrm>
            <a:off x="1972228" y="2323465"/>
            <a:ext cx="5958383" cy="2841827"/>
            <a:chOff x="1972220" y="2003420"/>
            <a:chExt cx="5958386" cy="2841826"/>
          </a:xfrm>
        </p:grpSpPr>
        <p:grpSp>
          <p:nvGrpSpPr>
            <p:cNvPr id="1383" name="Google Shape;1383;p86"/>
            <p:cNvGrpSpPr/>
            <p:nvPr/>
          </p:nvGrpSpPr>
          <p:grpSpPr>
            <a:xfrm>
              <a:off x="1972220" y="2003420"/>
              <a:ext cx="5958386" cy="2841826"/>
              <a:chOff x="2369448" y="2079466"/>
              <a:chExt cx="5180527" cy="2470829"/>
            </a:xfrm>
          </p:grpSpPr>
          <p:pic>
            <p:nvPicPr>
              <p:cNvPr id="1384" name="Google Shape;1384;p86"/>
              <p:cNvPicPr preferRelativeResize="0"/>
              <p:nvPr/>
            </p:nvPicPr>
            <p:blipFill rotWithShape="1">
              <a:blip r:embed="rId3">
                <a:alphaModFix/>
              </a:blip>
              <a:srcRect b="48599" l="24800" r="68900" t="31800"/>
              <a:stretch/>
            </p:blipFill>
            <p:spPr>
              <a:xfrm>
                <a:off x="2400810" y="2165008"/>
                <a:ext cx="1063503" cy="1861130"/>
              </a:xfrm>
              <a:prstGeom prst="rect">
                <a:avLst/>
              </a:prstGeom>
              <a:noFill/>
              <a:ln>
                <a:noFill/>
              </a:ln>
            </p:spPr>
          </p:pic>
          <p:sp>
            <p:nvSpPr>
              <p:cNvPr id="1385" name="Google Shape;1385;p86"/>
              <p:cNvSpPr txBox="1"/>
              <p:nvPr/>
            </p:nvSpPr>
            <p:spPr>
              <a:xfrm>
                <a:off x="2369448" y="3895332"/>
                <a:ext cx="408642" cy="2273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99">
                    <a:solidFill>
                      <a:srgbClr val="262626"/>
                    </a:solidFill>
                    <a:latin typeface="Arial"/>
                    <a:ea typeface="Arial"/>
                    <a:cs typeface="Arial"/>
                    <a:sym typeface="Arial"/>
                  </a:rPr>
                  <a:t>GND</a:t>
                </a:r>
                <a:endParaRPr sz="1099">
                  <a:solidFill>
                    <a:srgbClr val="262626"/>
                  </a:solidFill>
                  <a:latin typeface="Arial"/>
                  <a:ea typeface="Arial"/>
                  <a:cs typeface="Arial"/>
                  <a:sym typeface="Arial"/>
                </a:endParaRPr>
              </a:p>
            </p:txBody>
          </p:sp>
          <p:sp>
            <p:nvSpPr>
              <p:cNvPr id="1386" name="Google Shape;1386;p86"/>
              <p:cNvSpPr txBox="1"/>
              <p:nvPr/>
            </p:nvSpPr>
            <p:spPr>
              <a:xfrm>
                <a:off x="2722659" y="4117853"/>
                <a:ext cx="464392" cy="2273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99">
                    <a:solidFill>
                      <a:srgbClr val="262626"/>
                    </a:solidFill>
                    <a:latin typeface="Arial"/>
                    <a:ea typeface="Arial"/>
                    <a:cs typeface="Arial"/>
                    <a:sym typeface="Arial"/>
                  </a:rPr>
                  <a:t>DATA</a:t>
                </a:r>
                <a:endParaRPr sz="1099">
                  <a:solidFill>
                    <a:srgbClr val="262626"/>
                  </a:solidFill>
                  <a:latin typeface="Arial"/>
                  <a:ea typeface="Arial"/>
                  <a:cs typeface="Arial"/>
                  <a:sym typeface="Arial"/>
                </a:endParaRPr>
              </a:p>
            </p:txBody>
          </p:sp>
          <p:sp>
            <p:nvSpPr>
              <p:cNvPr id="1387" name="Google Shape;1387;p86"/>
              <p:cNvSpPr txBox="1"/>
              <p:nvPr/>
            </p:nvSpPr>
            <p:spPr>
              <a:xfrm>
                <a:off x="3135055" y="3895332"/>
                <a:ext cx="380768" cy="2273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99">
                    <a:solidFill>
                      <a:srgbClr val="262626"/>
                    </a:solidFill>
                    <a:latin typeface="Arial"/>
                    <a:ea typeface="Arial"/>
                    <a:cs typeface="Arial"/>
                    <a:sym typeface="Arial"/>
                  </a:rPr>
                  <a:t>VCC</a:t>
                </a:r>
                <a:endParaRPr sz="1099">
                  <a:solidFill>
                    <a:srgbClr val="262626"/>
                  </a:solidFill>
                  <a:latin typeface="Arial"/>
                  <a:ea typeface="Arial"/>
                  <a:cs typeface="Arial"/>
                  <a:sym typeface="Arial"/>
                </a:endParaRPr>
              </a:p>
            </p:txBody>
          </p:sp>
          <p:pic>
            <p:nvPicPr>
              <p:cNvPr descr="http://cfile5.uf.tistory.com/image/210CC648580D740034F9B4" id="1388" name="Google Shape;1388;p86"/>
              <p:cNvPicPr preferRelativeResize="0"/>
              <p:nvPr/>
            </p:nvPicPr>
            <p:blipFill rotWithShape="1">
              <a:blip r:embed="rId4">
                <a:alphaModFix/>
              </a:blip>
              <a:srcRect b="0" l="0" r="0" t="0"/>
              <a:stretch/>
            </p:blipFill>
            <p:spPr>
              <a:xfrm>
                <a:off x="4141935" y="2079466"/>
                <a:ext cx="3408040" cy="2470829"/>
              </a:xfrm>
              <a:prstGeom prst="rect">
                <a:avLst/>
              </a:prstGeom>
              <a:noFill/>
              <a:ln>
                <a:noFill/>
              </a:ln>
            </p:spPr>
          </p:pic>
        </p:grpSp>
        <p:sp>
          <p:nvSpPr>
            <p:cNvPr id="1389" name="Google Shape;1389;p86"/>
            <p:cNvSpPr txBox="1"/>
            <p:nvPr/>
          </p:nvSpPr>
          <p:spPr>
            <a:xfrm rot="-5400000">
              <a:off x="3515646" y="3352308"/>
              <a:ext cx="1439496" cy="161711"/>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1">
                  <a:solidFill>
                    <a:schemeClr val="dk1"/>
                  </a:solidFill>
                  <a:latin typeface="Arial"/>
                  <a:ea typeface="Arial"/>
                  <a:cs typeface="Arial"/>
                  <a:sym typeface="Arial"/>
                </a:rPr>
                <a:t>Điện trở nâng lên 10 k Ôm</a:t>
              </a:r>
              <a:endParaRPr sz="1051">
                <a:solidFill>
                  <a:schemeClr val="dk1"/>
                </a:solidFill>
                <a:latin typeface="Arial"/>
                <a:ea typeface="Arial"/>
                <a:cs typeface="Arial"/>
                <a:sym typeface="Arial"/>
              </a:endParaRPr>
            </a:p>
          </p:txBody>
        </p:sp>
        <p:sp>
          <p:nvSpPr>
            <p:cNvPr id="1390" name="Google Shape;1390;p86"/>
            <p:cNvSpPr txBox="1"/>
            <p:nvPr/>
          </p:nvSpPr>
          <p:spPr>
            <a:xfrm rot="-5400000">
              <a:off x="4792083" y="4329383"/>
              <a:ext cx="684404" cy="161711"/>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1">
                  <a:solidFill>
                    <a:schemeClr val="dk1"/>
                  </a:solidFill>
                  <a:latin typeface="Arial"/>
                  <a:ea typeface="Arial"/>
                  <a:cs typeface="Arial"/>
                  <a:sym typeface="Arial"/>
                </a:rPr>
                <a:t>Mặt đất</a:t>
              </a:r>
              <a:endParaRPr sz="1051">
                <a:solidFill>
                  <a:schemeClr val="dk1"/>
                </a:solidFill>
                <a:latin typeface="Arial"/>
                <a:ea typeface="Arial"/>
                <a:cs typeface="Arial"/>
                <a:sym typeface="Arial"/>
              </a:endParaRPr>
            </a:p>
          </p:txBody>
        </p:sp>
        <p:sp>
          <p:nvSpPr>
            <p:cNvPr id="1391" name="Google Shape;1391;p86"/>
            <p:cNvSpPr txBox="1"/>
            <p:nvPr/>
          </p:nvSpPr>
          <p:spPr>
            <a:xfrm rot="-5400000">
              <a:off x="4727986" y="4229639"/>
              <a:ext cx="484916" cy="161711"/>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1">
                  <a:solidFill>
                    <a:schemeClr val="dk1"/>
                  </a:solidFill>
                  <a:latin typeface="Arial"/>
                  <a:ea typeface="Arial"/>
                  <a:cs typeface="Arial"/>
                  <a:sym typeface="Arial"/>
                </a:rPr>
                <a:t>Vcc (+)</a:t>
              </a:r>
              <a:endParaRPr sz="1051">
                <a:solidFill>
                  <a:schemeClr val="dk1"/>
                </a:solidFill>
                <a:latin typeface="Arial"/>
                <a:ea typeface="Arial"/>
                <a:cs typeface="Arial"/>
                <a:sym typeface="Arial"/>
              </a:endParaRPr>
            </a:p>
          </p:txBody>
        </p:sp>
        <p:sp>
          <p:nvSpPr>
            <p:cNvPr id="1392" name="Google Shape;1392;p86"/>
            <p:cNvSpPr txBox="1"/>
            <p:nvPr/>
          </p:nvSpPr>
          <p:spPr>
            <a:xfrm rot="-5400000">
              <a:off x="4674543" y="4110683"/>
              <a:ext cx="408716" cy="323422"/>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1">
                  <a:solidFill>
                    <a:schemeClr val="dk1"/>
                  </a:solidFill>
                  <a:latin typeface="Arial"/>
                  <a:ea typeface="Arial"/>
                  <a:cs typeface="Arial"/>
                  <a:sym typeface="Arial"/>
                </a:rPr>
                <a:t>Tín hiệu</a:t>
              </a:r>
              <a:endParaRPr sz="1051">
                <a:solidFill>
                  <a:schemeClr val="dk1"/>
                </a:solidFill>
                <a:latin typeface="Arial"/>
                <a:ea typeface="Arial"/>
                <a:cs typeface="Arial"/>
                <a:sym typeface="Arial"/>
              </a:endParaRPr>
            </a:p>
          </p:txBody>
        </p:sp>
        <p:sp>
          <p:nvSpPr>
            <p:cNvPr id="1393" name="Google Shape;1393;p86"/>
            <p:cNvSpPr txBox="1"/>
            <p:nvPr/>
          </p:nvSpPr>
          <p:spPr>
            <a:xfrm rot="-5400000">
              <a:off x="6737630" y="3953573"/>
              <a:ext cx="484916" cy="161711"/>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1">
                  <a:solidFill>
                    <a:schemeClr val="dk1"/>
                  </a:solidFill>
                  <a:latin typeface="Arial"/>
                  <a:ea typeface="Arial"/>
                  <a:cs typeface="Arial"/>
                  <a:sym typeface="Arial"/>
                </a:rPr>
                <a:t>Vcc (+)</a:t>
              </a:r>
              <a:endParaRPr sz="1051">
                <a:solidFill>
                  <a:schemeClr val="dk1"/>
                </a:solidFill>
                <a:latin typeface="Arial"/>
                <a:ea typeface="Arial"/>
                <a:cs typeface="Arial"/>
                <a:sym typeface="Arial"/>
              </a:endParaRPr>
            </a:p>
          </p:txBody>
        </p:sp>
        <p:sp>
          <p:nvSpPr>
            <p:cNvPr id="1394" name="Google Shape;1394;p86"/>
            <p:cNvSpPr txBox="1"/>
            <p:nvPr/>
          </p:nvSpPr>
          <p:spPr>
            <a:xfrm rot="-5400000">
              <a:off x="6839419" y="4013494"/>
              <a:ext cx="604760" cy="161711"/>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1">
                  <a:solidFill>
                    <a:schemeClr val="dk1"/>
                  </a:solidFill>
                  <a:latin typeface="Arial"/>
                  <a:ea typeface="Arial"/>
                  <a:cs typeface="Arial"/>
                  <a:sym typeface="Arial"/>
                </a:rPr>
                <a:t>Tín hiệu</a:t>
              </a:r>
              <a:endParaRPr sz="1051">
                <a:solidFill>
                  <a:schemeClr val="dk1"/>
                </a:solidFill>
                <a:latin typeface="Arial"/>
                <a:ea typeface="Arial"/>
                <a:cs typeface="Arial"/>
                <a:sym typeface="Arial"/>
              </a:endParaRPr>
            </a:p>
          </p:txBody>
        </p:sp>
        <p:sp>
          <p:nvSpPr>
            <p:cNvPr id="1395" name="Google Shape;1395;p86"/>
            <p:cNvSpPr txBox="1"/>
            <p:nvPr/>
          </p:nvSpPr>
          <p:spPr>
            <a:xfrm rot="-5400000">
              <a:off x="6811023" y="4184086"/>
              <a:ext cx="974998" cy="161711"/>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1">
                  <a:solidFill>
                    <a:schemeClr val="dk1"/>
                  </a:solidFill>
                  <a:latin typeface="Arial"/>
                  <a:ea typeface="Arial"/>
                  <a:cs typeface="Arial"/>
                  <a:sym typeface="Arial"/>
                </a:rPr>
                <a:t>Không sử dụng</a:t>
              </a:r>
              <a:endParaRPr sz="1051">
                <a:solidFill>
                  <a:schemeClr val="dk1"/>
                </a:solidFill>
                <a:latin typeface="Arial"/>
                <a:ea typeface="Arial"/>
                <a:cs typeface="Arial"/>
                <a:sym typeface="Arial"/>
              </a:endParaRPr>
            </a:p>
          </p:txBody>
        </p:sp>
        <p:sp>
          <p:nvSpPr>
            <p:cNvPr id="1396" name="Google Shape;1396;p86"/>
            <p:cNvSpPr txBox="1"/>
            <p:nvPr/>
          </p:nvSpPr>
          <p:spPr>
            <a:xfrm rot="-5400000">
              <a:off x="7131448" y="4081731"/>
              <a:ext cx="684404" cy="161711"/>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1">
                  <a:solidFill>
                    <a:schemeClr val="dk1"/>
                  </a:solidFill>
                  <a:latin typeface="Arial"/>
                  <a:ea typeface="Arial"/>
                  <a:cs typeface="Arial"/>
                  <a:sym typeface="Arial"/>
                </a:rPr>
                <a:t>Mặt đất (-)</a:t>
              </a:r>
              <a:endParaRPr sz="1051">
                <a:solidFill>
                  <a:schemeClr val="dk1"/>
                </a:solidFill>
                <a:latin typeface="Arial"/>
                <a:ea typeface="Arial"/>
                <a:cs typeface="Arial"/>
                <a:sym typeface="Arial"/>
              </a:endParaRPr>
            </a:p>
          </p:txBody>
        </p:sp>
        <p:sp>
          <p:nvSpPr>
            <p:cNvPr id="1397" name="Google Shape;1397;p86"/>
            <p:cNvSpPr txBox="1"/>
            <p:nvPr/>
          </p:nvSpPr>
          <p:spPr>
            <a:xfrm>
              <a:off x="2014944" y="4115614"/>
              <a:ext cx="416781" cy="24634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1">
                  <a:solidFill>
                    <a:schemeClr val="dk1"/>
                  </a:solidFill>
                  <a:latin typeface="Arial"/>
                  <a:ea typeface="Arial"/>
                  <a:cs typeface="Arial"/>
                  <a:sym typeface="Arial"/>
                </a:rPr>
                <a:t>GND</a:t>
              </a:r>
              <a:endParaRPr sz="1601">
                <a:solidFill>
                  <a:schemeClr val="dk1"/>
                </a:solidFill>
                <a:latin typeface="Arial"/>
                <a:ea typeface="Arial"/>
                <a:cs typeface="Arial"/>
                <a:sym typeface="Arial"/>
              </a:endParaRPr>
            </a:p>
          </p:txBody>
        </p:sp>
        <p:sp>
          <p:nvSpPr>
            <p:cNvPr id="1398" name="Google Shape;1398;p86"/>
            <p:cNvSpPr txBox="1"/>
            <p:nvPr/>
          </p:nvSpPr>
          <p:spPr>
            <a:xfrm>
              <a:off x="2905378" y="4115613"/>
              <a:ext cx="367088" cy="24634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1">
                  <a:solidFill>
                    <a:schemeClr val="dk1"/>
                  </a:solidFill>
                  <a:latin typeface="Arial"/>
                  <a:ea typeface="Arial"/>
                  <a:cs typeface="Arial"/>
                  <a:sym typeface="Arial"/>
                </a:rPr>
                <a:t>VCC</a:t>
              </a:r>
              <a:endParaRPr sz="1601">
                <a:solidFill>
                  <a:schemeClr val="dk1"/>
                </a:solidFill>
                <a:latin typeface="Arial"/>
                <a:ea typeface="Arial"/>
                <a:cs typeface="Arial"/>
                <a:sym typeface="Arial"/>
              </a:endParaRPr>
            </a:p>
          </p:txBody>
        </p:sp>
        <p:sp>
          <p:nvSpPr>
            <p:cNvPr id="1399" name="Google Shape;1399;p86"/>
            <p:cNvSpPr txBox="1"/>
            <p:nvPr/>
          </p:nvSpPr>
          <p:spPr>
            <a:xfrm>
              <a:off x="2345122" y="4344209"/>
              <a:ext cx="690895" cy="246349"/>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1">
                  <a:solidFill>
                    <a:schemeClr val="dk1"/>
                  </a:solidFill>
                  <a:latin typeface="Arial"/>
                  <a:ea typeface="Arial"/>
                  <a:cs typeface="Arial"/>
                  <a:sym typeface="Arial"/>
                </a:rPr>
                <a:t>DỮ LIỆU</a:t>
              </a:r>
              <a:endParaRPr/>
            </a:p>
          </p:txBody>
        </p:sp>
      </p:grpSp>
      <p:sp>
        <p:nvSpPr>
          <p:cNvPr id="1400" name="Google Shape;1400;p86"/>
          <p:cNvSpPr/>
          <p:nvPr/>
        </p:nvSpPr>
        <p:spPr>
          <a:xfrm>
            <a:off x="450003" y="1375105"/>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Cảm biến đo đồng thời nhiệt độ và độ ẩm</a:t>
            </a:r>
            <a:endParaRPr b="1" sz="2401">
              <a:solidFill>
                <a:srgbClr val="0C0C0C"/>
              </a:solidFill>
              <a:latin typeface="Arial"/>
              <a:ea typeface="Arial"/>
              <a:cs typeface="Arial"/>
              <a:sym typeface="Arial"/>
            </a:endParaRPr>
          </a:p>
        </p:txBody>
      </p:sp>
      <p:grpSp>
        <p:nvGrpSpPr>
          <p:cNvPr id="1401" name="Google Shape;1401;p86"/>
          <p:cNvGrpSpPr/>
          <p:nvPr/>
        </p:nvGrpSpPr>
        <p:grpSpPr>
          <a:xfrm>
            <a:off x="416136" y="436183"/>
            <a:ext cx="9051872" cy="276871"/>
            <a:chOff x="416136" y="436183"/>
            <a:chExt cx="9051872" cy="276871"/>
          </a:xfrm>
        </p:grpSpPr>
        <p:sp>
          <p:nvSpPr>
            <p:cNvPr id="1402" name="Google Shape;1402;p86"/>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403" name="Google Shape;1403;p86"/>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graphicFrame>
        <p:nvGraphicFramePr>
          <p:cNvPr id="1404" name="Google Shape;1404;p86"/>
          <p:cNvGraphicFramePr/>
          <p:nvPr/>
        </p:nvGraphicFramePr>
        <p:xfrm>
          <a:off x="704851" y="5247799"/>
          <a:ext cx="3000000" cy="3000000"/>
        </p:xfrm>
        <a:graphic>
          <a:graphicData uri="http://schemas.openxmlformats.org/drawingml/2006/table">
            <a:tbl>
              <a:tblPr bandRow="1" firstRow="1">
                <a:noFill/>
                <a:tableStyleId>{1012287A-DC5D-4DCD-A668-7C7213A124C2}</a:tableStyleId>
              </a:tblPr>
              <a:tblGrid>
                <a:gridCol w="1681400"/>
                <a:gridCol w="1079900"/>
                <a:gridCol w="2826200"/>
                <a:gridCol w="3048500"/>
              </a:tblGrid>
              <a:tr h="324000">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tên máy</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Cách sử dụng</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Khoảng nhiệt độ</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Khoảng độ ẩm</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86100">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DHT11</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Trong nhà</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0°C - 50°C</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20 - 80%</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87"/>
          <p:cNvSpPr/>
          <p:nvPr/>
        </p:nvSpPr>
        <p:spPr>
          <a:xfrm>
            <a:off x="450003" y="1375105"/>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Cảm biến nhiệt độ-độ ẩm – DHT11/22</a:t>
            </a:r>
            <a:endParaRPr/>
          </a:p>
        </p:txBody>
      </p:sp>
      <p:sp>
        <p:nvSpPr>
          <p:cNvPr id="1411" name="Google Shape;1411;p87"/>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412" name="Google Shape;1412;p87"/>
          <p:cNvSpPr/>
          <p:nvPr/>
        </p:nvSpPr>
        <p:spPr>
          <a:xfrm>
            <a:off x="712189" y="2174876"/>
            <a:ext cx="8487381" cy="647819"/>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Cung cấp thông tin về nhiệt độ và độ ẩm dưới dạng tín hiệu digital sử dụng giao thức cá nhân</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DHT11 chỉ có thể đo ở nhiệt độ phòng (0-50 độ)</a:t>
            </a:r>
            <a:endParaRPr/>
          </a:p>
        </p:txBody>
      </p:sp>
      <p:sp>
        <p:nvSpPr>
          <p:cNvPr id="1413" name="Google Shape;1413;p87"/>
          <p:cNvSpPr/>
          <p:nvPr/>
        </p:nvSpPr>
        <p:spPr>
          <a:xfrm>
            <a:off x="1673253" y="2866781"/>
            <a:ext cx="3699859" cy="15214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rgbClr val="000000"/>
              </a:solidFill>
              <a:latin typeface="Gulim"/>
              <a:ea typeface="Gulim"/>
              <a:cs typeface="Gulim"/>
              <a:sym typeface="Gulim"/>
            </a:endParaRPr>
          </a:p>
        </p:txBody>
      </p:sp>
      <p:grpSp>
        <p:nvGrpSpPr>
          <p:cNvPr id="1414" name="Google Shape;1414;p87"/>
          <p:cNvGrpSpPr/>
          <p:nvPr/>
        </p:nvGrpSpPr>
        <p:grpSpPr>
          <a:xfrm>
            <a:off x="5763082" y="2641084"/>
            <a:ext cx="2748283" cy="2633202"/>
            <a:chOff x="5763077" y="2641073"/>
            <a:chExt cx="2748284" cy="2633201"/>
          </a:xfrm>
        </p:grpSpPr>
        <p:grpSp>
          <p:nvGrpSpPr>
            <p:cNvPr id="1415" name="Google Shape;1415;p87"/>
            <p:cNvGrpSpPr/>
            <p:nvPr/>
          </p:nvGrpSpPr>
          <p:grpSpPr>
            <a:xfrm>
              <a:off x="7062754" y="2641073"/>
              <a:ext cx="1448607" cy="2633201"/>
              <a:chOff x="8019393" y="2735529"/>
              <a:chExt cx="1448607" cy="2633201"/>
            </a:xfrm>
          </p:grpSpPr>
          <p:pic>
            <p:nvPicPr>
              <p:cNvPr descr="http://cfile5.uf.tistory.com/image/210CC648580D740034F9B4" id="1416" name="Google Shape;1416;p87"/>
              <p:cNvPicPr preferRelativeResize="0"/>
              <p:nvPr/>
            </p:nvPicPr>
            <p:blipFill rotWithShape="1">
              <a:blip r:embed="rId4">
                <a:alphaModFix/>
              </a:blip>
              <a:srcRect b="37586" l="63043" r="0" t="0"/>
              <a:stretch/>
            </p:blipFill>
            <p:spPr>
              <a:xfrm>
                <a:off x="8019393" y="2735529"/>
                <a:ext cx="1448607" cy="1773674"/>
              </a:xfrm>
              <a:prstGeom prst="rect">
                <a:avLst/>
              </a:prstGeom>
              <a:noFill/>
              <a:ln>
                <a:noFill/>
              </a:ln>
            </p:spPr>
          </p:pic>
          <p:sp>
            <p:nvSpPr>
              <p:cNvPr id="1417" name="Google Shape;1417;p87"/>
              <p:cNvSpPr txBox="1"/>
              <p:nvPr/>
            </p:nvSpPr>
            <p:spPr>
              <a:xfrm rot="-5400000">
                <a:off x="8275151" y="4637072"/>
                <a:ext cx="484916" cy="16171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1">
                    <a:solidFill>
                      <a:schemeClr val="dk1"/>
                    </a:solidFill>
                    <a:latin typeface="Arial"/>
                    <a:ea typeface="Arial"/>
                    <a:cs typeface="Arial"/>
                    <a:sym typeface="Arial"/>
                  </a:rPr>
                  <a:t>Vcc (+)</a:t>
                </a:r>
                <a:endParaRPr sz="1051">
                  <a:solidFill>
                    <a:schemeClr val="dk1"/>
                  </a:solidFill>
                  <a:latin typeface="Arial"/>
                  <a:ea typeface="Arial"/>
                  <a:cs typeface="Arial"/>
                  <a:sym typeface="Arial"/>
                </a:endParaRPr>
              </a:p>
            </p:txBody>
          </p:sp>
          <p:sp>
            <p:nvSpPr>
              <p:cNvPr id="1418" name="Google Shape;1418;p87"/>
              <p:cNvSpPr txBox="1"/>
              <p:nvPr/>
            </p:nvSpPr>
            <p:spPr>
              <a:xfrm rot="-5400000">
                <a:off x="8336990" y="4736816"/>
                <a:ext cx="684404" cy="16171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1">
                    <a:solidFill>
                      <a:schemeClr val="dk1"/>
                    </a:solidFill>
                    <a:latin typeface="Arial"/>
                    <a:ea typeface="Arial"/>
                    <a:cs typeface="Arial"/>
                    <a:sym typeface="Arial"/>
                  </a:rPr>
                  <a:t>Tín hiệu</a:t>
                </a:r>
                <a:endParaRPr sz="1051">
                  <a:solidFill>
                    <a:schemeClr val="dk1"/>
                  </a:solidFill>
                  <a:latin typeface="Arial"/>
                  <a:ea typeface="Arial"/>
                  <a:cs typeface="Arial"/>
                  <a:sym typeface="Arial"/>
                </a:endParaRPr>
              </a:p>
            </p:txBody>
          </p:sp>
          <p:sp>
            <p:nvSpPr>
              <p:cNvPr id="1419" name="Google Shape;1419;p87"/>
              <p:cNvSpPr txBox="1"/>
              <p:nvPr/>
            </p:nvSpPr>
            <p:spPr>
              <a:xfrm rot="-5400000">
                <a:off x="8389285" y="4841244"/>
                <a:ext cx="893261" cy="16171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1">
                    <a:solidFill>
                      <a:schemeClr val="dk1"/>
                    </a:solidFill>
                    <a:latin typeface="Arial"/>
                    <a:ea typeface="Arial"/>
                    <a:cs typeface="Arial"/>
                    <a:sym typeface="Arial"/>
                  </a:rPr>
                  <a:t>Không sử dụng</a:t>
                </a:r>
                <a:endParaRPr sz="1051">
                  <a:solidFill>
                    <a:schemeClr val="dk1"/>
                  </a:solidFill>
                  <a:latin typeface="Arial"/>
                  <a:ea typeface="Arial"/>
                  <a:cs typeface="Arial"/>
                  <a:sym typeface="Arial"/>
                </a:endParaRPr>
              </a:p>
            </p:txBody>
          </p:sp>
          <p:sp>
            <p:nvSpPr>
              <p:cNvPr id="1420" name="Google Shape;1420;p87"/>
              <p:cNvSpPr txBox="1"/>
              <p:nvPr/>
            </p:nvSpPr>
            <p:spPr>
              <a:xfrm rot="-5400000">
                <a:off x="8668842" y="4736816"/>
                <a:ext cx="684404" cy="16171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1">
                    <a:solidFill>
                      <a:schemeClr val="dk1"/>
                    </a:solidFill>
                    <a:latin typeface="Arial"/>
                    <a:ea typeface="Arial"/>
                    <a:cs typeface="Arial"/>
                    <a:sym typeface="Arial"/>
                  </a:rPr>
                  <a:t>Mặt đất (-)</a:t>
                </a:r>
                <a:endParaRPr sz="1051">
                  <a:solidFill>
                    <a:schemeClr val="dk1"/>
                  </a:solidFill>
                  <a:latin typeface="Arial"/>
                  <a:ea typeface="Arial"/>
                  <a:cs typeface="Arial"/>
                  <a:sym typeface="Arial"/>
                </a:endParaRPr>
              </a:p>
            </p:txBody>
          </p:sp>
        </p:grpSp>
        <p:grpSp>
          <p:nvGrpSpPr>
            <p:cNvPr id="1421" name="Google Shape;1421;p87"/>
            <p:cNvGrpSpPr/>
            <p:nvPr/>
          </p:nvGrpSpPr>
          <p:grpSpPr>
            <a:xfrm>
              <a:off x="5763077" y="2641073"/>
              <a:ext cx="1495417" cy="2591502"/>
              <a:chOff x="775925" y="2829985"/>
              <a:chExt cx="1495417" cy="2591502"/>
            </a:xfrm>
          </p:grpSpPr>
          <p:pic>
            <p:nvPicPr>
              <p:cNvPr descr="http://cfile5.uf.tistory.com/image/210CC648580D740034F9B4" id="1422" name="Google Shape;1422;p87"/>
              <p:cNvPicPr preferRelativeResize="0"/>
              <p:nvPr/>
            </p:nvPicPr>
            <p:blipFill rotWithShape="1">
              <a:blip r:embed="rId4">
                <a:alphaModFix/>
              </a:blip>
              <a:srcRect b="28942" l="3821" r="54744" t="0"/>
              <a:stretch/>
            </p:blipFill>
            <p:spPr>
              <a:xfrm>
                <a:off x="799102" y="2829985"/>
                <a:ext cx="1472240" cy="1830440"/>
              </a:xfrm>
              <a:prstGeom prst="rect">
                <a:avLst/>
              </a:prstGeom>
              <a:noFill/>
              <a:ln>
                <a:noFill/>
              </a:ln>
            </p:spPr>
          </p:pic>
          <p:sp>
            <p:nvSpPr>
              <p:cNvPr id="1423" name="Google Shape;1423;p87"/>
              <p:cNvSpPr txBox="1"/>
              <p:nvPr/>
            </p:nvSpPr>
            <p:spPr>
              <a:xfrm rot="-5400000">
                <a:off x="137033" y="4084417"/>
                <a:ext cx="1439496" cy="161711"/>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1">
                    <a:solidFill>
                      <a:schemeClr val="dk1"/>
                    </a:solidFill>
                    <a:latin typeface="Arial"/>
                    <a:ea typeface="Arial"/>
                    <a:cs typeface="Arial"/>
                    <a:sym typeface="Arial"/>
                  </a:rPr>
                  <a:t>Điện trở nâng lên 10 k Ôm</a:t>
                </a:r>
                <a:endParaRPr sz="1051">
                  <a:solidFill>
                    <a:schemeClr val="dk1"/>
                  </a:solidFill>
                  <a:latin typeface="Arial"/>
                  <a:ea typeface="Arial"/>
                  <a:cs typeface="Arial"/>
                  <a:sym typeface="Arial"/>
                </a:endParaRPr>
              </a:p>
            </p:txBody>
          </p:sp>
          <p:sp>
            <p:nvSpPr>
              <p:cNvPr id="1424" name="Google Shape;1424;p87"/>
              <p:cNvSpPr txBox="1"/>
              <p:nvPr/>
            </p:nvSpPr>
            <p:spPr>
              <a:xfrm rot="-5400000">
                <a:off x="1361624" y="4998430"/>
                <a:ext cx="684404" cy="16171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1">
                    <a:solidFill>
                      <a:schemeClr val="dk1"/>
                    </a:solidFill>
                    <a:latin typeface="Arial"/>
                    <a:ea typeface="Arial"/>
                    <a:cs typeface="Arial"/>
                    <a:sym typeface="Arial"/>
                  </a:rPr>
                  <a:t>Mặt đất (-)</a:t>
                </a:r>
                <a:endParaRPr sz="1051">
                  <a:solidFill>
                    <a:schemeClr val="dk1"/>
                  </a:solidFill>
                  <a:latin typeface="Arial"/>
                  <a:ea typeface="Arial"/>
                  <a:cs typeface="Arial"/>
                  <a:sym typeface="Arial"/>
                </a:endParaRPr>
              </a:p>
            </p:txBody>
          </p:sp>
          <p:sp>
            <p:nvSpPr>
              <p:cNvPr id="1425" name="Google Shape;1425;p87"/>
              <p:cNvSpPr txBox="1"/>
              <p:nvPr/>
            </p:nvSpPr>
            <p:spPr>
              <a:xfrm rot="-5400000">
                <a:off x="1297525" y="4898686"/>
                <a:ext cx="484916" cy="16171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1">
                    <a:solidFill>
                      <a:schemeClr val="dk1"/>
                    </a:solidFill>
                    <a:latin typeface="Arial"/>
                    <a:ea typeface="Arial"/>
                    <a:cs typeface="Arial"/>
                    <a:sym typeface="Arial"/>
                  </a:rPr>
                  <a:t>Vcc (+)</a:t>
                </a:r>
                <a:endParaRPr sz="1051">
                  <a:solidFill>
                    <a:schemeClr val="dk1"/>
                  </a:solidFill>
                  <a:latin typeface="Arial"/>
                  <a:ea typeface="Arial"/>
                  <a:cs typeface="Arial"/>
                  <a:sym typeface="Arial"/>
                </a:endParaRPr>
              </a:p>
            </p:txBody>
          </p:sp>
          <p:sp>
            <p:nvSpPr>
              <p:cNvPr id="1426" name="Google Shape;1426;p87"/>
              <p:cNvSpPr txBox="1"/>
              <p:nvPr/>
            </p:nvSpPr>
            <p:spPr>
              <a:xfrm rot="-5400000">
                <a:off x="1057337" y="4966479"/>
                <a:ext cx="620502" cy="161711"/>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51">
                    <a:solidFill>
                      <a:schemeClr val="dk1"/>
                    </a:solidFill>
                    <a:latin typeface="Arial"/>
                    <a:ea typeface="Arial"/>
                    <a:cs typeface="Arial"/>
                    <a:sym typeface="Arial"/>
                  </a:rPr>
                  <a:t>Tín hiệu</a:t>
                </a:r>
                <a:endParaRPr sz="1051">
                  <a:solidFill>
                    <a:schemeClr val="dk1"/>
                  </a:solidFill>
                  <a:latin typeface="Arial"/>
                  <a:ea typeface="Arial"/>
                  <a:cs typeface="Arial"/>
                  <a:sym typeface="Arial"/>
                </a:endParaRPr>
              </a:p>
            </p:txBody>
          </p:sp>
        </p:grpSp>
      </p:grpSp>
      <p:sp>
        <p:nvSpPr>
          <p:cNvPr id="1427" name="Google Shape;1427;p87"/>
          <p:cNvSpPr txBox="1"/>
          <p:nvPr/>
        </p:nvSpPr>
        <p:spPr>
          <a:xfrm>
            <a:off x="1630931" y="4128753"/>
            <a:ext cx="765435"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DHT11</a:t>
            </a:r>
            <a:endParaRPr b="1" sz="1200">
              <a:solidFill>
                <a:schemeClr val="dk1"/>
              </a:solidFill>
              <a:latin typeface="Arial"/>
              <a:ea typeface="Arial"/>
              <a:cs typeface="Arial"/>
              <a:sym typeface="Arial"/>
            </a:endParaRPr>
          </a:p>
        </p:txBody>
      </p:sp>
      <p:sp>
        <p:nvSpPr>
          <p:cNvPr id="1428" name="Google Shape;1428;p87"/>
          <p:cNvSpPr txBox="1"/>
          <p:nvPr/>
        </p:nvSpPr>
        <p:spPr>
          <a:xfrm>
            <a:off x="2454616" y="4118244"/>
            <a:ext cx="1339627"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DHT22/AM2302</a:t>
            </a:r>
            <a:endParaRPr b="1" sz="1200">
              <a:solidFill>
                <a:schemeClr val="dk1"/>
              </a:solidFill>
              <a:latin typeface="Arial"/>
              <a:ea typeface="Arial"/>
              <a:cs typeface="Arial"/>
              <a:sym typeface="Arial"/>
            </a:endParaRPr>
          </a:p>
        </p:txBody>
      </p:sp>
      <p:graphicFrame>
        <p:nvGraphicFramePr>
          <p:cNvPr id="1429" name="Google Shape;1429;p87"/>
          <p:cNvGraphicFramePr/>
          <p:nvPr/>
        </p:nvGraphicFramePr>
        <p:xfrm>
          <a:off x="3916533" y="3162877"/>
          <a:ext cx="3000000" cy="3000000"/>
        </p:xfrm>
        <a:graphic>
          <a:graphicData uri="http://schemas.openxmlformats.org/drawingml/2006/table">
            <a:tbl>
              <a:tblPr bandRow="1" firstRow="1">
                <a:noFill/>
                <a:tableStyleId>{1012287A-DC5D-4DCD-A668-7C7213A124C2}</a:tableStyleId>
              </a:tblPr>
              <a:tblGrid>
                <a:gridCol w="806650"/>
                <a:gridCol w="806650"/>
              </a:tblGrid>
              <a:tr h="313000">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Số chân.</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Mô tả.</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3000">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1</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VCC</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3000">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2</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Tín hiệu</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3000">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3</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NC</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3000">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4</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500"/>
                        <a:buFont typeface="Arial"/>
                        <a:buNone/>
                      </a:pPr>
                      <a:r>
                        <a:rPr b="0" lang="en-US" sz="1500" u="none" cap="none" strike="noStrike">
                          <a:solidFill>
                            <a:srgbClr val="262626"/>
                          </a:solidFill>
                          <a:latin typeface="Arial"/>
                          <a:ea typeface="Arial"/>
                          <a:cs typeface="Arial"/>
                          <a:sym typeface="Arial"/>
                        </a:rPr>
                        <a:t>GND</a:t>
                      </a:r>
                      <a:endParaRPr b="0" sz="1500" u="none" cap="none" strike="noStrike">
                        <a:solidFill>
                          <a:srgbClr val="262626"/>
                        </a:solidFill>
                        <a:latin typeface="Arial"/>
                        <a:ea typeface="Arial"/>
                        <a:cs typeface="Arial"/>
                        <a:sym typeface="Arial"/>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1430" name="Google Shape;1430;p87"/>
          <p:cNvGrpSpPr/>
          <p:nvPr/>
        </p:nvGrpSpPr>
        <p:grpSpPr>
          <a:xfrm>
            <a:off x="416136" y="436183"/>
            <a:ext cx="9051872" cy="276871"/>
            <a:chOff x="416136" y="436183"/>
            <a:chExt cx="9051872" cy="276871"/>
          </a:xfrm>
        </p:grpSpPr>
        <p:sp>
          <p:nvSpPr>
            <p:cNvPr id="1431" name="Google Shape;1431;p87"/>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432" name="Google Shape;1432;p87"/>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graphicFrame>
        <p:nvGraphicFramePr>
          <p:cNvPr id="1433" name="Google Shape;1433;p87"/>
          <p:cNvGraphicFramePr/>
          <p:nvPr/>
        </p:nvGraphicFramePr>
        <p:xfrm>
          <a:off x="704851" y="5247799"/>
          <a:ext cx="3000000" cy="3000000"/>
        </p:xfrm>
        <a:graphic>
          <a:graphicData uri="http://schemas.openxmlformats.org/drawingml/2006/table">
            <a:tbl>
              <a:tblPr bandRow="1" firstRow="1">
                <a:noFill/>
                <a:tableStyleId>{1012287A-DC5D-4DCD-A668-7C7213A124C2}</a:tableStyleId>
              </a:tblPr>
              <a:tblGrid>
                <a:gridCol w="1681400"/>
                <a:gridCol w="1079900"/>
                <a:gridCol w="2826200"/>
                <a:gridCol w="3048500"/>
              </a:tblGrid>
              <a:tr h="324000">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máy</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Cách sử dụng</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Khoảng nhiệt độ</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Khoảng độ ẩm</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86100">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DHT11</a:t>
                      </a:r>
                      <a:endParaRPr/>
                    </a:p>
                  </a:txBody>
                  <a:tcPr marT="42200" marB="42200" marR="84400" marL="844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Trong nhà</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0°C - 50°C</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20 - 80%</a:t>
                      </a:r>
                      <a:endParaRPr/>
                    </a:p>
                  </a:txBody>
                  <a:tcPr marT="42200" marB="42200" marR="84400" marL="844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88"/>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440" name="Google Shape;1440;p88"/>
          <p:cNvSpPr/>
          <p:nvPr/>
        </p:nvSpPr>
        <p:spPr>
          <a:xfrm>
            <a:off x="712189" y="1791154"/>
            <a:ext cx="848738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Sơ đồ khối</a:t>
            </a:r>
            <a:endParaRPr/>
          </a:p>
        </p:txBody>
      </p:sp>
      <p:grpSp>
        <p:nvGrpSpPr>
          <p:cNvPr id="1441" name="Google Shape;1441;p88"/>
          <p:cNvGrpSpPr/>
          <p:nvPr/>
        </p:nvGrpSpPr>
        <p:grpSpPr>
          <a:xfrm>
            <a:off x="2186623" y="2454918"/>
            <a:ext cx="5529607" cy="3297337"/>
            <a:chOff x="2186609" y="2434340"/>
            <a:chExt cx="5529607" cy="3297335"/>
          </a:xfrm>
        </p:grpSpPr>
        <p:sp>
          <p:nvSpPr>
            <p:cNvPr id="1442" name="Google Shape;1442;p88"/>
            <p:cNvSpPr/>
            <p:nvPr/>
          </p:nvSpPr>
          <p:spPr>
            <a:xfrm>
              <a:off x="6291200" y="3150705"/>
              <a:ext cx="1425016" cy="1808922"/>
            </a:xfrm>
            <a:prstGeom prst="rect">
              <a:avLst/>
            </a:prstGeom>
            <a:noFill/>
            <a:ln cap="flat" cmpd="sng" w="19050">
              <a:solidFill>
                <a:srgbClr val="7CB5E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DHT 11</a:t>
              </a:r>
              <a:endParaRPr b="1" sz="2800">
                <a:solidFill>
                  <a:schemeClr val="dk1"/>
                </a:solidFill>
                <a:latin typeface="Arial"/>
                <a:ea typeface="Arial"/>
                <a:cs typeface="Arial"/>
                <a:sym typeface="Arial"/>
              </a:endParaRPr>
            </a:p>
          </p:txBody>
        </p:sp>
        <p:sp>
          <p:nvSpPr>
            <p:cNvPr id="1443" name="Google Shape;1443;p88"/>
            <p:cNvSpPr txBox="1"/>
            <p:nvPr/>
          </p:nvSpPr>
          <p:spPr>
            <a:xfrm>
              <a:off x="5215852" y="5516103"/>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1">
                  <a:solidFill>
                    <a:schemeClr val="dk1"/>
                  </a:solidFill>
                  <a:latin typeface="Arial"/>
                  <a:ea typeface="Arial"/>
                  <a:cs typeface="Arial"/>
                  <a:sym typeface="Arial"/>
                </a:rPr>
                <a:t>GND</a:t>
              </a:r>
              <a:endParaRPr b="1" sz="1401">
                <a:solidFill>
                  <a:schemeClr val="dk1"/>
                </a:solidFill>
                <a:latin typeface="Arial"/>
                <a:ea typeface="Arial"/>
                <a:cs typeface="Arial"/>
                <a:sym typeface="Arial"/>
              </a:endParaRPr>
            </a:p>
          </p:txBody>
        </p:sp>
        <p:sp>
          <p:nvSpPr>
            <p:cNvPr id="1444" name="Google Shape;1444;p88"/>
            <p:cNvSpPr txBox="1"/>
            <p:nvPr/>
          </p:nvSpPr>
          <p:spPr>
            <a:xfrm>
              <a:off x="5581280" y="4475973"/>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1">
                  <a:solidFill>
                    <a:schemeClr val="dk1"/>
                  </a:solidFill>
                  <a:latin typeface="Arial"/>
                  <a:ea typeface="Arial"/>
                  <a:cs typeface="Arial"/>
                  <a:sym typeface="Arial"/>
                </a:rPr>
                <a:t>4 chân</a:t>
              </a:r>
              <a:endParaRPr b="1" sz="1401">
                <a:solidFill>
                  <a:schemeClr val="dk1"/>
                </a:solidFill>
                <a:latin typeface="Arial"/>
                <a:ea typeface="Arial"/>
                <a:cs typeface="Arial"/>
                <a:sym typeface="Arial"/>
              </a:endParaRPr>
            </a:p>
          </p:txBody>
        </p:sp>
        <p:sp>
          <p:nvSpPr>
            <p:cNvPr id="1445" name="Google Shape;1445;p88"/>
            <p:cNvSpPr txBox="1"/>
            <p:nvPr/>
          </p:nvSpPr>
          <p:spPr>
            <a:xfrm>
              <a:off x="5581280" y="3844395"/>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1">
                  <a:solidFill>
                    <a:schemeClr val="dk1"/>
                  </a:solidFill>
                  <a:latin typeface="Arial"/>
                  <a:ea typeface="Arial"/>
                  <a:cs typeface="Arial"/>
                  <a:sym typeface="Arial"/>
                </a:rPr>
                <a:t>2 chân</a:t>
              </a:r>
              <a:endParaRPr b="1" sz="1401">
                <a:solidFill>
                  <a:schemeClr val="dk1"/>
                </a:solidFill>
                <a:latin typeface="Arial"/>
                <a:ea typeface="Arial"/>
                <a:cs typeface="Arial"/>
                <a:sym typeface="Arial"/>
              </a:endParaRPr>
            </a:p>
          </p:txBody>
        </p:sp>
        <p:sp>
          <p:nvSpPr>
            <p:cNvPr id="1446" name="Google Shape;1446;p88"/>
            <p:cNvSpPr txBox="1"/>
            <p:nvPr/>
          </p:nvSpPr>
          <p:spPr>
            <a:xfrm>
              <a:off x="4483100" y="3859864"/>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1">
                  <a:solidFill>
                    <a:schemeClr val="dk1"/>
                  </a:solidFill>
                  <a:latin typeface="Arial"/>
                  <a:ea typeface="Arial"/>
                  <a:cs typeface="Arial"/>
                  <a:sym typeface="Arial"/>
                </a:rPr>
                <a:t>DATA</a:t>
              </a:r>
              <a:endParaRPr b="1" sz="1401">
                <a:solidFill>
                  <a:schemeClr val="dk1"/>
                </a:solidFill>
                <a:latin typeface="Arial"/>
                <a:ea typeface="Arial"/>
                <a:cs typeface="Arial"/>
                <a:sym typeface="Arial"/>
              </a:endParaRPr>
            </a:p>
          </p:txBody>
        </p:sp>
        <p:sp>
          <p:nvSpPr>
            <p:cNvPr id="1447" name="Google Shape;1447;p88"/>
            <p:cNvSpPr txBox="1"/>
            <p:nvPr/>
          </p:nvSpPr>
          <p:spPr>
            <a:xfrm>
              <a:off x="4493598" y="3843304"/>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1">
                  <a:solidFill>
                    <a:schemeClr val="dk1"/>
                  </a:solidFill>
                  <a:latin typeface="Arial"/>
                  <a:ea typeface="Arial"/>
                  <a:cs typeface="Arial"/>
                  <a:sym typeface="Arial"/>
                </a:rPr>
                <a:t>DATA</a:t>
              </a:r>
              <a:endParaRPr b="1" sz="1401">
                <a:solidFill>
                  <a:schemeClr val="dk1"/>
                </a:solidFill>
                <a:latin typeface="Arial"/>
                <a:ea typeface="Arial"/>
                <a:cs typeface="Arial"/>
                <a:sym typeface="Arial"/>
              </a:endParaRPr>
            </a:p>
          </p:txBody>
        </p:sp>
        <p:sp>
          <p:nvSpPr>
            <p:cNvPr id="1448" name="Google Shape;1448;p88"/>
            <p:cNvSpPr txBox="1"/>
            <p:nvPr/>
          </p:nvSpPr>
          <p:spPr>
            <a:xfrm>
              <a:off x="4483100" y="3826742"/>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1">
                  <a:solidFill>
                    <a:schemeClr val="dk1"/>
                  </a:solidFill>
                  <a:latin typeface="Arial"/>
                  <a:ea typeface="Arial"/>
                  <a:cs typeface="Arial"/>
                  <a:sym typeface="Arial"/>
                </a:rPr>
                <a:t>DATA</a:t>
              </a:r>
              <a:endParaRPr b="1" sz="1401">
                <a:solidFill>
                  <a:schemeClr val="dk1"/>
                </a:solidFill>
                <a:latin typeface="Arial"/>
                <a:ea typeface="Arial"/>
                <a:cs typeface="Arial"/>
                <a:sym typeface="Arial"/>
              </a:endParaRPr>
            </a:p>
          </p:txBody>
        </p:sp>
        <p:sp>
          <p:nvSpPr>
            <p:cNvPr id="1449" name="Google Shape;1449;p88"/>
            <p:cNvSpPr txBox="1"/>
            <p:nvPr/>
          </p:nvSpPr>
          <p:spPr>
            <a:xfrm>
              <a:off x="4556682" y="3231651"/>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1">
                  <a:solidFill>
                    <a:schemeClr val="dk1"/>
                  </a:solidFill>
                  <a:latin typeface="Arial"/>
                  <a:ea typeface="Arial"/>
                  <a:cs typeface="Arial"/>
                  <a:sym typeface="Arial"/>
                </a:rPr>
                <a:t>5K</a:t>
              </a:r>
              <a:endParaRPr b="1" sz="1401">
                <a:solidFill>
                  <a:schemeClr val="dk1"/>
                </a:solidFill>
                <a:latin typeface="Arial"/>
                <a:ea typeface="Arial"/>
                <a:cs typeface="Arial"/>
                <a:sym typeface="Arial"/>
              </a:endParaRPr>
            </a:p>
          </p:txBody>
        </p:sp>
        <p:sp>
          <p:nvSpPr>
            <p:cNvPr id="1450" name="Google Shape;1450;p88"/>
            <p:cNvSpPr txBox="1"/>
            <p:nvPr/>
          </p:nvSpPr>
          <p:spPr>
            <a:xfrm>
              <a:off x="5581280" y="3234475"/>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1">
                  <a:solidFill>
                    <a:schemeClr val="dk1"/>
                  </a:solidFill>
                  <a:latin typeface="Arial"/>
                  <a:ea typeface="Arial"/>
                  <a:cs typeface="Arial"/>
                  <a:sym typeface="Arial"/>
                </a:rPr>
                <a:t>1 chân</a:t>
              </a:r>
              <a:endParaRPr b="1" sz="1401">
                <a:solidFill>
                  <a:schemeClr val="dk1"/>
                </a:solidFill>
                <a:latin typeface="Arial"/>
                <a:ea typeface="Arial"/>
                <a:cs typeface="Arial"/>
                <a:sym typeface="Arial"/>
              </a:endParaRPr>
            </a:p>
          </p:txBody>
        </p:sp>
        <p:sp>
          <p:nvSpPr>
            <p:cNvPr id="1451" name="Google Shape;1451;p88"/>
            <p:cNvSpPr txBox="1"/>
            <p:nvPr/>
          </p:nvSpPr>
          <p:spPr>
            <a:xfrm>
              <a:off x="5152767" y="2434340"/>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1">
                  <a:solidFill>
                    <a:schemeClr val="dk1"/>
                  </a:solidFill>
                  <a:latin typeface="Arial"/>
                  <a:ea typeface="Arial"/>
                  <a:cs typeface="Arial"/>
                  <a:sym typeface="Arial"/>
                </a:rPr>
                <a:t>VDD</a:t>
              </a:r>
              <a:endParaRPr b="1" sz="1401">
                <a:solidFill>
                  <a:schemeClr val="dk1"/>
                </a:solidFill>
                <a:latin typeface="Arial"/>
                <a:ea typeface="Arial"/>
                <a:cs typeface="Arial"/>
                <a:sym typeface="Arial"/>
              </a:endParaRPr>
            </a:p>
          </p:txBody>
        </p:sp>
        <p:sp>
          <p:nvSpPr>
            <p:cNvPr id="1452" name="Google Shape;1452;p88"/>
            <p:cNvSpPr txBox="1"/>
            <p:nvPr/>
          </p:nvSpPr>
          <p:spPr>
            <a:xfrm>
              <a:off x="4064582" y="2434340"/>
              <a:ext cx="659169" cy="215572"/>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1">
                  <a:solidFill>
                    <a:schemeClr val="dk1"/>
                  </a:solidFill>
                  <a:latin typeface="Arial"/>
                  <a:ea typeface="Arial"/>
                  <a:cs typeface="Arial"/>
                  <a:sym typeface="Arial"/>
                </a:rPr>
                <a:t>VDD</a:t>
              </a:r>
              <a:endParaRPr b="1" sz="1401">
                <a:solidFill>
                  <a:schemeClr val="dk1"/>
                </a:solidFill>
                <a:latin typeface="Arial"/>
                <a:ea typeface="Arial"/>
                <a:cs typeface="Arial"/>
                <a:sym typeface="Arial"/>
              </a:endParaRPr>
            </a:p>
          </p:txBody>
        </p:sp>
        <p:sp>
          <p:nvSpPr>
            <p:cNvPr id="1453" name="Google Shape;1453;p88"/>
            <p:cNvSpPr/>
            <p:nvPr/>
          </p:nvSpPr>
          <p:spPr>
            <a:xfrm>
              <a:off x="2186609" y="2723322"/>
              <a:ext cx="1367969" cy="2792781"/>
            </a:xfrm>
            <a:prstGeom prst="rect">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MCU</a:t>
              </a:r>
              <a:endParaRPr b="1" sz="2800">
                <a:solidFill>
                  <a:schemeClr val="dk1"/>
                </a:solidFill>
                <a:latin typeface="Arial"/>
                <a:ea typeface="Arial"/>
                <a:cs typeface="Arial"/>
                <a:sym typeface="Arial"/>
              </a:endParaRPr>
            </a:p>
          </p:txBody>
        </p:sp>
        <p:cxnSp>
          <p:nvCxnSpPr>
            <p:cNvPr id="1454" name="Google Shape;1454;p88"/>
            <p:cNvCxnSpPr/>
            <p:nvPr/>
          </p:nvCxnSpPr>
          <p:spPr>
            <a:xfrm>
              <a:off x="3697357" y="4105127"/>
              <a:ext cx="2543088" cy="0"/>
            </a:xfrm>
            <a:prstGeom prst="straightConnector1">
              <a:avLst/>
            </a:prstGeom>
            <a:noFill/>
            <a:ln cap="flat" cmpd="sng" w="57150">
              <a:solidFill>
                <a:schemeClr val="dk1"/>
              </a:solidFill>
              <a:prstDash val="solid"/>
              <a:miter lim="800000"/>
              <a:headEnd len="med" w="med" type="triangle"/>
              <a:tailEnd len="med" w="med" type="triangle"/>
            </a:ln>
          </p:spPr>
        </p:cxnSp>
        <p:cxnSp>
          <p:nvCxnSpPr>
            <p:cNvPr id="1455" name="Google Shape;1455;p88"/>
            <p:cNvCxnSpPr/>
            <p:nvPr/>
          </p:nvCxnSpPr>
          <p:spPr>
            <a:xfrm rot="5400000">
              <a:off x="5481427" y="4706330"/>
              <a:ext cx="824686" cy="794861"/>
            </a:xfrm>
            <a:prstGeom prst="bentConnector3">
              <a:avLst>
                <a:gd fmla="val -703" name="adj1"/>
              </a:avLst>
            </a:prstGeom>
            <a:noFill/>
            <a:ln cap="flat" cmpd="sng" w="12700">
              <a:solidFill>
                <a:schemeClr val="dk1"/>
              </a:solidFill>
              <a:prstDash val="solid"/>
              <a:miter lim="800000"/>
              <a:headEnd len="sm" w="sm" type="none"/>
              <a:tailEnd len="sm" w="sm" type="none"/>
            </a:ln>
          </p:spPr>
        </p:cxnSp>
        <p:cxnSp>
          <p:nvCxnSpPr>
            <p:cNvPr id="1456" name="Google Shape;1456;p88"/>
            <p:cNvCxnSpPr/>
            <p:nvPr/>
          </p:nvCxnSpPr>
          <p:spPr>
            <a:xfrm>
              <a:off x="5426889" y="5516103"/>
              <a:ext cx="183418" cy="0"/>
            </a:xfrm>
            <a:prstGeom prst="straightConnector1">
              <a:avLst/>
            </a:prstGeom>
            <a:noFill/>
            <a:ln cap="flat" cmpd="sng" w="12700">
              <a:solidFill>
                <a:schemeClr val="dk1"/>
              </a:solidFill>
              <a:prstDash val="solid"/>
              <a:miter lim="800000"/>
              <a:headEnd len="sm" w="sm" type="none"/>
              <a:tailEnd len="sm" w="sm" type="none"/>
            </a:ln>
          </p:spPr>
        </p:cxnSp>
        <p:cxnSp>
          <p:nvCxnSpPr>
            <p:cNvPr id="1457" name="Google Shape;1457;p88"/>
            <p:cNvCxnSpPr/>
            <p:nvPr/>
          </p:nvCxnSpPr>
          <p:spPr>
            <a:xfrm>
              <a:off x="5412250" y="2672644"/>
              <a:ext cx="183418" cy="0"/>
            </a:xfrm>
            <a:prstGeom prst="straightConnector1">
              <a:avLst/>
            </a:prstGeom>
            <a:noFill/>
            <a:ln cap="flat" cmpd="sng" w="12700">
              <a:solidFill>
                <a:schemeClr val="dk1"/>
              </a:solidFill>
              <a:prstDash val="solid"/>
              <a:miter lim="800000"/>
              <a:headEnd len="sm" w="sm" type="none"/>
              <a:tailEnd len="sm" w="sm" type="none"/>
            </a:ln>
          </p:spPr>
        </p:cxnSp>
        <p:cxnSp>
          <p:nvCxnSpPr>
            <p:cNvPr id="1458" name="Google Shape;1458;p88"/>
            <p:cNvCxnSpPr/>
            <p:nvPr/>
          </p:nvCxnSpPr>
          <p:spPr>
            <a:xfrm>
              <a:off x="4299682" y="2672644"/>
              <a:ext cx="183418" cy="0"/>
            </a:xfrm>
            <a:prstGeom prst="straightConnector1">
              <a:avLst/>
            </a:prstGeom>
            <a:noFill/>
            <a:ln cap="flat" cmpd="sng" w="12700">
              <a:solidFill>
                <a:schemeClr val="dk1"/>
              </a:solidFill>
              <a:prstDash val="solid"/>
              <a:miter lim="800000"/>
              <a:headEnd len="sm" w="sm" type="none"/>
              <a:tailEnd len="sm" w="sm" type="none"/>
            </a:ln>
          </p:spPr>
        </p:cxnSp>
        <p:cxnSp>
          <p:nvCxnSpPr>
            <p:cNvPr id="1459" name="Google Shape;1459;p88"/>
            <p:cNvCxnSpPr/>
            <p:nvPr/>
          </p:nvCxnSpPr>
          <p:spPr>
            <a:xfrm rot="10800000">
              <a:off x="4411980" y="2672644"/>
              <a:ext cx="0" cy="1432483"/>
            </a:xfrm>
            <a:prstGeom prst="straightConnector1">
              <a:avLst/>
            </a:prstGeom>
            <a:noFill/>
            <a:ln cap="flat" cmpd="sng" w="12700">
              <a:solidFill>
                <a:schemeClr val="dk1"/>
              </a:solidFill>
              <a:prstDash val="solid"/>
              <a:miter lim="800000"/>
              <a:headEnd len="sm" w="sm" type="none"/>
              <a:tailEnd len="sm" w="sm" type="none"/>
            </a:ln>
          </p:spPr>
        </p:cxnSp>
        <p:cxnSp>
          <p:nvCxnSpPr>
            <p:cNvPr id="1460" name="Google Shape;1460;p88"/>
            <p:cNvCxnSpPr/>
            <p:nvPr/>
          </p:nvCxnSpPr>
          <p:spPr>
            <a:xfrm rot="10800000">
              <a:off x="5496340" y="2672644"/>
              <a:ext cx="794861" cy="774452"/>
            </a:xfrm>
            <a:prstGeom prst="bentConnector3">
              <a:avLst>
                <a:gd fmla="val 96976" name="adj1"/>
              </a:avLst>
            </a:prstGeom>
            <a:noFill/>
            <a:ln cap="flat" cmpd="sng" w="12700">
              <a:solidFill>
                <a:schemeClr val="dk1"/>
              </a:solidFill>
              <a:prstDash val="solid"/>
              <a:miter lim="800000"/>
              <a:headEnd len="sm" w="sm" type="none"/>
              <a:tailEnd len="sm" w="sm" type="none"/>
            </a:ln>
          </p:spPr>
        </p:cxnSp>
        <p:sp>
          <p:nvSpPr>
            <p:cNvPr id="1461" name="Google Shape;1461;p88"/>
            <p:cNvSpPr/>
            <p:nvPr/>
          </p:nvSpPr>
          <p:spPr>
            <a:xfrm>
              <a:off x="4340861" y="3161355"/>
              <a:ext cx="121875" cy="33211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dk1"/>
                </a:solidFill>
                <a:latin typeface="Calibri"/>
                <a:ea typeface="Calibri"/>
                <a:cs typeface="Calibri"/>
                <a:sym typeface="Calibri"/>
              </a:endParaRPr>
            </a:p>
          </p:txBody>
        </p:sp>
      </p:grpSp>
      <p:grpSp>
        <p:nvGrpSpPr>
          <p:cNvPr id="1462" name="Google Shape;1462;p88"/>
          <p:cNvGrpSpPr/>
          <p:nvPr/>
        </p:nvGrpSpPr>
        <p:grpSpPr>
          <a:xfrm>
            <a:off x="416136" y="436183"/>
            <a:ext cx="9051872" cy="276871"/>
            <a:chOff x="416136" y="436183"/>
            <a:chExt cx="9051872" cy="276871"/>
          </a:xfrm>
        </p:grpSpPr>
        <p:sp>
          <p:nvSpPr>
            <p:cNvPr id="1463" name="Google Shape;1463;p88"/>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464" name="Google Shape;1464;p88"/>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89"/>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471" name="Google Shape;1471;p89"/>
          <p:cNvSpPr/>
          <p:nvPr/>
        </p:nvSpPr>
        <p:spPr>
          <a:xfrm>
            <a:off x="712189" y="1791154"/>
            <a:ext cx="848738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Toàn bộ tiến trình giao tiếp của cảm biến DHT22</a:t>
            </a:r>
            <a:endParaRPr/>
          </a:p>
        </p:txBody>
      </p:sp>
      <p:grpSp>
        <p:nvGrpSpPr>
          <p:cNvPr id="1472" name="Google Shape;1472;p89"/>
          <p:cNvGrpSpPr/>
          <p:nvPr/>
        </p:nvGrpSpPr>
        <p:grpSpPr>
          <a:xfrm>
            <a:off x="416136" y="436183"/>
            <a:ext cx="9051872" cy="276871"/>
            <a:chOff x="416136" y="436183"/>
            <a:chExt cx="9051872" cy="276871"/>
          </a:xfrm>
        </p:grpSpPr>
        <p:sp>
          <p:nvSpPr>
            <p:cNvPr id="1473" name="Google Shape;1473;p89"/>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474" name="Google Shape;1474;p89"/>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grpSp>
        <p:nvGrpSpPr>
          <p:cNvPr id="1475" name="Google Shape;1475;p89"/>
          <p:cNvGrpSpPr/>
          <p:nvPr/>
        </p:nvGrpSpPr>
        <p:grpSpPr>
          <a:xfrm>
            <a:off x="673504" y="2784244"/>
            <a:ext cx="8432963" cy="2809043"/>
            <a:chOff x="731229" y="3262069"/>
            <a:chExt cx="8432963" cy="2809043"/>
          </a:xfrm>
        </p:grpSpPr>
        <p:grpSp>
          <p:nvGrpSpPr>
            <p:cNvPr id="1476" name="Google Shape;1476;p89"/>
            <p:cNvGrpSpPr/>
            <p:nvPr/>
          </p:nvGrpSpPr>
          <p:grpSpPr>
            <a:xfrm>
              <a:off x="731229" y="3262069"/>
              <a:ext cx="8432963" cy="1986939"/>
              <a:chOff x="731229" y="3262069"/>
              <a:chExt cx="8432963" cy="1986939"/>
            </a:xfrm>
          </p:grpSpPr>
          <p:grpSp>
            <p:nvGrpSpPr>
              <p:cNvPr id="1477" name="Google Shape;1477;p89"/>
              <p:cNvGrpSpPr/>
              <p:nvPr/>
            </p:nvGrpSpPr>
            <p:grpSpPr>
              <a:xfrm>
                <a:off x="1204546" y="3279531"/>
                <a:ext cx="7693269" cy="1969477"/>
                <a:chOff x="1204546" y="3279531"/>
                <a:chExt cx="7693269" cy="1969477"/>
              </a:xfrm>
            </p:grpSpPr>
            <p:sp>
              <p:nvSpPr>
                <p:cNvPr id="1478" name="Google Shape;1478;p89"/>
                <p:cNvSpPr/>
                <p:nvPr/>
              </p:nvSpPr>
              <p:spPr>
                <a:xfrm>
                  <a:off x="1204546" y="3903784"/>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Google Shape;1479;p89"/>
                <p:cNvSpPr/>
                <p:nvPr/>
              </p:nvSpPr>
              <p:spPr>
                <a:xfrm>
                  <a:off x="1204546" y="4501662"/>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0" name="Google Shape;1480;p89"/>
                <p:cNvSpPr/>
                <p:nvPr/>
              </p:nvSpPr>
              <p:spPr>
                <a:xfrm>
                  <a:off x="1441938"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1" name="Google Shape;1481;p89"/>
                <p:cNvSpPr/>
                <p:nvPr/>
              </p:nvSpPr>
              <p:spPr>
                <a:xfrm>
                  <a:off x="214532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2" name="Google Shape;1482;p89"/>
                <p:cNvSpPr/>
                <p:nvPr/>
              </p:nvSpPr>
              <p:spPr>
                <a:xfrm>
                  <a:off x="305972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3" name="Google Shape;1483;p89"/>
                <p:cNvSpPr/>
                <p:nvPr/>
              </p:nvSpPr>
              <p:spPr>
                <a:xfrm>
                  <a:off x="3727938"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4" name="Google Shape;1484;p89"/>
                <p:cNvSpPr/>
                <p:nvPr/>
              </p:nvSpPr>
              <p:spPr>
                <a:xfrm>
                  <a:off x="454562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5" name="Google Shape;1485;p89"/>
                <p:cNvSpPr/>
                <p:nvPr/>
              </p:nvSpPr>
              <p:spPr>
                <a:xfrm>
                  <a:off x="5706206"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Google Shape;1486;p89"/>
                <p:cNvSpPr/>
                <p:nvPr/>
              </p:nvSpPr>
              <p:spPr>
                <a:xfrm>
                  <a:off x="7323991"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Google Shape;1487;p89"/>
                <p:cNvSpPr/>
                <p:nvPr/>
              </p:nvSpPr>
              <p:spPr>
                <a:xfrm>
                  <a:off x="7904283"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8" name="Google Shape;1488;p89"/>
              <p:cNvSpPr/>
              <p:nvPr/>
            </p:nvSpPr>
            <p:spPr>
              <a:xfrm>
                <a:off x="731229" y="3811451"/>
                <a:ext cx="454264"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rgbClr val="262626"/>
                    </a:solidFill>
                    <a:latin typeface="Arial"/>
                    <a:ea typeface="Arial"/>
                    <a:cs typeface="Arial"/>
                    <a:sym typeface="Arial"/>
                  </a:rPr>
                  <a:t>VCC</a:t>
                </a:r>
                <a:endParaRPr/>
              </a:p>
            </p:txBody>
          </p:sp>
          <p:sp>
            <p:nvSpPr>
              <p:cNvPr id="1489" name="Google Shape;1489;p89"/>
              <p:cNvSpPr/>
              <p:nvPr/>
            </p:nvSpPr>
            <p:spPr>
              <a:xfrm>
                <a:off x="731229" y="4418121"/>
                <a:ext cx="454264"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rgbClr val="262626"/>
                    </a:solidFill>
                    <a:latin typeface="Arial"/>
                    <a:ea typeface="Arial"/>
                    <a:cs typeface="Arial"/>
                    <a:sym typeface="Arial"/>
                  </a:rPr>
                  <a:t>GND</a:t>
                </a:r>
                <a:endParaRPr/>
              </a:p>
            </p:txBody>
          </p:sp>
          <p:sp>
            <p:nvSpPr>
              <p:cNvPr id="1490" name="Google Shape;1490;p89"/>
              <p:cNvSpPr/>
              <p:nvPr/>
            </p:nvSpPr>
            <p:spPr>
              <a:xfrm>
                <a:off x="2231483" y="3262069"/>
                <a:ext cx="912932"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Máy chủ nâng lên và chờ phản hồi của cảm biến</a:t>
                </a:r>
                <a:endParaRPr/>
              </a:p>
            </p:txBody>
          </p:sp>
          <p:sp>
            <p:nvSpPr>
              <p:cNvPr id="1491" name="Google Shape;1491;p89"/>
              <p:cNvSpPr/>
              <p:nvPr/>
            </p:nvSpPr>
            <p:spPr>
              <a:xfrm>
                <a:off x="3788623" y="3262069"/>
                <a:ext cx="751183"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Cảm biến nâng lên, sẵn sàng xuất tín hiệu</a:t>
                </a:r>
                <a:endParaRPr/>
              </a:p>
            </p:txBody>
          </p:sp>
          <p:sp>
            <p:nvSpPr>
              <p:cNvPr id="1492" name="Google Shape;1492;p89"/>
              <p:cNvSpPr/>
              <p:nvPr/>
            </p:nvSpPr>
            <p:spPr>
              <a:xfrm>
                <a:off x="4789741" y="3326369"/>
                <a:ext cx="860912"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Cảm biến xuất dữ liệu 1 bit “0”</a:t>
                </a:r>
                <a:endParaRPr/>
              </a:p>
            </p:txBody>
          </p:sp>
          <p:sp>
            <p:nvSpPr>
              <p:cNvPr id="1493" name="Google Shape;1493;p89"/>
              <p:cNvSpPr/>
              <p:nvPr/>
            </p:nvSpPr>
            <p:spPr>
              <a:xfrm>
                <a:off x="5823794" y="3326369"/>
                <a:ext cx="1233831" cy="307777"/>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00">
                    <a:solidFill>
                      <a:srgbClr val="262626"/>
                    </a:solidFill>
                    <a:latin typeface="Arial"/>
                    <a:ea typeface="Arial"/>
                    <a:cs typeface="Arial"/>
                    <a:sym typeface="Arial"/>
                  </a:rPr>
                  <a:t>Cảm biến xuất dữ liệu 1 bit “1”</a:t>
                </a:r>
                <a:endParaRPr/>
              </a:p>
            </p:txBody>
          </p:sp>
          <p:sp>
            <p:nvSpPr>
              <p:cNvPr id="1494" name="Google Shape;1494;p89"/>
              <p:cNvSpPr/>
              <p:nvPr/>
            </p:nvSpPr>
            <p:spPr>
              <a:xfrm>
                <a:off x="7986755" y="3323171"/>
                <a:ext cx="117743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Kết thúc truyền dữ liệu, RL nâng lên</a:t>
                </a:r>
                <a:endParaRPr/>
              </a:p>
            </p:txBody>
          </p:sp>
          <p:sp>
            <p:nvSpPr>
              <p:cNvPr id="1495" name="Google Shape;1495;p89"/>
              <p:cNvSpPr/>
              <p:nvPr/>
            </p:nvSpPr>
            <p:spPr>
              <a:xfrm>
                <a:off x="1506588" y="4691815"/>
                <a:ext cx="582995"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Máy chủ gửi tín hiệu khởi động</a:t>
                </a:r>
                <a:endParaRPr/>
              </a:p>
            </p:txBody>
          </p:sp>
          <p:sp>
            <p:nvSpPr>
              <p:cNvPr id="1496" name="Google Shape;1496;p89"/>
              <p:cNvSpPr/>
              <p:nvPr/>
            </p:nvSpPr>
            <p:spPr>
              <a:xfrm>
                <a:off x="3141863" y="4655458"/>
                <a:ext cx="533321"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Cảm biến gửi phản hồi</a:t>
                </a:r>
                <a:endParaRPr/>
              </a:p>
            </p:txBody>
          </p:sp>
          <p:sp>
            <p:nvSpPr>
              <p:cNvPr id="1497" name="Google Shape;1497;p89"/>
              <p:cNvSpPr/>
              <p:nvPr/>
            </p:nvSpPr>
            <p:spPr>
              <a:xfrm>
                <a:off x="4769211" y="4904779"/>
                <a:ext cx="2026073"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Cảm biến xuất dữ liệu thay thế “0” và “1” theo giá trị thực</a:t>
                </a:r>
                <a:endParaRPr/>
              </a:p>
            </p:txBody>
          </p:sp>
          <p:sp>
            <p:nvSpPr>
              <p:cNvPr id="1498" name="Google Shape;1498;p89"/>
              <p:cNvSpPr/>
              <p:nvPr/>
            </p:nvSpPr>
            <p:spPr>
              <a:xfrm>
                <a:off x="7393682" y="4691815"/>
                <a:ext cx="685064"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Cảm biến hạ xuống</a:t>
                </a:r>
                <a:endParaRPr/>
              </a:p>
            </p:txBody>
          </p:sp>
          <p:sp>
            <p:nvSpPr>
              <p:cNvPr id="1499" name="Google Shape;1499;p89"/>
              <p:cNvSpPr/>
              <p:nvPr/>
            </p:nvSpPr>
            <p:spPr>
              <a:xfrm>
                <a:off x="1956656"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0" name="Google Shape;1500;p89"/>
              <p:cNvSpPr/>
              <p:nvPr/>
            </p:nvSpPr>
            <p:spPr>
              <a:xfrm flipH="1">
                <a:off x="3055694"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1" name="Google Shape;1501;p89"/>
              <p:cNvSpPr/>
              <p:nvPr/>
            </p:nvSpPr>
            <p:spPr>
              <a:xfrm>
                <a:off x="3539271"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2" name="Google Shape;1502;p89"/>
              <p:cNvSpPr/>
              <p:nvPr/>
            </p:nvSpPr>
            <p:spPr>
              <a:xfrm flipH="1">
                <a:off x="4550386" y="3310602"/>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3" name="Google Shape;1503;p89"/>
              <p:cNvSpPr/>
              <p:nvPr/>
            </p:nvSpPr>
            <p:spPr>
              <a:xfrm>
                <a:off x="7135326" y="33018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4" name="Google Shape;1504;p89"/>
              <p:cNvSpPr/>
              <p:nvPr/>
            </p:nvSpPr>
            <p:spPr>
              <a:xfrm>
                <a:off x="1235687"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5" name="Google Shape;1505;p89"/>
              <p:cNvSpPr/>
              <p:nvPr/>
            </p:nvSpPr>
            <p:spPr>
              <a:xfrm flipH="1">
                <a:off x="2168714"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6" name="Google Shape;1506;p89"/>
              <p:cNvSpPr/>
              <p:nvPr/>
            </p:nvSpPr>
            <p:spPr>
              <a:xfrm>
                <a:off x="2844680"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7" name="Google Shape;1507;p89"/>
              <p:cNvSpPr/>
              <p:nvPr/>
            </p:nvSpPr>
            <p:spPr>
              <a:xfrm flipH="1">
                <a:off x="3723175"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8" name="Google Shape;1508;p89"/>
              <p:cNvSpPr/>
              <p:nvPr/>
            </p:nvSpPr>
            <p:spPr>
              <a:xfrm flipH="1">
                <a:off x="4540860"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9" name="Google Shape;1509;p89"/>
              <p:cNvSpPr/>
              <p:nvPr/>
            </p:nvSpPr>
            <p:spPr>
              <a:xfrm>
                <a:off x="7117742"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0" name="Google Shape;1510;p89"/>
              <p:cNvSpPr/>
              <p:nvPr/>
            </p:nvSpPr>
            <p:spPr>
              <a:xfrm flipH="1">
                <a:off x="7895590"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1" name="Google Shape;1511;p89"/>
              <p:cNvSpPr/>
              <p:nvPr/>
            </p:nvSpPr>
            <p:spPr>
              <a:xfrm>
                <a:off x="1292469" y="3903785"/>
                <a:ext cx="1820008" cy="615461"/>
              </a:xfrm>
              <a:custGeom>
                <a:rect b="b" l="l" r="r" t="t"/>
                <a:pathLst>
                  <a:path extrusionOk="0" h="615461" w="1820008">
                    <a:moveTo>
                      <a:pt x="0" y="0"/>
                    </a:moveTo>
                    <a:lnTo>
                      <a:pt x="123093" y="0"/>
                    </a:lnTo>
                    <a:lnTo>
                      <a:pt x="246185" y="615461"/>
                    </a:lnTo>
                    <a:lnTo>
                      <a:pt x="764931" y="615461"/>
                    </a:lnTo>
                    <a:lnTo>
                      <a:pt x="905608" y="35169"/>
                    </a:lnTo>
                    <a:lnTo>
                      <a:pt x="1696916" y="35169"/>
                    </a:lnTo>
                    <a:lnTo>
                      <a:pt x="1820008" y="589084"/>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2" name="Google Shape;1512;p89"/>
              <p:cNvSpPr/>
              <p:nvPr/>
            </p:nvSpPr>
            <p:spPr>
              <a:xfrm>
                <a:off x="3075842" y="3938955"/>
                <a:ext cx="1533994" cy="580292"/>
              </a:xfrm>
              <a:custGeom>
                <a:rect b="b" l="l" r="r" t="t"/>
                <a:pathLst>
                  <a:path extrusionOk="0" h="580292" w="1573823">
                    <a:moveTo>
                      <a:pt x="0" y="580292"/>
                    </a:moveTo>
                    <a:lnTo>
                      <a:pt x="518746" y="580292"/>
                    </a:lnTo>
                    <a:lnTo>
                      <a:pt x="659423" y="0"/>
                    </a:lnTo>
                    <a:lnTo>
                      <a:pt x="1450731" y="0"/>
                    </a:lnTo>
                    <a:lnTo>
                      <a:pt x="1573823" y="553915"/>
                    </a:lnTo>
                  </a:path>
                </a:pathLst>
              </a:custGeom>
              <a:noFill/>
              <a:ln cap="flat" cmpd="sng" w="635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3" name="Google Shape;1513;p89"/>
              <p:cNvSpPr/>
              <p:nvPr/>
            </p:nvSpPr>
            <p:spPr>
              <a:xfrm>
                <a:off x="4624754" y="3921369"/>
                <a:ext cx="2593731" cy="580293"/>
              </a:xfrm>
              <a:custGeom>
                <a:rect b="b" l="l" r="r" t="t"/>
                <a:pathLst>
                  <a:path extrusionOk="0" h="606669" w="2593731">
                    <a:moveTo>
                      <a:pt x="0" y="606669"/>
                    </a:moveTo>
                    <a:lnTo>
                      <a:pt x="342900" y="606669"/>
                    </a:lnTo>
                    <a:lnTo>
                      <a:pt x="465992" y="8793"/>
                    </a:lnTo>
                    <a:lnTo>
                      <a:pt x="1037492" y="8793"/>
                    </a:lnTo>
                    <a:lnTo>
                      <a:pt x="1151792" y="580293"/>
                    </a:lnTo>
                    <a:lnTo>
                      <a:pt x="1635369" y="580293"/>
                    </a:lnTo>
                    <a:lnTo>
                      <a:pt x="1732084" y="0"/>
                    </a:lnTo>
                    <a:lnTo>
                      <a:pt x="2593731" y="0"/>
                    </a:lnTo>
                  </a:path>
                </a:pathLst>
              </a:custGeom>
              <a:noFill/>
              <a:ln cap="flat" cmpd="sng" w="63500">
                <a:solidFill>
                  <a:srgbClr val="7F7F7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4" name="Google Shape;1514;p89"/>
              <p:cNvSpPr/>
              <p:nvPr/>
            </p:nvSpPr>
            <p:spPr>
              <a:xfrm>
                <a:off x="7244862" y="3912577"/>
                <a:ext cx="668215" cy="606669"/>
              </a:xfrm>
              <a:custGeom>
                <a:rect b="b" l="l" r="r" t="t"/>
                <a:pathLst>
                  <a:path extrusionOk="0" h="606669" w="668215">
                    <a:moveTo>
                      <a:pt x="0" y="0"/>
                    </a:moveTo>
                    <a:lnTo>
                      <a:pt x="149469" y="606669"/>
                    </a:lnTo>
                    <a:lnTo>
                      <a:pt x="668215" y="606669"/>
                    </a:lnTo>
                  </a:path>
                </a:pathLst>
              </a:custGeom>
              <a:noFill/>
              <a:ln cap="flat" cmpd="sng" w="635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5" name="Google Shape;1515;p89"/>
              <p:cNvSpPr/>
              <p:nvPr/>
            </p:nvSpPr>
            <p:spPr>
              <a:xfrm>
                <a:off x="7895493" y="3930161"/>
                <a:ext cx="773723" cy="606669"/>
              </a:xfrm>
              <a:custGeom>
                <a:rect b="b" l="l" r="r" t="t"/>
                <a:pathLst>
                  <a:path extrusionOk="0" h="606669" w="773723">
                    <a:moveTo>
                      <a:pt x="0" y="606669"/>
                    </a:moveTo>
                    <a:lnTo>
                      <a:pt x="140677" y="0"/>
                    </a:lnTo>
                    <a:lnTo>
                      <a:pt x="773723" y="0"/>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16" name="Google Shape;1516;p89"/>
            <p:cNvGrpSpPr/>
            <p:nvPr/>
          </p:nvGrpSpPr>
          <p:grpSpPr>
            <a:xfrm>
              <a:off x="3731985" y="5820509"/>
              <a:ext cx="2442030" cy="250603"/>
              <a:chOff x="3632721" y="5715000"/>
              <a:chExt cx="2442030" cy="250603"/>
            </a:xfrm>
          </p:grpSpPr>
          <p:sp>
            <p:nvSpPr>
              <p:cNvPr id="1517" name="Google Shape;1517;p89"/>
              <p:cNvSpPr/>
              <p:nvPr/>
            </p:nvSpPr>
            <p:spPr>
              <a:xfrm>
                <a:off x="3727938" y="5715000"/>
                <a:ext cx="729762" cy="0"/>
              </a:xfrm>
              <a:custGeom>
                <a:rect b="b" l="l" r="r" t="t"/>
                <a:pathLst>
                  <a:path extrusionOk="0" h="120000" w="729762">
                    <a:moveTo>
                      <a:pt x="0" y="0"/>
                    </a:moveTo>
                    <a:lnTo>
                      <a:pt x="729762" y="0"/>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8" name="Google Shape;1518;p89"/>
              <p:cNvSpPr/>
              <p:nvPr/>
            </p:nvSpPr>
            <p:spPr>
              <a:xfrm>
                <a:off x="5231423" y="5715000"/>
                <a:ext cx="729762" cy="0"/>
              </a:xfrm>
              <a:custGeom>
                <a:rect b="b" l="l" r="r" t="t"/>
                <a:pathLst>
                  <a:path extrusionOk="0" h="120000" w="729762">
                    <a:moveTo>
                      <a:pt x="0" y="0"/>
                    </a:moveTo>
                    <a:lnTo>
                      <a:pt x="729762" y="0"/>
                    </a:lnTo>
                  </a:path>
                </a:pathLst>
              </a:custGeom>
              <a:noFill/>
              <a:ln cap="flat" cmpd="sng" w="635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9" name="Google Shape;1519;p89"/>
              <p:cNvSpPr/>
              <p:nvPr/>
            </p:nvSpPr>
            <p:spPr>
              <a:xfrm>
                <a:off x="5161819" y="5811715"/>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của cảm biến</a:t>
                </a:r>
                <a:endParaRPr/>
              </a:p>
            </p:txBody>
          </p:sp>
          <p:sp>
            <p:nvSpPr>
              <p:cNvPr id="1520" name="Google Shape;1520;p89"/>
              <p:cNvSpPr/>
              <p:nvPr/>
            </p:nvSpPr>
            <p:spPr>
              <a:xfrm>
                <a:off x="3632721" y="5802923"/>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của máy chủ</a:t>
                </a:r>
                <a:endParaRPr/>
              </a:p>
            </p:txBody>
          </p:sp>
        </p:gr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90"/>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527" name="Google Shape;1527;p90"/>
          <p:cNvSpPr/>
          <p:nvPr/>
        </p:nvSpPr>
        <p:spPr>
          <a:xfrm>
            <a:off x="712189" y="1791154"/>
            <a:ext cx="848738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Toàn bộ tiến trình giao tiếp của cảm biến DHT11</a:t>
            </a:r>
            <a:endParaRPr/>
          </a:p>
        </p:txBody>
      </p:sp>
      <p:grpSp>
        <p:nvGrpSpPr>
          <p:cNvPr id="1528" name="Google Shape;1528;p90"/>
          <p:cNvGrpSpPr/>
          <p:nvPr/>
        </p:nvGrpSpPr>
        <p:grpSpPr>
          <a:xfrm>
            <a:off x="416136" y="436183"/>
            <a:ext cx="9051872" cy="276871"/>
            <a:chOff x="416136" y="436183"/>
            <a:chExt cx="9051872" cy="276871"/>
          </a:xfrm>
        </p:grpSpPr>
        <p:sp>
          <p:nvSpPr>
            <p:cNvPr id="1529" name="Google Shape;1529;p90"/>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530" name="Google Shape;1530;p90"/>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grpSp>
        <p:nvGrpSpPr>
          <p:cNvPr id="1531" name="Google Shape;1531;p90"/>
          <p:cNvGrpSpPr/>
          <p:nvPr/>
        </p:nvGrpSpPr>
        <p:grpSpPr>
          <a:xfrm>
            <a:off x="712189" y="2865027"/>
            <a:ext cx="8599009" cy="2799788"/>
            <a:chOff x="750282" y="3262069"/>
            <a:chExt cx="8599009" cy="2799788"/>
          </a:xfrm>
        </p:grpSpPr>
        <p:grpSp>
          <p:nvGrpSpPr>
            <p:cNvPr id="1532" name="Google Shape;1532;p90"/>
            <p:cNvGrpSpPr/>
            <p:nvPr/>
          </p:nvGrpSpPr>
          <p:grpSpPr>
            <a:xfrm>
              <a:off x="750282" y="3262069"/>
              <a:ext cx="8599009" cy="2162830"/>
              <a:chOff x="622111" y="3262069"/>
              <a:chExt cx="8599009" cy="2162830"/>
            </a:xfrm>
          </p:grpSpPr>
          <p:grpSp>
            <p:nvGrpSpPr>
              <p:cNvPr id="1533" name="Google Shape;1533;p90"/>
              <p:cNvGrpSpPr/>
              <p:nvPr/>
            </p:nvGrpSpPr>
            <p:grpSpPr>
              <a:xfrm>
                <a:off x="978194" y="3279531"/>
                <a:ext cx="7693269" cy="1969477"/>
                <a:chOff x="978194" y="3279531"/>
                <a:chExt cx="7693269" cy="1969477"/>
              </a:xfrm>
            </p:grpSpPr>
            <p:sp>
              <p:nvSpPr>
                <p:cNvPr id="1534" name="Google Shape;1534;p90"/>
                <p:cNvSpPr/>
                <p:nvPr/>
              </p:nvSpPr>
              <p:spPr>
                <a:xfrm>
                  <a:off x="978194" y="3903784"/>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5" name="Google Shape;1535;p90"/>
                <p:cNvSpPr/>
                <p:nvPr/>
              </p:nvSpPr>
              <p:spPr>
                <a:xfrm>
                  <a:off x="978194" y="4501662"/>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90"/>
                <p:cNvSpPr/>
                <p:nvPr/>
              </p:nvSpPr>
              <p:spPr>
                <a:xfrm>
                  <a:off x="1441938"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Google Shape;1537;p90"/>
                <p:cNvSpPr/>
                <p:nvPr/>
              </p:nvSpPr>
              <p:spPr>
                <a:xfrm>
                  <a:off x="2302461"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Google Shape;1538;p90"/>
                <p:cNvSpPr/>
                <p:nvPr/>
              </p:nvSpPr>
              <p:spPr>
                <a:xfrm>
                  <a:off x="2921277"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9" name="Google Shape;1539;p90"/>
                <p:cNvSpPr/>
                <p:nvPr/>
              </p:nvSpPr>
              <p:spPr>
                <a:xfrm>
                  <a:off x="3820288"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0" name="Google Shape;1540;p90"/>
                <p:cNvSpPr/>
                <p:nvPr/>
              </p:nvSpPr>
              <p:spPr>
                <a:xfrm>
                  <a:off x="4536097"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1" name="Google Shape;1541;p90"/>
                <p:cNvSpPr/>
                <p:nvPr/>
              </p:nvSpPr>
              <p:spPr>
                <a:xfrm>
                  <a:off x="5782247"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2" name="Google Shape;1542;p90"/>
                <p:cNvSpPr/>
                <p:nvPr/>
              </p:nvSpPr>
              <p:spPr>
                <a:xfrm>
                  <a:off x="7736214"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3" name="Google Shape;1543;p90"/>
              <p:cNvSpPr/>
              <p:nvPr/>
            </p:nvSpPr>
            <p:spPr>
              <a:xfrm>
                <a:off x="622111" y="3811451"/>
                <a:ext cx="45426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VCC</a:t>
                </a:r>
                <a:endParaRPr/>
              </a:p>
            </p:txBody>
          </p:sp>
          <p:sp>
            <p:nvSpPr>
              <p:cNvPr id="1544" name="Google Shape;1544;p90"/>
              <p:cNvSpPr/>
              <p:nvPr/>
            </p:nvSpPr>
            <p:spPr>
              <a:xfrm>
                <a:off x="622111" y="4418121"/>
                <a:ext cx="45426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GND</a:t>
                </a:r>
                <a:endParaRPr/>
              </a:p>
            </p:txBody>
          </p:sp>
          <p:sp>
            <p:nvSpPr>
              <p:cNvPr id="1545" name="Google Shape;1545;p90"/>
              <p:cNvSpPr/>
              <p:nvPr/>
            </p:nvSpPr>
            <p:spPr>
              <a:xfrm>
                <a:off x="1544804" y="3262069"/>
                <a:ext cx="641389"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MCU gửi tín hiệu khởi động</a:t>
                </a:r>
                <a:endParaRPr/>
              </a:p>
            </p:txBody>
          </p:sp>
          <p:sp>
            <p:nvSpPr>
              <p:cNvPr id="1546" name="Google Shape;1546;p90"/>
              <p:cNvSpPr/>
              <p:nvPr/>
            </p:nvSpPr>
            <p:spPr>
              <a:xfrm>
                <a:off x="3007551" y="3262069"/>
                <a:ext cx="751183"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DHT gửi tín hiệu phản hồi</a:t>
                </a:r>
                <a:endParaRPr/>
              </a:p>
            </p:txBody>
          </p:sp>
          <p:sp>
            <p:nvSpPr>
              <p:cNvPr id="1547" name="Google Shape;1547;p90"/>
              <p:cNvSpPr/>
              <p:nvPr/>
            </p:nvSpPr>
            <p:spPr>
              <a:xfrm>
                <a:off x="4696505" y="3326369"/>
                <a:ext cx="86569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Xuất dữ liệu: “0” dạng 1 bit</a:t>
                </a:r>
                <a:endParaRPr/>
              </a:p>
            </p:txBody>
          </p:sp>
          <p:sp>
            <p:nvSpPr>
              <p:cNvPr id="1548" name="Google Shape;1548;p90"/>
              <p:cNvSpPr/>
              <p:nvPr/>
            </p:nvSpPr>
            <p:spPr>
              <a:xfrm>
                <a:off x="7817491" y="3265012"/>
                <a:ext cx="1403629"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Hoàn tất truyền dữ liệu; điện trở nâng điện áp của bus lên cho lần truyền tiếp theo</a:t>
                </a:r>
                <a:endParaRPr/>
              </a:p>
            </p:txBody>
          </p:sp>
          <p:sp>
            <p:nvSpPr>
              <p:cNvPr id="1549" name="Google Shape;1549;p90"/>
              <p:cNvSpPr/>
              <p:nvPr/>
            </p:nvSpPr>
            <p:spPr>
              <a:xfrm>
                <a:off x="2389986" y="4655458"/>
                <a:ext cx="533321"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Nâng lên và chờ phản hồi của cảm biến</a:t>
                </a:r>
                <a:endParaRPr/>
              </a:p>
            </p:txBody>
          </p:sp>
          <p:sp>
            <p:nvSpPr>
              <p:cNvPr id="1550" name="Google Shape;1550;p90"/>
              <p:cNvSpPr/>
              <p:nvPr/>
            </p:nvSpPr>
            <p:spPr>
              <a:xfrm>
                <a:off x="6102243" y="4904779"/>
                <a:ext cx="2026073"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Xuất dữ liệu: “1” dạng 1 bit</a:t>
                </a:r>
                <a:endParaRPr/>
              </a:p>
            </p:txBody>
          </p:sp>
          <p:sp>
            <p:nvSpPr>
              <p:cNvPr id="1551" name="Google Shape;1551;p90"/>
              <p:cNvSpPr/>
              <p:nvPr/>
            </p:nvSpPr>
            <p:spPr>
              <a:xfrm>
                <a:off x="8002996" y="4691815"/>
                <a:ext cx="1198920"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Cảm biến hạ điện áp bus xuống (50 us)</a:t>
                </a:r>
                <a:endParaRPr/>
              </a:p>
            </p:txBody>
          </p:sp>
          <p:sp>
            <p:nvSpPr>
              <p:cNvPr id="1552" name="Google Shape;1552;p90"/>
              <p:cNvSpPr/>
              <p:nvPr/>
            </p:nvSpPr>
            <p:spPr>
              <a:xfrm>
                <a:off x="1248707"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3" name="Google Shape;1553;p90"/>
              <p:cNvSpPr/>
              <p:nvPr/>
            </p:nvSpPr>
            <p:spPr>
              <a:xfrm flipH="1">
                <a:off x="2315769"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Google Shape;1554;p90"/>
              <p:cNvSpPr/>
              <p:nvPr/>
            </p:nvSpPr>
            <p:spPr>
              <a:xfrm>
                <a:off x="2738611"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Google Shape;1555;p90"/>
              <p:cNvSpPr/>
              <p:nvPr/>
            </p:nvSpPr>
            <p:spPr>
              <a:xfrm>
                <a:off x="2130012"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Google Shape;1556;p90"/>
              <p:cNvSpPr/>
              <p:nvPr/>
            </p:nvSpPr>
            <p:spPr>
              <a:xfrm flipH="1">
                <a:off x="2921168"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7" name="Google Shape;1557;p90"/>
              <p:cNvSpPr/>
              <p:nvPr/>
            </p:nvSpPr>
            <p:spPr>
              <a:xfrm flipH="1">
                <a:off x="4540860"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8" name="Google Shape;1558;p90"/>
              <p:cNvSpPr/>
              <p:nvPr/>
            </p:nvSpPr>
            <p:spPr>
              <a:xfrm>
                <a:off x="5595727"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9" name="Google Shape;1559;p90"/>
              <p:cNvSpPr/>
              <p:nvPr/>
            </p:nvSpPr>
            <p:spPr>
              <a:xfrm flipH="1">
                <a:off x="7744069"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0" name="Google Shape;1560;p90"/>
              <p:cNvSpPr/>
              <p:nvPr/>
            </p:nvSpPr>
            <p:spPr>
              <a:xfrm>
                <a:off x="622111" y="4794913"/>
                <a:ext cx="926457"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ĐẦU RA BUS ĐƠN</a:t>
                </a:r>
                <a:endParaRPr/>
              </a:p>
            </p:txBody>
          </p:sp>
          <p:sp>
            <p:nvSpPr>
              <p:cNvPr id="1561" name="Google Shape;1561;p90"/>
              <p:cNvSpPr/>
              <p:nvPr/>
            </p:nvSpPr>
            <p:spPr>
              <a:xfrm flipH="1">
                <a:off x="3820719"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2" name="Google Shape;1562;p90"/>
              <p:cNvSpPr/>
              <p:nvPr/>
            </p:nvSpPr>
            <p:spPr>
              <a:xfrm>
                <a:off x="4348766"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3" name="Google Shape;1563;p90"/>
              <p:cNvSpPr/>
              <p:nvPr/>
            </p:nvSpPr>
            <p:spPr>
              <a:xfrm flipH="1">
                <a:off x="5792394"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Google Shape;1564;p90"/>
              <p:cNvSpPr/>
              <p:nvPr/>
            </p:nvSpPr>
            <p:spPr>
              <a:xfrm>
                <a:off x="3644487"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Google Shape;1565;p90"/>
              <p:cNvSpPr/>
              <p:nvPr/>
            </p:nvSpPr>
            <p:spPr>
              <a:xfrm>
                <a:off x="3875723" y="4655458"/>
                <a:ext cx="685358" cy="76944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Nâng điện áp lên và sẵn sàng cho đầu ra của cảm biến</a:t>
                </a:r>
                <a:endParaRPr/>
              </a:p>
            </p:txBody>
          </p:sp>
        </p:grpSp>
        <p:grpSp>
          <p:nvGrpSpPr>
            <p:cNvPr id="1566" name="Google Shape;1566;p90"/>
            <p:cNvGrpSpPr/>
            <p:nvPr/>
          </p:nvGrpSpPr>
          <p:grpSpPr>
            <a:xfrm>
              <a:off x="1363858" y="3890472"/>
              <a:ext cx="7260613" cy="637566"/>
              <a:chOff x="1143000" y="3931395"/>
              <a:chExt cx="7419975" cy="566585"/>
            </a:xfrm>
          </p:grpSpPr>
          <p:sp>
            <p:nvSpPr>
              <p:cNvPr id="1567" name="Google Shape;1567;p90"/>
              <p:cNvSpPr/>
              <p:nvPr/>
            </p:nvSpPr>
            <p:spPr>
              <a:xfrm>
                <a:off x="1143000" y="3952751"/>
                <a:ext cx="1885950" cy="545229"/>
              </a:xfrm>
              <a:custGeom>
                <a:rect b="b" l="l" r="r" t="t"/>
                <a:pathLst>
                  <a:path extrusionOk="0" h="523875" w="1885950">
                    <a:moveTo>
                      <a:pt x="0" y="0"/>
                    </a:moveTo>
                    <a:lnTo>
                      <a:pt x="152400" y="0"/>
                    </a:lnTo>
                    <a:lnTo>
                      <a:pt x="352425" y="523875"/>
                    </a:lnTo>
                    <a:lnTo>
                      <a:pt x="1057275" y="523875"/>
                    </a:lnTo>
                    <a:lnTo>
                      <a:pt x="1257300" y="0"/>
                    </a:lnTo>
                    <a:lnTo>
                      <a:pt x="1704975" y="0"/>
                    </a:lnTo>
                    <a:lnTo>
                      <a:pt x="1885950" y="485775"/>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8" name="Google Shape;1568;p90"/>
              <p:cNvSpPr/>
              <p:nvPr/>
            </p:nvSpPr>
            <p:spPr>
              <a:xfrm>
                <a:off x="3002954" y="3943226"/>
                <a:ext cx="5133302" cy="542925"/>
              </a:xfrm>
              <a:custGeom>
                <a:rect b="b" l="l" r="r" t="t"/>
                <a:pathLst>
                  <a:path extrusionOk="0" h="542925" w="5095875">
                    <a:moveTo>
                      <a:pt x="0" y="523875"/>
                    </a:moveTo>
                    <a:lnTo>
                      <a:pt x="723900" y="523875"/>
                    </a:lnTo>
                    <a:lnTo>
                      <a:pt x="914400" y="0"/>
                    </a:lnTo>
                    <a:lnTo>
                      <a:pt x="1343025" y="0"/>
                    </a:lnTo>
                    <a:lnTo>
                      <a:pt x="1533525" y="523875"/>
                    </a:lnTo>
                    <a:lnTo>
                      <a:pt x="1866900" y="523875"/>
                    </a:lnTo>
                    <a:lnTo>
                      <a:pt x="2076450" y="0"/>
                    </a:lnTo>
                    <a:lnTo>
                      <a:pt x="2571750" y="0"/>
                    </a:lnTo>
                    <a:lnTo>
                      <a:pt x="2800350" y="542925"/>
                    </a:lnTo>
                    <a:lnTo>
                      <a:pt x="3152775" y="542925"/>
                    </a:lnTo>
                    <a:lnTo>
                      <a:pt x="3343275" y="19050"/>
                    </a:lnTo>
                    <a:lnTo>
                      <a:pt x="4581525" y="19050"/>
                    </a:lnTo>
                    <a:lnTo>
                      <a:pt x="4781550" y="533400"/>
                    </a:lnTo>
                    <a:lnTo>
                      <a:pt x="5095875" y="533400"/>
                    </a:lnTo>
                  </a:path>
                </a:pathLst>
              </a:custGeom>
              <a:noFill/>
              <a:ln cap="flat" cmpd="sng" w="635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9" name="Google Shape;1569;p90"/>
              <p:cNvSpPr/>
              <p:nvPr/>
            </p:nvSpPr>
            <p:spPr>
              <a:xfrm>
                <a:off x="8105775" y="3931395"/>
                <a:ext cx="457200" cy="535705"/>
              </a:xfrm>
              <a:custGeom>
                <a:rect b="b" l="l" r="r" t="t"/>
                <a:pathLst>
                  <a:path extrusionOk="0" h="476250" w="457200">
                    <a:moveTo>
                      <a:pt x="0" y="476250"/>
                    </a:moveTo>
                    <a:lnTo>
                      <a:pt x="171450" y="0"/>
                    </a:lnTo>
                    <a:lnTo>
                      <a:pt x="457200" y="0"/>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70" name="Google Shape;1570;p90"/>
            <p:cNvGrpSpPr/>
            <p:nvPr/>
          </p:nvGrpSpPr>
          <p:grpSpPr>
            <a:xfrm>
              <a:off x="2525777" y="5762328"/>
              <a:ext cx="3763709" cy="299529"/>
              <a:chOff x="2525777" y="5666074"/>
              <a:chExt cx="3763709" cy="299529"/>
            </a:xfrm>
          </p:grpSpPr>
          <p:grpSp>
            <p:nvGrpSpPr>
              <p:cNvPr id="1571" name="Google Shape;1571;p90"/>
              <p:cNvGrpSpPr/>
              <p:nvPr/>
            </p:nvGrpSpPr>
            <p:grpSpPr>
              <a:xfrm>
                <a:off x="3860156" y="5715000"/>
                <a:ext cx="2429330" cy="250603"/>
                <a:chOff x="3632721" y="5715000"/>
                <a:chExt cx="2429330" cy="250603"/>
              </a:xfrm>
            </p:grpSpPr>
            <p:sp>
              <p:nvSpPr>
                <p:cNvPr id="1572" name="Google Shape;1572;p90"/>
                <p:cNvSpPr/>
                <p:nvPr/>
              </p:nvSpPr>
              <p:spPr>
                <a:xfrm>
                  <a:off x="3727938" y="5715000"/>
                  <a:ext cx="729762" cy="0"/>
                </a:xfrm>
                <a:custGeom>
                  <a:rect b="b" l="l" r="r" t="t"/>
                  <a:pathLst>
                    <a:path extrusionOk="0" h="120000" w="729762">
                      <a:moveTo>
                        <a:pt x="0" y="0"/>
                      </a:moveTo>
                      <a:lnTo>
                        <a:pt x="729762" y="0"/>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3" name="Google Shape;1573;p90"/>
                <p:cNvSpPr/>
                <p:nvPr/>
              </p:nvSpPr>
              <p:spPr>
                <a:xfrm>
                  <a:off x="5231423" y="5715000"/>
                  <a:ext cx="729762" cy="0"/>
                </a:xfrm>
                <a:custGeom>
                  <a:rect b="b" l="l" r="r" t="t"/>
                  <a:pathLst>
                    <a:path extrusionOk="0" h="120000" w="729762">
                      <a:moveTo>
                        <a:pt x="0" y="0"/>
                      </a:moveTo>
                      <a:lnTo>
                        <a:pt x="729762" y="0"/>
                      </a:lnTo>
                    </a:path>
                  </a:pathLst>
                </a:custGeom>
                <a:noFill/>
                <a:ln cap="flat" cmpd="sng" w="635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4" name="Google Shape;1574;p90"/>
                <p:cNvSpPr/>
                <p:nvPr/>
              </p:nvSpPr>
              <p:spPr>
                <a:xfrm>
                  <a:off x="5149119" y="5811715"/>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DHT</a:t>
                  </a:r>
                  <a:endParaRPr/>
                </a:p>
              </p:txBody>
            </p:sp>
            <p:sp>
              <p:nvSpPr>
                <p:cNvPr id="1575" name="Google Shape;1575;p90"/>
                <p:cNvSpPr/>
                <p:nvPr/>
              </p:nvSpPr>
              <p:spPr>
                <a:xfrm>
                  <a:off x="3632721" y="5802923"/>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MCU</a:t>
                  </a:r>
                  <a:endParaRPr/>
                </a:p>
              </p:txBody>
            </p:sp>
          </p:grpSp>
          <p:sp>
            <p:nvSpPr>
              <p:cNvPr id="1576" name="Google Shape;1576;p90"/>
              <p:cNvSpPr/>
              <p:nvPr/>
            </p:nvSpPr>
            <p:spPr>
              <a:xfrm>
                <a:off x="2525777" y="5666074"/>
                <a:ext cx="1190667"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Giải thích các đường:</a:t>
                </a:r>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91"/>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583" name="Google Shape;1583;p91"/>
          <p:cNvSpPr/>
          <p:nvPr/>
        </p:nvSpPr>
        <p:spPr>
          <a:xfrm>
            <a:off x="712189" y="1791158"/>
            <a:ext cx="8487381" cy="647819"/>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Khởi động tín hiệu lệnh đối với DHT22.</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MCU gửi tín hiệu khởi động và phản hồi DHT</a:t>
            </a:r>
            <a:endParaRPr/>
          </a:p>
        </p:txBody>
      </p:sp>
      <p:grpSp>
        <p:nvGrpSpPr>
          <p:cNvPr id="1584" name="Google Shape;1584;p91"/>
          <p:cNvGrpSpPr/>
          <p:nvPr/>
        </p:nvGrpSpPr>
        <p:grpSpPr>
          <a:xfrm>
            <a:off x="416136" y="436183"/>
            <a:ext cx="9051872" cy="276871"/>
            <a:chOff x="416136" y="436183"/>
            <a:chExt cx="9051872" cy="276871"/>
          </a:xfrm>
        </p:grpSpPr>
        <p:sp>
          <p:nvSpPr>
            <p:cNvPr id="1585" name="Google Shape;1585;p91"/>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586" name="Google Shape;1586;p91"/>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grpSp>
        <p:nvGrpSpPr>
          <p:cNvPr id="1587" name="Google Shape;1587;p91"/>
          <p:cNvGrpSpPr/>
          <p:nvPr/>
        </p:nvGrpSpPr>
        <p:grpSpPr>
          <a:xfrm>
            <a:off x="771980" y="2981787"/>
            <a:ext cx="8358863" cy="2649995"/>
            <a:chOff x="731229" y="3426955"/>
            <a:chExt cx="8358863" cy="2649995"/>
          </a:xfrm>
        </p:grpSpPr>
        <p:grpSp>
          <p:nvGrpSpPr>
            <p:cNvPr id="1588" name="Google Shape;1588;p91"/>
            <p:cNvGrpSpPr/>
            <p:nvPr/>
          </p:nvGrpSpPr>
          <p:grpSpPr>
            <a:xfrm>
              <a:off x="3731985" y="5826347"/>
              <a:ext cx="2442030" cy="250603"/>
              <a:chOff x="3632721" y="5715000"/>
              <a:chExt cx="2442030" cy="250603"/>
            </a:xfrm>
          </p:grpSpPr>
          <p:sp>
            <p:nvSpPr>
              <p:cNvPr id="1589" name="Google Shape;1589;p91"/>
              <p:cNvSpPr/>
              <p:nvPr/>
            </p:nvSpPr>
            <p:spPr>
              <a:xfrm>
                <a:off x="3727938" y="5715000"/>
                <a:ext cx="729762" cy="0"/>
              </a:xfrm>
              <a:custGeom>
                <a:rect b="b" l="l" r="r" t="t"/>
                <a:pathLst>
                  <a:path extrusionOk="0" h="120000" w="729762">
                    <a:moveTo>
                      <a:pt x="0" y="0"/>
                    </a:moveTo>
                    <a:lnTo>
                      <a:pt x="729762" y="0"/>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Google Shape;1590;p91"/>
              <p:cNvSpPr/>
              <p:nvPr/>
            </p:nvSpPr>
            <p:spPr>
              <a:xfrm>
                <a:off x="5231423" y="5715000"/>
                <a:ext cx="729762" cy="0"/>
              </a:xfrm>
              <a:custGeom>
                <a:rect b="b" l="l" r="r" t="t"/>
                <a:pathLst>
                  <a:path extrusionOk="0" h="120000" w="729762">
                    <a:moveTo>
                      <a:pt x="0" y="0"/>
                    </a:moveTo>
                    <a:lnTo>
                      <a:pt x="729762" y="0"/>
                    </a:lnTo>
                  </a:path>
                </a:pathLst>
              </a:custGeom>
              <a:noFill/>
              <a:ln cap="flat" cmpd="sng" w="635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Google Shape;1591;p91"/>
              <p:cNvSpPr/>
              <p:nvPr/>
            </p:nvSpPr>
            <p:spPr>
              <a:xfrm>
                <a:off x="5161819" y="5811715"/>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của cảm biến</a:t>
                </a:r>
                <a:endParaRPr/>
              </a:p>
            </p:txBody>
          </p:sp>
          <p:sp>
            <p:nvSpPr>
              <p:cNvPr id="1592" name="Google Shape;1592;p91"/>
              <p:cNvSpPr/>
              <p:nvPr/>
            </p:nvSpPr>
            <p:spPr>
              <a:xfrm>
                <a:off x="3632721" y="5802923"/>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của máy chủ</a:t>
                </a:r>
                <a:endParaRPr/>
              </a:p>
            </p:txBody>
          </p:sp>
        </p:grpSp>
        <p:grpSp>
          <p:nvGrpSpPr>
            <p:cNvPr id="1593" name="Google Shape;1593;p91"/>
            <p:cNvGrpSpPr/>
            <p:nvPr/>
          </p:nvGrpSpPr>
          <p:grpSpPr>
            <a:xfrm>
              <a:off x="731229" y="3426955"/>
              <a:ext cx="8358863" cy="1969477"/>
              <a:chOff x="731229" y="3279531"/>
              <a:chExt cx="8358863" cy="1969477"/>
            </a:xfrm>
          </p:grpSpPr>
          <p:grpSp>
            <p:nvGrpSpPr>
              <p:cNvPr id="1594" name="Google Shape;1594;p91"/>
              <p:cNvGrpSpPr/>
              <p:nvPr/>
            </p:nvGrpSpPr>
            <p:grpSpPr>
              <a:xfrm>
                <a:off x="731229" y="3279531"/>
                <a:ext cx="8358863" cy="1969477"/>
                <a:chOff x="731229" y="3279531"/>
                <a:chExt cx="8358863" cy="1969477"/>
              </a:xfrm>
            </p:grpSpPr>
            <p:grpSp>
              <p:nvGrpSpPr>
                <p:cNvPr id="1595" name="Google Shape;1595;p91"/>
                <p:cNvGrpSpPr/>
                <p:nvPr/>
              </p:nvGrpSpPr>
              <p:grpSpPr>
                <a:xfrm>
                  <a:off x="1204546" y="3279531"/>
                  <a:ext cx="7693269" cy="1969477"/>
                  <a:chOff x="1204546" y="3279531"/>
                  <a:chExt cx="7693269" cy="1969477"/>
                </a:xfrm>
              </p:grpSpPr>
              <p:sp>
                <p:nvSpPr>
                  <p:cNvPr id="1596" name="Google Shape;1596;p91"/>
                  <p:cNvSpPr/>
                  <p:nvPr/>
                </p:nvSpPr>
                <p:spPr>
                  <a:xfrm>
                    <a:off x="1204546" y="3903784"/>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7" name="Google Shape;1597;p91"/>
                  <p:cNvSpPr/>
                  <p:nvPr/>
                </p:nvSpPr>
                <p:spPr>
                  <a:xfrm>
                    <a:off x="1204546" y="4501662"/>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8" name="Google Shape;1598;p91"/>
                  <p:cNvSpPr/>
                  <p:nvPr/>
                </p:nvSpPr>
                <p:spPr>
                  <a:xfrm>
                    <a:off x="1441938"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9" name="Google Shape;1599;p91"/>
                  <p:cNvSpPr/>
                  <p:nvPr/>
                </p:nvSpPr>
                <p:spPr>
                  <a:xfrm>
                    <a:off x="318984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0" name="Google Shape;1600;p91"/>
                  <p:cNvSpPr/>
                  <p:nvPr/>
                </p:nvSpPr>
                <p:spPr>
                  <a:xfrm>
                    <a:off x="423789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1" name="Google Shape;1601;p91"/>
                  <p:cNvSpPr/>
                  <p:nvPr/>
                </p:nvSpPr>
                <p:spPr>
                  <a:xfrm>
                    <a:off x="6768908"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2" name="Google Shape;1602;p91"/>
                  <p:cNvSpPr/>
                  <p:nvPr/>
                </p:nvSpPr>
                <p:spPr>
                  <a:xfrm>
                    <a:off x="786911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3" name="Google Shape;1603;p91"/>
                <p:cNvSpPr/>
                <p:nvPr/>
              </p:nvSpPr>
              <p:spPr>
                <a:xfrm>
                  <a:off x="731229" y="3811451"/>
                  <a:ext cx="454264"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rgbClr val="262626"/>
                      </a:solidFill>
                      <a:latin typeface="Arial"/>
                      <a:ea typeface="Arial"/>
                      <a:cs typeface="Arial"/>
                      <a:sym typeface="Arial"/>
                    </a:rPr>
                    <a:t>VCC</a:t>
                  </a:r>
                  <a:endParaRPr/>
                </a:p>
              </p:txBody>
            </p:sp>
            <p:sp>
              <p:nvSpPr>
                <p:cNvPr id="1604" name="Google Shape;1604;p91"/>
                <p:cNvSpPr/>
                <p:nvPr/>
              </p:nvSpPr>
              <p:spPr>
                <a:xfrm>
                  <a:off x="731229" y="4418121"/>
                  <a:ext cx="454264" cy="184666"/>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rgbClr val="262626"/>
                      </a:solidFill>
                      <a:latin typeface="Arial"/>
                      <a:ea typeface="Arial"/>
                      <a:cs typeface="Arial"/>
                      <a:sym typeface="Arial"/>
                    </a:rPr>
                    <a:t>GND</a:t>
                  </a:r>
                  <a:endParaRPr/>
                </a:p>
              </p:txBody>
            </p:sp>
            <p:sp>
              <p:nvSpPr>
                <p:cNvPr id="1605" name="Google Shape;1605;p91"/>
                <p:cNvSpPr/>
                <p:nvPr/>
              </p:nvSpPr>
              <p:spPr>
                <a:xfrm>
                  <a:off x="1822612" y="4857398"/>
                  <a:ext cx="980370" cy="3231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Máy chủ hạ xuống tối thiểu 1 ms</a:t>
                  </a:r>
                  <a:endParaRPr/>
                </a:p>
              </p:txBody>
            </p:sp>
            <p:sp>
              <p:nvSpPr>
                <p:cNvPr id="1606" name="Google Shape;1606;p91"/>
                <p:cNvSpPr/>
                <p:nvPr/>
              </p:nvSpPr>
              <p:spPr>
                <a:xfrm>
                  <a:off x="4520305" y="4904779"/>
                  <a:ext cx="2026073"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80 us để cảm biến hạ xuống</a:t>
                  </a:r>
                  <a:endParaRPr/>
                </a:p>
              </p:txBody>
            </p:sp>
            <p:sp>
              <p:nvSpPr>
                <p:cNvPr id="1607" name="Google Shape;1607;p91"/>
                <p:cNvSpPr/>
                <p:nvPr/>
              </p:nvSpPr>
              <p:spPr>
                <a:xfrm>
                  <a:off x="7950075" y="4700575"/>
                  <a:ext cx="1140017" cy="3231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262626"/>
                      </a:solidFill>
                      <a:latin typeface="Arial"/>
                      <a:ea typeface="Arial"/>
                      <a:cs typeface="Arial"/>
                      <a:sym typeface="Arial"/>
                    </a:rPr>
                    <a:t>Bắt đầu truyền dữ liệu</a:t>
                  </a:r>
                  <a:endParaRPr/>
                </a:p>
              </p:txBody>
            </p:sp>
            <p:sp>
              <p:nvSpPr>
                <p:cNvPr id="1608" name="Google Shape;1608;p91"/>
                <p:cNvSpPr/>
                <p:nvPr/>
              </p:nvSpPr>
              <p:spPr>
                <a:xfrm flipH="1">
                  <a:off x="4225476"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9" name="Google Shape;1609;p91"/>
                <p:cNvSpPr/>
                <p:nvPr/>
              </p:nvSpPr>
              <p:spPr>
                <a:xfrm>
                  <a:off x="3012086"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0" name="Google Shape;1610;p91"/>
                <p:cNvSpPr/>
                <p:nvPr/>
              </p:nvSpPr>
              <p:spPr>
                <a:xfrm flipH="1">
                  <a:off x="7883618" y="3310602"/>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1" name="Google Shape;1611;p91"/>
                <p:cNvSpPr/>
                <p:nvPr/>
              </p:nvSpPr>
              <p:spPr>
                <a:xfrm>
                  <a:off x="6590657" y="33018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2" name="Google Shape;1612;p91"/>
                <p:cNvSpPr/>
                <p:nvPr/>
              </p:nvSpPr>
              <p:spPr>
                <a:xfrm>
                  <a:off x="1235687"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3" name="Google Shape;1613;p91"/>
                <p:cNvSpPr/>
                <p:nvPr/>
              </p:nvSpPr>
              <p:spPr>
                <a:xfrm>
                  <a:off x="4030266"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Google Shape;1614;p91"/>
                <p:cNvSpPr/>
                <p:nvPr/>
              </p:nvSpPr>
              <p:spPr>
                <a:xfrm flipH="1">
                  <a:off x="3196372"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Google Shape;1615;p91"/>
                <p:cNvSpPr/>
                <p:nvPr/>
              </p:nvSpPr>
              <p:spPr>
                <a:xfrm flipH="1">
                  <a:off x="6780275"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Google Shape;1616;p91"/>
                <p:cNvSpPr/>
                <p:nvPr/>
              </p:nvSpPr>
              <p:spPr>
                <a:xfrm>
                  <a:off x="3211797" y="3362706"/>
                  <a:ext cx="980370" cy="3231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Máy chủ nâng lên trong vòng 20-40 us</a:t>
                  </a:r>
                  <a:endParaRPr/>
                </a:p>
              </p:txBody>
            </p:sp>
            <p:sp>
              <p:nvSpPr>
                <p:cNvPr id="1617" name="Google Shape;1617;p91"/>
                <p:cNvSpPr/>
                <p:nvPr/>
              </p:nvSpPr>
              <p:spPr>
                <a:xfrm>
                  <a:off x="6851812" y="3362706"/>
                  <a:ext cx="980370" cy="3231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Cảm biến nâng lên trong vòng 80 us</a:t>
                  </a:r>
                  <a:endParaRPr/>
                </a:p>
              </p:txBody>
            </p:sp>
          </p:grpSp>
          <p:sp>
            <p:nvSpPr>
              <p:cNvPr id="1618" name="Google Shape;1618;p91"/>
              <p:cNvSpPr/>
              <p:nvPr/>
            </p:nvSpPr>
            <p:spPr>
              <a:xfrm>
                <a:off x="1274885" y="3903785"/>
                <a:ext cx="2880000" cy="597877"/>
              </a:xfrm>
              <a:custGeom>
                <a:rect b="b" l="l" r="r" t="t"/>
                <a:pathLst>
                  <a:path extrusionOk="0" h="633046" w="2875084">
                    <a:moveTo>
                      <a:pt x="0" y="0"/>
                    </a:moveTo>
                    <a:lnTo>
                      <a:pt x="167053" y="0"/>
                    </a:lnTo>
                    <a:lnTo>
                      <a:pt x="430823" y="633046"/>
                    </a:lnTo>
                    <a:lnTo>
                      <a:pt x="1740877" y="633046"/>
                    </a:lnTo>
                    <a:lnTo>
                      <a:pt x="2022230" y="0"/>
                    </a:lnTo>
                    <a:lnTo>
                      <a:pt x="2875084" y="0"/>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9" name="Google Shape;1619;p91"/>
              <p:cNvSpPr/>
              <p:nvPr/>
            </p:nvSpPr>
            <p:spPr>
              <a:xfrm>
                <a:off x="4141177" y="3903785"/>
                <a:ext cx="4501661" cy="606669"/>
              </a:xfrm>
              <a:custGeom>
                <a:rect b="b" l="l" r="r" t="t"/>
                <a:pathLst>
                  <a:path extrusionOk="0" h="606669" w="4501661">
                    <a:moveTo>
                      <a:pt x="0" y="0"/>
                    </a:moveTo>
                    <a:lnTo>
                      <a:pt x="254977" y="606669"/>
                    </a:lnTo>
                    <a:lnTo>
                      <a:pt x="2523392" y="606669"/>
                    </a:lnTo>
                    <a:lnTo>
                      <a:pt x="2743200" y="8792"/>
                    </a:lnTo>
                    <a:lnTo>
                      <a:pt x="3631223" y="8792"/>
                    </a:lnTo>
                    <a:lnTo>
                      <a:pt x="3859823" y="597877"/>
                    </a:lnTo>
                    <a:lnTo>
                      <a:pt x="4501661" y="597877"/>
                    </a:lnTo>
                  </a:path>
                </a:pathLst>
              </a:custGeom>
              <a:noFill/>
              <a:ln cap="flat" cmpd="sng" w="635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0" name="Google Shape;1620;p91"/>
              <p:cNvSpPr/>
              <p:nvPr/>
            </p:nvSpPr>
            <p:spPr>
              <a:xfrm>
                <a:off x="1835940" y="5012280"/>
                <a:ext cx="967042" cy="168283"/>
              </a:xfrm>
              <a:prstGeom prst="rect">
                <a:avLst/>
              </a:prstGeom>
              <a:noFill/>
              <a:ln cap="flat" cmpd="sng" w="25400">
                <a:solidFill>
                  <a:srgbClr val="FF43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1" name="Google Shape;1621;p91"/>
              <p:cNvSpPr/>
              <p:nvPr/>
            </p:nvSpPr>
            <p:spPr>
              <a:xfrm>
                <a:off x="3334540" y="3500980"/>
                <a:ext cx="720000" cy="168283"/>
              </a:xfrm>
              <a:prstGeom prst="rect">
                <a:avLst/>
              </a:prstGeom>
              <a:noFill/>
              <a:ln cap="flat" cmpd="sng" w="25400">
                <a:solidFill>
                  <a:srgbClr val="FF43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2" name="Google Shape;1622;p91"/>
              <p:cNvSpPr/>
              <p:nvPr/>
            </p:nvSpPr>
            <p:spPr>
              <a:xfrm>
                <a:off x="7071997" y="3500980"/>
                <a:ext cx="540000" cy="168283"/>
              </a:xfrm>
              <a:prstGeom prst="rect">
                <a:avLst/>
              </a:prstGeom>
              <a:noFill/>
              <a:ln cap="flat" cmpd="sng" w="25400">
                <a:solidFill>
                  <a:srgbClr val="FF43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Google Shape;1623;p91"/>
              <p:cNvSpPr/>
              <p:nvPr/>
            </p:nvSpPr>
            <p:spPr>
              <a:xfrm>
                <a:off x="4863460" y="4897980"/>
                <a:ext cx="324000" cy="168283"/>
              </a:xfrm>
              <a:prstGeom prst="rect">
                <a:avLst/>
              </a:prstGeom>
              <a:noFill/>
              <a:ln cap="flat" cmpd="sng" w="25400">
                <a:solidFill>
                  <a:srgbClr val="FF43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92"/>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630" name="Google Shape;1630;p92"/>
          <p:cNvSpPr/>
          <p:nvPr/>
        </p:nvSpPr>
        <p:spPr>
          <a:xfrm>
            <a:off x="712189" y="1791158"/>
            <a:ext cx="8487381" cy="647819"/>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Bắt đầu tín hiệu yêu cầu đối với DHT11</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MCU gửi tín hiệu khởi động và phản hồi DHT</a:t>
            </a:r>
            <a:endParaRPr/>
          </a:p>
        </p:txBody>
      </p:sp>
      <p:grpSp>
        <p:nvGrpSpPr>
          <p:cNvPr id="1631" name="Google Shape;1631;p92"/>
          <p:cNvGrpSpPr/>
          <p:nvPr/>
        </p:nvGrpSpPr>
        <p:grpSpPr>
          <a:xfrm>
            <a:off x="416136" y="436183"/>
            <a:ext cx="9051872" cy="276871"/>
            <a:chOff x="416136" y="436183"/>
            <a:chExt cx="9051872" cy="276871"/>
          </a:xfrm>
        </p:grpSpPr>
        <p:sp>
          <p:nvSpPr>
            <p:cNvPr id="1632" name="Google Shape;1632;p92"/>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633" name="Google Shape;1633;p92"/>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grpSp>
        <p:nvGrpSpPr>
          <p:cNvPr id="1634" name="Google Shape;1634;p92"/>
          <p:cNvGrpSpPr/>
          <p:nvPr/>
        </p:nvGrpSpPr>
        <p:grpSpPr>
          <a:xfrm>
            <a:off x="712189" y="2986723"/>
            <a:ext cx="8596918" cy="2690414"/>
            <a:chOff x="750282" y="3371733"/>
            <a:chExt cx="8596918" cy="2690414"/>
          </a:xfrm>
        </p:grpSpPr>
        <p:grpSp>
          <p:nvGrpSpPr>
            <p:cNvPr id="1635" name="Google Shape;1635;p92"/>
            <p:cNvGrpSpPr/>
            <p:nvPr/>
          </p:nvGrpSpPr>
          <p:grpSpPr>
            <a:xfrm>
              <a:off x="2525777" y="5762618"/>
              <a:ext cx="3763709" cy="299529"/>
              <a:chOff x="2525777" y="5666074"/>
              <a:chExt cx="3763709" cy="299529"/>
            </a:xfrm>
          </p:grpSpPr>
          <p:grpSp>
            <p:nvGrpSpPr>
              <p:cNvPr id="1636" name="Google Shape;1636;p92"/>
              <p:cNvGrpSpPr/>
              <p:nvPr/>
            </p:nvGrpSpPr>
            <p:grpSpPr>
              <a:xfrm>
                <a:off x="3860156" y="5715000"/>
                <a:ext cx="2429330" cy="250603"/>
                <a:chOff x="3632721" y="5715000"/>
                <a:chExt cx="2429330" cy="250603"/>
              </a:xfrm>
            </p:grpSpPr>
            <p:sp>
              <p:nvSpPr>
                <p:cNvPr id="1637" name="Google Shape;1637;p92"/>
                <p:cNvSpPr/>
                <p:nvPr/>
              </p:nvSpPr>
              <p:spPr>
                <a:xfrm>
                  <a:off x="3727938" y="5715000"/>
                  <a:ext cx="729762" cy="0"/>
                </a:xfrm>
                <a:custGeom>
                  <a:rect b="b" l="l" r="r" t="t"/>
                  <a:pathLst>
                    <a:path extrusionOk="0" h="120000" w="729762">
                      <a:moveTo>
                        <a:pt x="0" y="0"/>
                      </a:moveTo>
                      <a:lnTo>
                        <a:pt x="729762" y="0"/>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8" name="Google Shape;1638;p92"/>
                <p:cNvSpPr/>
                <p:nvPr/>
              </p:nvSpPr>
              <p:spPr>
                <a:xfrm>
                  <a:off x="5231423" y="5715000"/>
                  <a:ext cx="729762" cy="0"/>
                </a:xfrm>
                <a:custGeom>
                  <a:rect b="b" l="l" r="r" t="t"/>
                  <a:pathLst>
                    <a:path extrusionOk="0" h="120000" w="729762">
                      <a:moveTo>
                        <a:pt x="0" y="0"/>
                      </a:moveTo>
                      <a:lnTo>
                        <a:pt x="729762" y="0"/>
                      </a:lnTo>
                    </a:path>
                  </a:pathLst>
                </a:custGeom>
                <a:noFill/>
                <a:ln cap="flat" cmpd="sng" w="635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9" name="Google Shape;1639;p92"/>
                <p:cNvSpPr/>
                <p:nvPr/>
              </p:nvSpPr>
              <p:spPr>
                <a:xfrm>
                  <a:off x="5149119" y="5811715"/>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DHT</a:t>
                  </a:r>
                  <a:endParaRPr/>
                </a:p>
              </p:txBody>
            </p:sp>
            <p:sp>
              <p:nvSpPr>
                <p:cNvPr id="1640" name="Google Shape;1640;p92"/>
                <p:cNvSpPr/>
                <p:nvPr/>
              </p:nvSpPr>
              <p:spPr>
                <a:xfrm>
                  <a:off x="3632721" y="5802923"/>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MCU</a:t>
                  </a:r>
                  <a:endParaRPr/>
                </a:p>
              </p:txBody>
            </p:sp>
          </p:grpSp>
          <p:sp>
            <p:nvSpPr>
              <p:cNvPr id="1641" name="Google Shape;1641;p92"/>
              <p:cNvSpPr/>
              <p:nvPr/>
            </p:nvSpPr>
            <p:spPr>
              <a:xfrm>
                <a:off x="2525777" y="5666074"/>
                <a:ext cx="1190667"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Giải thích các đường:</a:t>
                </a:r>
                <a:endParaRPr/>
              </a:p>
            </p:txBody>
          </p:sp>
        </p:grpSp>
        <p:grpSp>
          <p:nvGrpSpPr>
            <p:cNvPr id="1642" name="Google Shape;1642;p92"/>
            <p:cNvGrpSpPr/>
            <p:nvPr/>
          </p:nvGrpSpPr>
          <p:grpSpPr>
            <a:xfrm>
              <a:off x="750282" y="3371733"/>
              <a:ext cx="8596918" cy="2020169"/>
              <a:chOff x="750282" y="3371733"/>
              <a:chExt cx="8596918" cy="2020169"/>
            </a:xfrm>
          </p:grpSpPr>
          <p:grpSp>
            <p:nvGrpSpPr>
              <p:cNvPr id="1643" name="Google Shape;1643;p92"/>
              <p:cNvGrpSpPr/>
              <p:nvPr/>
            </p:nvGrpSpPr>
            <p:grpSpPr>
              <a:xfrm>
                <a:off x="750282" y="3371733"/>
                <a:ext cx="8492544" cy="2020169"/>
                <a:chOff x="622111" y="3250842"/>
                <a:chExt cx="8492544" cy="2020169"/>
              </a:xfrm>
            </p:grpSpPr>
            <p:grpSp>
              <p:nvGrpSpPr>
                <p:cNvPr id="1644" name="Google Shape;1644;p92"/>
                <p:cNvGrpSpPr/>
                <p:nvPr/>
              </p:nvGrpSpPr>
              <p:grpSpPr>
                <a:xfrm>
                  <a:off x="978194" y="3279531"/>
                  <a:ext cx="7693269" cy="1969477"/>
                  <a:chOff x="978194" y="3279531"/>
                  <a:chExt cx="7693269" cy="1969477"/>
                </a:xfrm>
              </p:grpSpPr>
              <p:sp>
                <p:nvSpPr>
                  <p:cNvPr id="1645" name="Google Shape;1645;p92"/>
                  <p:cNvSpPr/>
                  <p:nvPr/>
                </p:nvSpPr>
                <p:spPr>
                  <a:xfrm>
                    <a:off x="978194" y="3903784"/>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6" name="Google Shape;1646;p92"/>
                  <p:cNvSpPr/>
                  <p:nvPr/>
                </p:nvSpPr>
                <p:spPr>
                  <a:xfrm>
                    <a:off x="978194" y="4501662"/>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7" name="Google Shape;1647;p92"/>
                  <p:cNvSpPr/>
                  <p:nvPr/>
                </p:nvSpPr>
                <p:spPr>
                  <a:xfrm>
                    <a:off x="1441938"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8" name="Google Shape;1648;p92"/>
                  <p:cNvSpPr/>
                  <p:nvPr/>
                </p:nvSpPr>
                <p:spPr>
                  <a:xfrm>
                    <a:off x="3496438"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9" name="Google Shape;1649;p92"/>
                  <p:cNvSpPr/>
                  <p:nvPr/>
                </p:nvSpPr>
                <p:spPr>
                  <a:xfrm>
                    <a:off x="4563507"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0" name="Google Shape;1650;p92"/>
                  <p:cNvSpPr/>
                  <p:nvPr/>
                </p:nvSpPr>
                <p:spPr>
                  <a:xfrm>
                    <a:off x="6668314"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1" name="Google Shape;1651;p92"/>
                  <p:cNvSpPr/>
                  <p:nvPr/>
                </p:nvSpPr>
                <p:spPr>
                  <a:xfrm>
                    <a:off x="7677394"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52" name="Google Shape;1652;p92"/>
                <p:cNvSpPr/>
                <p:nvPr/>
              </p:nvSpPr>
              <p:spPr>
                <a:xfrm>
                  <a:off x="622111" y="3811451"/>
                  <a:ext cx="45426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VCC</a:t>
                  </a:r>
                  <a:endParaRPr/>
                </a:p>
              </p:txBody>
            </p:sp>
            <p:sp>
              <p:nvSpPr>
                <p:cNvPr id="1653" name="Google Shape;1653;p92"/>
                <p:cNvSpPr/>
                <p:nvPr/>
              </p:nvSpPr>
              <p:spPr>
                <a:xfrm>
                  <a:off x="622111" y="4418121"/>
                  <a:ext cx="45426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GND</a:t>
                  </a:r>
                  <a:endParaRPr/>
                </a:p>
              </p:txBody>
            </p:sp>
            <p:sp>
              <p:nvSpPr>
                <p:cNvPr id="1654" name="Google Shape;1654;p92"/>
                <p:cNvSpPr/>
                <p:nvPr/>
              </p:nvSpPr>
              <p:spPr>
                <a:xfrm>
                  <a:off x="3565369" y="3250842"/>
                  <a:ext cx="1118781" cy="46166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MCU nâng điện áp và chờ phản hồi DHT (20-40 us)</a:t>
                  </a:r>
                  <a:endParaRPr/>
                </a:p>
              </p:txBody>
            </p:sp>
            <p:sp>
              <p:nvSpPr>
                <p:cNvPr id="1655" name="Google Shape;1655;p92"/>
                <p:cNvSpPr/>
                <p:nvPr/>
              </p:nvSpPr>
              <p:spPr>
                <a:xfrm>
                  <a:off x="6738651" y="3250842"/>
                  <a:ext cx="845741"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DHT nâng điện áp và duy trì trong khoảng 80 us</a:t>
                  </a:r>
                  <a:endParaRPr/>
                </a:p>
              </p:txBody>
            </p:sp>
            <p:sp>
              <p:nvSpPr>
                <p:cNvPr id="1656" name="Google Shape;1656;p92"/>
                <p:cNvSpPr/>
                <p:nvPr/>
              </p:nvSpPr>
              <p:spPr>
                <a:xfrm>
                  <a:off x="1565812" y="4655458"/>
                  <a:ext cx="1819382"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MCU gửi tín hiệu khởi động và hạ điện áp trong ít nhất 18 ms để DHT11 có thể dò tín hiệu</a:t>
                  </a:r>
                  <a:endParaRPr/>
                </a:p>
              </p:txBody>
            </p:sp>
            <p:sp>
              <p:nvSpPr>
                <p:cNvPr id="1657" name="Google Shape;1657;p92"/>
                <p:cNvSpPr/>
                <p:nvPr/>
              </p:nvSpPr>
              <p:spPr>
                <a:xfrm>
                  <a:off x="4780487" y="4655457"/>
                  <a:ext cx="1707855"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DHT gửi tín hiệu phản hồi và duy trì trong khoảng 80 us</a:t>
                  </a:r>
                  <a:endParaRPr/>
                </a:p>
              </p:txBody>
            </p:sp>
            <p:sp>
              <p:nvSpPr>
                <p:cNvPr id="1658" name="Google Shape;1658;p92"/>
                <p:cNvSpPr/>
                <p:nvPr/>
              </p:nvSpPr>
              <p:spPr>
                <a:xfrm>
                  <a:off x="8111968" y="3930019"/>
                  <a:ext cx="100268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Bắt đầu truyền dữ liệu</a:t>
                  </a:r>
                  <a:endParaRPr/>
                </a:p>
              </p:txBody>
            </p:sp>
            <p:sp>
              <p:nvSpPr>
                <p:cNvPr id="1659" name="Google Shape;1659;p92"/>
                <p:cNvSpPr/>
                <p:nvPr/>
              </p:nvSpPr>
              <p:spPr>
                <a:xfrm>
                  <a:off x="1255037"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0" name="Google Shape;1660;p92"/>
                <p:cNvSpPr/>
                <p:nvPr/>
              </p:nvSpPr>
              <p:spPr>
                <a:xfrm flipH="1">
                  <a:off x="3531288"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1" name="Google Shape;1661;p92"/>
                <p:cNvSpPr/>
                <p:nvPr/>
              </p:nvSpPr>
              <p:spPr>
                <a:xfrm flipH="1">
                  <a:off x="6675242"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Google Shape;1662;p92"/>
                <p:cNvSpPr/>
                <p:nvPr/>
              </p:nvSpPr>
              <p:spPr>
                <a:xfrm>
                  <a:off x="622111" y="4769778"/>
                  <a:ext cx="926457"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ĐẦU RA BUS ĐƠN</a:t>
                  </a:r>
                  <a:endParaRPr/>
                </a:p>
              </p:txBody>
            </p:sp>
            <p:sp>
              <p:nvSpPr>
                <p:cNvPr id="1663" name="Google Shape;1663;p92"/>
                <p:cNvSpPr/>
                <p:nvPr/>
              </p:nvSpPr>
              <p:spPr>
                <a:xfrm flipH="1">
                  <a:off x="4563127"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Google Shape;1664;p92"/>
                <p:cNvSpPr/>
                <p:nvPr/>
              </p:nvSpPr>
              <p:spPr>
                <a:xfrm>
                  <a:off x="3321711"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5" name="Google Shape;1665;p92"/>
                <p:cNvSpPr/>
                <p:nvPr/>
              </p:nvSpPr>
              <p:spPr>
                <a:xfrm flipH="1">
                  <a:off x="7677394"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6" name="Google Shape;1666;p92"/>
                <p:cNvSpPr/>
                <p:nvPr/>
              </p:nvSpPr>
              <p:spPr>
                <a:xfrm>
                  <a:off x="4368591" y="495476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7" name="Google Shape;1667;p92"/>
                <p:cNvSpPr/>
                <p:nvPr/>
              </p:nvSpPr>
              <p:spPr>
                <a:xfrm>
                  <a:off x="6474486" y="3416110"/>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8" name="Google Shape;1668;p92"/>
              <p:cNvSpPr/>
              <p:nvPr/>
            </p:nvSpPr>
            <p:spPr>
              <a:xfrm>
                <a:off x="1257300" y="4024675"/>
                <a:ext cx="3276600" cy="597879"/>
              </a:xfrm>
              <a:custGeom>
                <a:rect b="b" l="l" r="r" t="t"/>
                <a:pathLst>
                  <a:path extrusionOk="0" h="619125" w="3276600">
                    <a:moveTo>
                      <a:pt x="0" y="0"/>
                    </a:moveTo>
                    <a:lnTo>
                      <a:pt x="228600" y="0"/>
                    </a:lnTo>
                    <a:lnTo>
                      <a:pt x="523875" y="619125"/>
                    </a:lnTo>
                    <a:lnTo>
                      <a:pt x="2266950" y="619125"/>
                    </a:lnTo>
                    <a:lnTo>
                      <a:pt x="2314575" y="180975"/>
                    </a:lnTo>
                    <a:cubicBezTo>
                      <a:pt x="2368550" y="44917"/>
                      <a:pt x="2393950" y="10528"/>
                      <a:pt x="2562225" y="9525"/>
                    </a:cubicBezTo>
                    <a:lnTo>
                      <a:pt x="3276600" y="9525"/>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9" name="Google Shape;1669;p92"/>
              <p:cNvSpPr/>
              <p:nvPr/>
            </p:nvSpPr>
            <p:spPr>
              <a:xfrm>
                <a:off x="4514850" y="4024675"/>
                <a:ext cx="3048000" cy="597879"/>
              </a:xfrm>
              <a:custGeom>
                <a:rect b="b" l="l" r="r" t="t"/>
                <a:pathLst>
                  <a:path extrusionOk="0" h="619125" w="3048000">
                    <a:moveTo>
                      <a:pt x="0" y="0"/>
                    </a:moveTo>
                    <a:lnTo>
                      <a:pt x="295275" y="619125"/>
                    </a:lnTo>
                    <a:lnTo>
                      <a:pt x="2038350" y="619125"/>
                    </a:lnTo>
                    <a:lnTo>
                      <a:pt x="2085975" y="180975"/>
                    </a:lnTo>
                    <a:cubicBezTo>
                      <a:pt x="2139950" y="44917"/>
                      <a:pt x="2165350" y="10528"/>
                      <a:pt x="2333625" y="9525"/>
                    </a:cubicBezTo>
                    <a:lnTo>
                      <a:pt x="3048000" y="9525"/>
                    </a:lnTo>
                  </a:path>
                </a:pathLst>
              </a:custGeom>
              <a:noFill/>
              <a:ln cap="flat" cmpd="sng" w="635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0" name="Google Shape;1670;p92"/>
              <p:cNvSpPr/>
              <p:nvPr/>
            </p:nvSpPr>
            <p:spPr>
              <a:xfrm>
                <a:off x="7534275" y="4026141"/>
                <a:ext cx="1057275" cy="600075"/>
              </a:xfrm>
              <a:custGeom>
                <a:rect b="b" l="l" r="r" t="t"/>
                <a:pathLst>
                  <a:path extrusionOk="0" h="600075" w="1057275">
                    <a:moveTo>
                      <a:pt x="0" y="0"/>
                    </a:moveTo>
                    <a:lnTo>
                      <a:pt x="342900" y="600075"/>
                    </a:lnTo>
                    <a:lnTo>
                      <a:pt x="1057275" y="600075"/>
                    </a:lnTo>
                  </a:path>
                </a:pathLst>
              </a:custGeom>
              <a:noFill/>
              <a:ln cap="flat" cmpd="sng" w="635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1" name="Google Shape;1671;p92"/>
              <p:cNvSpPr/>
              <p:nvPr/>
            </p:nvSpPr>
            <p:spPr>
              <a:xfrm>
                <a:off x="8089900" y="4368800"/>
                <a:ext cx="1257300" cy="203200"/>
              </a:xfrm>
              <a:custGeom>
                <a:rect b="b" l="l" r="r" t="t"/>
                <a:pathLst>
                  <a:path extrusionOk="0" h="203200" w="1257300">
                    <a:moveTo>
                      <a:pt x="1257300" y="0"/>
                    </a:moveTo>
                    <a:lnTo>
                      <a:pt x="88900" y="0"/>
                    </a:lnTo>
                    <a:lnTo>
                      <a:pt x="0" y="203200"/>
                    </a:lnTo>
                  </a:path>
                </a:pathLst>
              </a:custGeom>
              <a:noFill/>
              <a:ln cap="flat" cmpd="sng" w="12700">
                <a:solidFill>
                  <a:srgbClr val="00B05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93"/>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678" name="Google Shape;1678;p93"/>
          <p:cNvSpPr/>
          <p:nvPr/>
        </p:nvSpPr>
        <p:spPr>
          <a:xfrm>
            <a:off x="712189" y="1791150"/>
            <a:ext cx="8487381" cy="647819"/>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Những tín hiệu dữ liệu đối với DHT22</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DHT phản hồi tới MCU</a:t>
            </a:r>
            <a:endParaRPr/>
          </a:p>
        </p:txBody>
      </p:sp>
      <p:grpSp>
        <p:nvGrpSpPr>
          <p:cNvPr id="1679" name="Google Shape;1679;p93"/>
          <p:cNvGrpSpPr/>
          <p:nvPr/>
        </p:nvGrpSpPr>
        <p:grpSpPr>
          <a:xfrm>
            <a:off x="416136" y="436183"/>
            <a:ext cx="9051872" cy="276871"/>
            <a:chOff x="416136" y="436183"/>
            <a:chExt cx="9051872" cy="276871"/>
          </a:xfrm>
        </p:grpSpPr>
        <p:sp>
          <p:nvSpPr>
            <p:cNvPr id="1680" name="Google Shape;1680;p93"/>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681" name="Google Shape;1681;p93"/>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grpSp>
        <p:nvGrpSpPr>
          <p:cNvPr id="1682" name="Google Shape;1682;p93"/>
          <p:cNvGrpSpPr/>
          <p:nvPr/>
        </p:nvGrpSpPr>
        <p:grpSpPr>
          <a:xfrm>
            <a:off x="712189" y="2787240"/>
            <a:ext cx="8740227" cy="2928763"/>
            <a:chOff x="852124" y="3148187"/>
            <a:chExt cx="8740227" cy="2928763"/>
          </a:xfrm>
        </p:grpSpPr>
        <p:grpSp>
          <p:nvGrpSpPr>
            <p:cNvPr id="1683" name="Google Shape;1683;p93"/>
            <p:cNvGrpSpPr/>
            <p:nvPr/>
          </p:nvGrpSpPr>
          <p:grpSpPr>
            <a:xfrm>
              <a:off x="3731985" y="5826347"/>
              <a:ext cx="2442030" cy="250603"/>
              <a:chOff x="3632721" y="5715000"/>
              <a:chExt cx="2442030" cy="250603"/>
            </a:xfrm>
          </p:grpSpPr>
          <p:sp>
            <p:nvSpPr>
              <p:cNvPr id="1684" name="Google Shape;1684;p93"/>
              <p:cNvSpPr/>
              <p:nvPr/>
            </p:nvSpPr>
            <p:spPr>
              <a:xfrm>
                <a:off x="3727938" y="5715000"/>
                <a:ext cx="729762" cy="0"/>
              </a:xfrm>
              <a:custGeom>
                <a:rect b="b" l="l" r="r" t="t"/>
                <a:pathLst>
                  <a:path extrusionOk="0" h="120000" w="729762">
                    <a:moveTo>
                      <a:pt x="0" y="0"/>
                    </a:moveTo>
                    <a:lnTo>
                      <a:pt x="729762" y="0"/>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5" name="Google Shape;1685;p93"/>
              <p:cNvSpPr/>
              <p:nvPr/>
            </p:nvSpPr>
            <p:spPr>
              <a:xfrm>
                <a:off x="5231423" y="5715000"/>
                <a:ext cx="729762" cy="0"/>
              </a:xfrm>
              <a:custGeom>
                <a:rect b="b" l="l" r="r" t="t"/>
                <a:pathLst>
                  <a:path extrusionOk="0" h="120000" w="729762">
                    <a:moveTo>
                      <a:pt x="0" y="0"/>
                    </a:moveTo>
                    <a:lnTo>
                      <a:pt x="729762" y="0"/>
                    </a:lnTo>
                  </a:path>
                </a:pathLst>
              </a:custGeom>
              <a:noFill/>
              <a:ln cap="flat" cmpd="sng" w="635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Google Shape;1686;p93"/>
              <p:cNvSpPr/>
              <p:nvPr/>
            </p:nvSpPr>
            <p:spPr>
              <a:xfrm>
                <a:off x="5161819" y="5811715"/>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của cảm biến</a:t>
                </a:r>
                <a:endParaRPr/>
              </a:p>
            </p:txBody>
          </p:sp>
          <p:sp>
            <p:nvSpPr>
              <p:cNvPr id="1687" name="Google Shape;1687;p93"/>
              <p:cNvSpPr/>
              <p:nvPr/>
            </p:nvSpPr>
            <p:spPr>
              <a:xfrm>
                <a:off x="3632721" y="5802923"/>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của máy chủ</a:t>
                </a:r>
                <a:endParaRPr/>
              </a:p>
            </p:txBody>
          </p:sp>
        </p:grpSp>
        <p:grpSp>
          <p:nvGrpSpPr>
            <p:cNvPr id="1688" name="Google Shape;1688;p93"/>
            <p:cNvGrpSpPr/>
            <p:nvPr/>
          </p:nvGrpSpPr>
          <p:grpSpPr>
            <a:xfrm>
              <a:off x="852124" y="4507056"/>
              <a:ext cx="8740227" cy="1120943"/>
              <a:chOff x="928324" y="4595010"/>
              <a:chExt cx="8740227" cy="1120943"/>
            </a:xfrm>
          </p:grpSpPr>
          <p:grpSp>
            <p:nvGrpSpPr>
              <p:cNvPr id="1689" name="Google Shape;1689;p93"/>
              <p:cNvGrpSpPr/>
              <p:nvPr/>
            </p:nvGrpSpPr>
            <p:grpSpPr>
              <a:xfrm>
                <a:off x="928324" y="4595010"/>
                <a:ext cx="8740227" cy="1120943"/>
                <a:chOff x="928324" y="4814041"/>
                <a:chExt cx="8740227" cy="1319123"/>
              </a:xfrm>
            </p:grpSpPr>
            <p:grpSp>
              <p:nvGrpSpPr>
                <p:cNvPr id="1690" name="Google Shape;1690;p93"/>
                <p:cNvGrpSpPr/>
                <p:nvPr/>
              </p:nvGrpSpPr>
              <p:grpSpPr>
                <a:xfrm>
                  <a:off x="928324" y="4859684"/>
                  <a:ext cx="8477963" cy="1273480"/>
                  <a:chOff x="750282" y="6599300"/>
                  <a:chExt cx="8477963" cy="1273480"/>
                </a:xfrm>
              </p:grpSpPr>
              <p:grpSp>
                <p:nvGrpSpPr>
                  <p:cNvPr id="1691" name="Google Shape;1691;p93"/>
                  <p:cNvGrpSpPr/>
                  <p:nvPr/>
                </p:nvGrpSpPr>
                <p:grpSpPr>
                  <a:xfrm>
                    <a:off x="750282" y="6599300"/>
                    <a:ext cx="8477963" cy="1273480"/>
                    <a:chOff x="750282" y="6573765"/>
                    <a:chExt cx="8477963" cy="2037568"/>
                  </a:xfrm>
                </p:grpSpPr>
                <p:grpSp>
                  <p:nvGrpSpPr>
                    <p:cNvPr id="1692" name="Google Shape;1692;p93"/>
                    <p:cNvGrpSpPr/>
                    <p:nvPr/>
                  </p:nvGrpSpPr>
                  <p:grpSpPr>
                    <a:xfrm>
                      <a:off x="1106365" y="6641856"/>
                      <a:ext cx="7693269" cy="1969477"/>
                      <a:chOff x="978194" y="3279531"/>
                      <a:chExt cx="7693269" cy="1969477"/>
                    </a:xfrm>
                  </p:grpSpPr>
                  <p:sp>
                    <p:nvSpPr>
                      <p:cNvPr id="1693" name="Google Shape;1693;p93"/>
                      <p:cNvSpPr/>
                      <p:nvPr/>
                    </p:nvSpPr>
                    <p:spPr>
                      <a:xfrm>
                        <a:off x="978194" y="3903784"/>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4" name="Google Shape;1694;p93"/>
                      <p:cNvSpPr/>
                      <p:nvPr/>
                    </p:nvSpPr>
                    <p:spPr>
                      <a:xfrm>
                        <a:off x="978194" y="4501662"/>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Google Shape;1695;p93"/>
                      <p:cNvSpPr/>
                      <p:nvPr/>
                    </p:nvSpPr>
                    <p:spPr>
                      <a:xfrm>
                        <a:off x="1832463"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Google Shape;1696;p93"/>
                      <p:cNvSpPr/>
                      <p:nvPr/>
                    </p:nvSpPr>
                    <p:spPr>
                      <a:xfrm>
                        <a:off x="342610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Google Shape;1697;p93"/>
                      <p:cNvSpPr/>
                      <p:nvPr/>
                    </p:nvSpPr>
                    <p:spPr>
                      <a:xfrm>
                        <a:off x="680142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Google Shape;1698;p93"/>
                    <p:cNvSpPr/>
                    <p:nvPr/>
                  </p:nvSpPr>
                  <p:spPr>
                    <a:xfrm>
                      <a:off x="750282" y="7173776"/>
                      <a:ext cx="45426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VCC</a:t>
                      </a:r>
                      <a:endParaRPr/>
                    </a:p>
                  </p:txBody>
                </p:sp>
                <p:sp>
                  <p:nvSpPr>
                    <p:cNvPr id="1699" name="Google Shape;1699;p93"/>
                    <p:cNvSpPr/>
                    <p:nvPr/>
                  </p:nvSpPr>
                  <p:spPr>
                    <a:xfrm>
                      <a:off x="750282" y="7780446"/>
                      <a:ext cx="45426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GND</a:t>
                      </a:r>
                      <a:endParaRPr/>
                    </a:p>
                  </p:txBody>
                </p:sp>
                <p:sp>
                  <p:nvSpPr>
                    <p:cNvPr id="1700" name="Google Shape;1700;p93"/>
                    <p:cNvSpPr/>
                    <p:nvPr/>
                  </p:nvSpPr>
                  <p:spPr>
                    <a:xfrm>
                      <a:off x="2081390" y="8120728"/>
                      <a:ext cx="1370086"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Truyền dữ liệu 1 bit</a:t>
                      </a:r>
                      <a:endParaRPr/>
                    </a:p>
                  </p:txBody>
                </p:sp>
                <p:sp>
                  <p:nvSpPr>
                    <p:cNvPr id="1701" name="Google Shape;1701;p93"/>
                    <p:cNvSpPr/>
                    <p:nvPr/>
                  </p:nvSpPr>
                  <p:spPr>
                    <a:xfrm>
                      <a:off x="4304750" y="6573765"/>
                      <a:ext cx="1905550"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Cảm biến xuất dữ liệu 1 bit “1” trong vòng 70 us</a:t>
                      </a:r>
                      <a:endParaRPr/>
                    </a:p>
                  </p:txBody>
                </p:sp>
                <p:sp>
                  <p:nvSpPr>
                    <p:cNvPr id="1702" name="Google Shape;1702;p93"/>
                    <p:cNvSpPr/>
                    <p:nvPr/>
                  </p:nvSpPr>
                  <p:spPr>
                    <a:xfrm>
                      <a:off x="7024864" y="7965113"/>
                      <a:ext cx="2203381" cy="28975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Bắt đầu truyền dữ liệu 1 bit tiếp theo</a:t>
                      </a:r>
                      <a:endParaRPr/>
                    </a:p>
                  </p:txBody>
                </p:sp>
              </p:grpSp>
              <p:sp>
                <p:nvSpPr>
                  <p:cNvPr id="1703" name="Google Shape;1703;p93"/>
                  <p:cNvSpPr/>
                  <p:nvPr/>
                </p:nvSpPr>
                <p:spPr>
                  <a:xfrm>
                    <a:off x="1657350" y="7010400"/>
                    <a:ext cx="6238875" cy="400050"/>
                  </a:xfrm>
                  <a:custGeom>
                    <a:rect b="b" l="l" r="r" t="t"/>
                    <a:pathLst>
                      <a:path extrusionOk="0" h="400050" w="6238875">
                        <a:moveTo>
                          <a:pt x="0" y="0"/>
                        </a:moveTo>
                        <a:lnTo>
                          <a:pt x="295275" y="0"/>
                        </a:lnTo>
                        <a:lnTo>
                          <a:pt x="371475" y="390525"/>
                        </a:lnTo>
                        <a:lnTo>
                          <a:pt x="1838325" y="390525"/>
                        </a:lnTo>
                        <a:lnTo>
                          <a:pt x="2000250" y="9525"/>
                        </a:lnTo>
                        <a:lnTo>
                          <a:pt x="5143500" y="9525"/>
                        </a:lnTo>
                        <a:lnTo>
                          <a:pt x="5400675" y="400050"/>
                        </a:lnTo>
                        <a:lnTo>
                          <a:pt x="6238875" y="400050"/>
                        </a:lnTo>
                      </a:path>
                    </a:pathLst>
                  </a:custGeom>
                  <a:noFill/>
                  <a:ln cap="flat" cmpd="sng" w="635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4" name="Google Shape;1704;p93"/>
                <p:cNvSpPr/>
                <p:nvPr/>
              </p:nvSpPr>
              <p:spPr>
                <a:xfrm>
                  <a:off x="4480972" y="4814041"/>
                  <a:ext cx="1907369" cy="417718"/>
                </a:xfrm>
                <a:prstGeom prst="rect">
                  <a:avLst/>
                </a:prstGeom>
                <a:noFill/>
                <a:ln cap="flat" cmpd="sng" w="25400">
                  <a:solidFill>
                    <a:srgbClr val="FF43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Google Shape;1705;p93"/>
                <p:cNvSpPr txBox="1"/>
                <p:nvPr/>
              </p:nvSpPr>
              <p:spPr>
                <a:xfrm>
                  <a:off x="8780810" y="5145388"/>
                  <a:ext cx="887741"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dữ liệu: 1</a:t>
                  </a:r>
                  <a:endParaRPr/>
                </a:p>
              </p:txBody>
            </p:sp>
          </p:grpSp>
          <p:sp>
            <p:nvSpPr>
              <p:cNvPr id="1706" name="Google Shape;1706;p93"/>
              <p:cNvSpPr/>
              <p:nvPr/>
            </p:nvSpPr>
            <p:spPr>
              <a:xfrm>
                <a:off x="1951775" y="5445761"/>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Google Shape;1707;p93"/>
              <p:cNvSpPr/>
              <p:nvPr/>
            </p:nvSpPr>
            <p:spPr>
              <a:xfrm flipH="1">
                <a:off x="3733580" y="5445761"/>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8" name="Google Shape;1708;p93"/>
              <p:cNvSpPr/>
              <p:nvPr/>
            </p:nvSpPr>
            <p:spPr>
              <a:xfrm>
                <a:off x="3534390" y="4733498"/>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9" name="Google Shape;1709;p93"/>
              <p:cNvSpPr/>
              <p:nvPr/>
            </p:nvSpPr>
            <p:spPr>
              <a:xfrm flipH="1">
                <a:off x="7109455" y="4733498"/>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710" name="Google Shape;1710;p93"/>
            <p:cNvGrpSpPr/>
            <p:nvPr/>
          </p:nvGrpSpPr>
          <p:grpSpPr>
            <a:xfrm>
              <a:off x="852124" y="3148187"/>
              <a:ext cx="8740227" cy="1111879"/>
              <a:chOff x="928324" y="3148187"/>
              <a:chExt cx="8740227" cy="1111879"/>
            </a:xfrm>
          </p:grpSpPr>
          <p:sp>
            <p:nvSpPr>
              <p:cNvPr id="1711" name="Google Shape;1711;p93"/>
              <p:cNvSpPr txBox="1"/>
              <p:nvPr/>
            </p:nvSpPr>
            <p:spPr>
              <a:xfrm>
                <a:off x="8780810" y="3428653"/>
                <a:ext cx="887741"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dữ liệu: 0</a:t>
                </a:r>
                <a:endParaRPr/>
              </a:p>
            </p:txBody>
          </p:sp>
          <p:sp>
            <p:nvSpPr>
              <p:cNvPr id="1712" name="Google Shape;1712;p93"/>
              <p:cNvSpPr/>
              <p:nvPr/>
            </p:nvSpPr>
            <p:spPr>
              <a:xfrm>
                <a:off x="1951775" y="4003822"/>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3" name="Google Shape;1713;p93"/>
              <p:cNvSpPr/>
              <p:nvPr/>
            </p:nvSpPr>
            <p:spPr>
              <a:xfrm flipH="1">
                <a:off x="3733580" y="4003822"/>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Google Shape;1714;p93"/>
              <p:cNvSpPr/>
              <p:nvPr/>
            </p:nvSpPr>
            <p:spPr>
              <a:xfrm>
                <a:off x="3534390" y="3291559"/>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5" name="Google Shape;1715;p93"/>
              <p:cNvSpPr/>
              <p:nvPr/>
            </p:nvSpPr>
            <p:spPr>
              <a:xfrm flipH="1">
                <a:off x="7109455" y="3291559"/>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16" name="Google Shape;1716;p93"/>
              <p:cNvGrpSpPr/>
              <p:nvPr/>
            </p:nvGrpSpPr>
            <p:grpSpPr>
              <a:xfrm>
                <a:off x="928324" y="3177909"/>
                <a:ext cx="8477963" cy="1082157"/>
                <a:chOff x="750282" y="6599299"/>
                <a:chExt cx="8477963" cy="1273480"/>
              </a:xfrm>
            </p:grpSpPr>
            <p:grpSp>
              <p:nvGrpSpPr>
                <p:cNvPr id="1717" name="Google Shape;1717;p93"/>
                <p:cNvGrpSpPr/>
                <p:nvPr/>
              </p:nvGrpSpPr>
              <p:grpSpPr>
                <a:xfrm>
                  <a:off x="750282" y="6599299"/>
                  <a:ext cx="8477963" cy="1273480"/>
                  <a:chOff x="750282" y="6573765"/>
                  <a:chExt cx="8477963" cy="2037568"/>
                </a:xfrm>
              </p:grpSpPr>
              <p:grpSp>
                <p:nvGrpSpPr>
                  <p:cNvPr id="1718" name="Google Shape;1718;p93"/>
                  <p:cNvGrpSpPr/>
                  <p:nvPr/>
                </p:nvGrpSpPr>
                <p:grpSpPr>
                  <a:xfrm>
                    <a:off x="1106365" y="6641856"/>
                    <a:ext cx="7693269" cy="1969477"/>
                    <a:chOff x="978194" y="3279531"/>
                    <a:chExt cx="7693269" cy="1969477"/>
                  </a:xfrm>
                </p:grpSpPr>
                <p:sp>
                  <p:nvSpPr>
                    <p:cNvPr id="1719" name="Google Shape;1719;p93"/>
                    <p:cNvSpPr/>
                    <p:nvPr/>
                  </p:nvSpPr>
                  <p:spPr>
                    <a:xfrm>
                      <a:off x="978194" y="3903784"/>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0" name="Google Shape;1720;p93"/>
                    <p:cNvSpPr/>
                    <p:nvPr/>
                  </p:nvSpPr>
                  <p:spPr>
                    <a:xfrm>
                      <a:off x="978194" y="4501662"/>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1" name="Google Shape;1721;p93"/>
                    <p:cNvSpPr/>
                    <p:nvPr/>
                  </p:nvSpPr>
                  <p:spPr>
                    <a:xfrm>
                      <a:off x="1832463"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2" name="Google Shape;1722;p93"/>
                    <p:cNvSpPr/>
                    <p:nvPr/>
                  </p:nvSpPr>
                  <p:spPr>
                    <a:xfrm>
                      <a:off x="342610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3" name="Google Shape;1723;p93"/>
                    <p:cNvSpPr/>
                    <p:nvPr/>
                  </p:nvSpPr>
                  <p:spPr>
                    <a:xfrm>
                      <a:off x="680142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24" name="Google Shape;1724;p93"/>
                  <p:cNvSpPr/>
                  <p:nvPr/>
                </p:nvSpPr>
                <p:spPr>
                  <a:xfrm>
                    <a:off x="750282" y="7173776"/>
                    <a:ext cx="45426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VCC</a:t>
                    </a:r>
                    <a:endParaRPr/>
                  </a:p>
                </p:txBody>
              </p:sp>
              <p:sp>
                <p:nvSpPr>
                  <p:cNvPr id="1725" name="Google Shape;1725;p93"/>
                  <p:cNvSpPr/>
                  <p:nvPr/>
                </p:nvSpPr>
                <p:spPr>
                  <a:xfrm>
                    <a:off x="750282" y="7780446"/>
                    <a:ext cx="454264"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GND</a:t>
                    </a:r>
                    <a:endParaRPr/>
                  </a:p>
                </p:txBody>
              </p:sp>
              <p:sp>
                <p:nvSpPr>
                  <p:cNvPr id="1726" name="Google Shape;1726;p93"/>
                  <p:cNvSpPr/>
                  <p:nvPr/>
                </p:nvSpPr>
                <p:spPr>
                  <a:xfrm>
                    <a:off x="2081390" y="8120728"/>
                    <a:ext cx="1370086"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Truyền dữ liệu 1 bit</a:t>
                    </a:r>
                    <a:endParaRPr/>
                  </a:p>
                </p:txBody>
              </p:sp>
              <p:sp>
                <p:nvSpPr>
                  <p:cNvPr id="1727" name="Google Shape;1727;p93"/>
                  <p:cNvSpPr/>
                  <p:nvPr/>
                </p:nvSpPr>
                <p:spPr>
                  <a:xfrm>
                    <a:off x="4304750" y="6573765"/>
                    <a:ext cx="1905550" cy="30777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Cảm biến xuất dữ liệu 1 bit “0” trong 26 - 28 us</a:t>
                    </a:r>
                    <a:endParaRPr/>
                  </a:p>
                </p:txBody>
              </p:sp>
              <p:sp>
                <p:nvSpPr>
                  <p:cNvPr id="1728" name="Google Shape;1728;p93"/>
                  <p:cNvSpPr/>
                  <p:nvPr/>
                </p:nvSpPr>
                <p:spPr>
                  <a:xfrm>
                    <a:off x="7024864" y="7965113"/>
                    <a:ext cx="2203381" cy="28975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Bắt đầu truyền dữ liệu 1 bit tiếp theo</a:t>
                    </a:r>
                    <a:endParaRPr/>
                  </a:p>
                </p:txBody>
              </p:sp>
            </p:grpSp>
            <p:sp>
              <p:nvSpPr>
                <p:cNvPr id="1729" name="Google Shape;1729;p93"/>
                <p:cNvSpPr/>
                <p:nvPr/>
              </p:nvSpPr>
              <p:spPr>
                <a:xfrm>
                  <a:off x="1657350" y="7010400"/>
                  <a:ext cx="6238875" cy="400050"/>
                </a:xfrm>
                <a:custGeom>
                  <a:rect b="b" l="l" r="r" t="t"/>
                  <a:pathLst>
                    <a:path extrusionOk="0" h="400050" w="6238875">
                      <a:moveTo>
                        <a:pt x="0" y="0"/>
                      </a:moveTo>
                      <a:lnTo>
                        <a:pt x="295275" y="0"/>
                      </a:lnTo>
                      <a:lnTo>
                        <a:pt x="371475" y="390525"/>
                      </a:lnTo>
                      <a:lnTo>
                        <a:pt x="1838325" y="390525"/>
                      </a:lnTo>
                      <a:lnTo>
                        <a:pt x="2000250" y="9525"/>
                      </a:lnTo>
                      <a:lnTo>
                        <a:pt x="5143500" y="9525"/>
                      </a:lnTo>
                      <a:lnTo>
                        <a:pt x="5400675" y="400050"/>
                      </a:lnTo>
                      <a:lnTo>
                        <a:pt x="6238875" y="400050"/>
                      </a:lnTo>
                    </a:path>
                  </a:pathLst>
                </a:custGeom>
                <a:noFill/>
                <a:ln cap="flat" cmpd="sng" w="635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30" name="Google Shape;1730;p93"/>
              <p:cNvSpPr/>
              <p:nvPr/>
            </p:nvSpPr>
            <p:spPr>
              <a:xfrm>
                <a:off x="4480776" y="3148187"/>
                <a:ext cx="1907369" cy="354962"/>
              </a:xfrm>
              <a:prstGeom prst="rect">
                <a:avLst/>
              </a:prstGeom>
              <a:noFill/>
              <a:ln cap="flat" cmpd="sng" w="25400">
                <a:solidFill>
                  <a:srgbClr val="FF43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8"/>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ARM với x86</a:t>
            </a:r>
            <a:endParaRPr/>
          </a:p>
        </p:txBody>
      </p:sp>
      <p:sp>
        <p:nvSpPr>
          <p:cNvPr id="265" name="Google Shape;265;p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266" name="Google Shape;266;p8"/>
          <p:cNvSpPr/>
          <p:nvPr/>
        </p:nvSpPr>
        <p:spPr>
          <a:xfrm>
            <a:off x="712189" y="2174878"/>
            <a:ext cx="8487381" cy="647819"/>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Bao gồm các đơn vị xử lý đồ họa, âm thanh và truyền thông</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Bộ xử lý nằm ở giữa bo mạch</a:t>
            </a:r>
            <a:endParaRPr/>
          </a:p>
        </p:txBody>
      </p:sp>
      <p:sp>
        <p:nvSpPr>
          <p:cNvPr id="267" name="Google Shape;267;p8"/>
          <p:cNvSpPr/>
          <p:nvPr/>
        </p:nvSpPr>
        <p:spPr>
          <a:xfrm>
            <a:off x="580400" y="1944540"/>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Đặc điểm nổi bật của Raspberry Pi là có bộ xử lý đa phương tiện BCM2837 SoC của Broadcom.</a:t>
            </a:r>
            <a:endParaRPr/>
          </a:p>
        </p:txBody>
      </p:sp>
      <p:sp>
        <p:nvSpPr>
          <p:cNvPr id="268" name="Google Shape;268;p8"/>
          <p:cNvSpPr/>
          <p:nvPr/>
        </p:nvSpPr>
        <p:spPr>
          <a:xfrm>
            <a:off x="712189" y="3222022"/>
            <a:ext cx="8487381" cy="1252857"/>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Chủ yếu sử dụng trên các thiết bị di động</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Máy tính với tập lệnh đơn giản hóa (RISC)</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X86 viết tắt của Máy tính với tập lệnh phức tạp (CISC)</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Không tương thích với phần mềm máy tính cá nhân hiện nay</a:t>
            </a:r>
            <a:endParaRPr/>
          </a:p>
        </p:txBody>
      </p:sp>
      <p:sp>
        <p:nvSpPr>
          <p:cNvPr id="269" name="Google Shape;269;p8"/>
          <p:cNvSpPr/>
          <p:nvPr/>
        </p:nvSpPr>
        <p:spPr>
          <a:xfrm>
            <a:off x="580400" y="2991686"/>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Sử dụng tập lệnh ARM khác ngoài bộ xử lý dòng x86 thường gặp trên các máy tính cá nhân.</a:t>
            </a:r>
            <a:endParaRPr/>
          </a:p>
        </p:txBody>
      </p:sp>
      <p:sp>
        <p:nvSpPr>
          <p:cNvPr id="270" name="Google Shape;270;p8"/>
          <p:cNvSpPr/>
          <p:nvPr/>
        </p:nvSpPr>
        <p:spPr>
          <a:xfrm>
            <a:off x="712189" y="4869318"/>
            <a:ext cx="8487381" cy="345300"/>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Cổng micro-USB tích hợp cho phép hoạt động với nguồn điện 5 V - 1 A USB.</a:t>
            </a:r>
            <a:endParaRPr/>
          </a:p>
        </p:txBody>
      </p:sp>
      <p:sp>
        <p:nvSpPr>
          <p:cNvPr id="271" name="Google Shape;271;p8"/>
          <p:cNvSpPr/>
          <p:nvPr/>
        </p:nvSpPr>
        <p:spPr>
          <a:xfrm>
            <a:off x="580400" y="4638972"/>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Những đặc điểm công suất thấp</a:t>
            </a:r>
            <a:endParaRPr sz="1401">
              <a:solidFill>
                <a:schemeClr val="dk1"/>
              </a:solidFill>
              <a:latin typeface="Arial"/>
              <a:ea typeface="Arial"/>
              <a:cs typeface="Arial"/>
              <a:sym typeface="Arial"/>
            </a:endParaRPr>
          </a:p>
        </p:txBody>
      </p:sp>
      <p:sp>
        <p:nvSpPr>
          <p:cNvPr id="272" name="Google Shape;272;p8"/>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94"/>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737" name="Google Shape;1737;p94"/>
          <p:cNvSpPr/>
          <p:nvPr/>
        </p:nvSpPr>
        <p:spPr>
          <a:xfrm>
            <a:off x="712189" y="1791150"/>
            <a:ext cx="8487381" cy="647819"/>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Những tín hiệu dữ liệu đối với DHT11</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DHT phản hồi tới MCU</a:t>
            </a:r>
            <a:endParaRPr/>
          </a:p>
        </p:txBody>
      </p:sp>
      <p:grpSp>
        <p:nvGrpSpPr>
          <p:cNvPr id="1738" name="Google Shape;1738;p94"/>
          <p:cNvGrpSpPr/>
          <p:nvPr/>
        </p:nvGrpSpPr>
        <p:grpSpPr>
          <a:xfrm>
            <a:off x="416136" y="436183"/>
            <a:ext cx="9051872" cy="276871"/>
            <a:chOff x="416136" y="436183"/>
            <a:chExt cx="9051872" cy="276871"/>
          </a:xfrm>
        </p:grpSpPr>
        <p:sp>
          <p:nvSpPr>
            <p:cNvPr id="1739" name="Google Shape;1739;p94"/>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740" name="Google Shape;1740;p94"/>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grpSp>
        <p:nvGrpSpPr>
          <p:cNvPr id="1741" name="Google Shape;1741;p94"/>
          <p:cNvGrpSpPr/>
          <p:nvPr/>
        </p:nvGrpSpPr>
        <p:grpSpPr>
          <a:xfrm>
            <a:off x="712189" y="2877119"/>
            <a:ext cx="8690058" cy="2884238"/>
            <a:chOff x="712182" y="3177909"/>
            <a:chExt cx="8690058" cy="2884238"/>
          </a:xfrm>
        </p:grpSpPr>
        <p:grpSp>
          <p:nvGrpSpPr>
            <p:cNvPr id="1742" name="Google Shape;1742;p94"/>
            <p:cNvGrpSpPr/>
            <p:nvPr/>
          </p:nvGrpSpPr>
          <p:grpSpPr>
            <a:xfrm>
              <a:off x="2168794" y="5811544"/>
              <a:ext cx="4120692" cy="250603"/>
              <a:chOff x="2168794" y="5715000"/>
              <a:chExt cx="4120692" cy="250603"/>
            </a:xfrm>
          </p:grpSpPr>
          <p:grpSp>
            <p:nvGrpSpPr>
              <p:cNvPr id="1743" name="Google Shape;1743;p94"/>
              <p:cNvGrpSpPr/>
              <p:nvPr/>
            </p:nvGrpSpPr>
            <p:grpSpPr>
              <a:xfrm>
                <a:off x="3860156" y="5715000"/>
                <a:ext cx="2429330" cy="250603"/>
                <a:chOff x="3632721" y="5715000"/>
                <a:chExt cx="2429330" cy="250603"/>
              </a:xfrm>
            </p:grpSpPr>
            <p:sp>
              <p:nvSpPr>
                <p:cNvPr id="1744" name="Google Shape;1744;p94"/>
                <p:cNvSpPr/>
                <p:nvPr/>
              </p:nvSpPr>
              <p:spPr>
                <a:xfrm>
                  <a:off x="3727938" y="5715000"/>
                  <a:ext cx="729762" cy="0"/>
                </a:xfrm>
                <a:custGeom>
                  <a:rect b="b" l="l" r="r" t="t"/>
                  <a:pathLst>
                    <a:path extrusionOk="0" h="120000" w="729762">
                      <a:moveTo>
                        <a:pt x="0" y="0"/>
                      </a:moveTo>
                      <a:lnTo>
                        <a:pt x="729762" y="0"/>
                      </a:lnTo>
                    </a:path>
                  </a:pathLst>
                </a:custGeom>
                <a:noFill/>
                <a:ln cap="flat" cmpd="sng" w="635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5" name="Google Shape;1745;p94"/>
                <p:cNvSpPr/>
                <p:nvPr/>
              </p:nvSpPr>
              <p:spPr>
                <a:xfrm>
                  <a:off x="5231423" y="5715000"/>
                  <a:ext cx="729762" cy="0"/>
                </a:xfrm>
                <a:custGeom>
                  <a:rect b="b" l="l" r="r" t="t"/>
                  <a:pathLst>
                    <a:path extrusionOk="0" h="120000" w="729762">
                      <a:moveTo>
                        <a:pt x="0" y="0"/>
                      </a:moveTo>
                      <a:lnTo>
                        <a:pt x="729762" y="0"/>
                      </a:lnTo>
                    </a:path>
                  </a:pathLst>
                </a:custGeom>
                <a:noFill/>
                <a:ln cap="flat" cmpd="sng" w="635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6" name="Google Shape;1746;p94"/>
                <p:cNvSpPr/>
                <p:nvPr/>
              </p:nvSpPr>
              <p:spPr>
                <a:xfrm>
                  <a:off x="5149119" y="5811715"/>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DHT</a:t>
                  </a:r>
                  <a:endParaRPr/>
                </a:p>
              </p:txBody>
            </p:sp>
            <p:sp>
              <p:nvSpPr>
                <p:cNvPr id="1747" name="Google Shape;1747;p94"/>
                <p:cNvSpPr/>
                <p:nvPr/>
              </p:nvSpPr>
              <p:spPr>
                <a:xfrm>
                  <a:off x="3632721" y="5802923"/>
                  <a:ext cx="912932"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Tín hiệu MCU</a:t>
                  </a:r>
                  <a:endParaRPr/>
                </a:p>
              </p:txBody>
            </p:sp>
          </p:grpSp>
          <p:sp>
            <p:nvSpPr>
              <p:cNvPr id="1748" name="Google Shape;1748;p94"/>
              <p:cNvSpPr/>
              <p:nvPr/>
            </p:nvSpPr>
            <p:spPr>
              <a:xfrm>
                <a:off x="2168794" y="5741109"/>
                <a:ext cx="1653968"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Giải thích đường tín hiệu:</a:t>
                </a:r>
                <a:endParaRPr/>
              </a:p>
            </p:txBody>
          </p:sp>
        </p:grpSp>
        <p:grpSp>
          <p:nvGrpSpPr>
            <p:cNvPr id="1749" name="Google Shape;1749;p94"/>
            <p:cNvGrpSpPr/>
            <p:nvPr/>
          </p:nvGrpSpPr>
          <p:grpSpPr>
            <a:xfrm>
              <a:off x="712182" y="3177909"/>
              <a:ext cx="8690058" cy="1185920"/>
              <a:chOff x="712182" y="3177909"/>
              <a:chExt cx="8690058" cy="1185920"/>
            </a:xfrm>
          </p:grpSpPr>
          <p:sp>
            <p:nvSpPr>
              <p:cNvPr id="1750" name="Google Shape;1750;p94"/>
              <p:cNvSpPr/>
              <p:nvPr/>
            </p:nvSpPr>
            <p:spPr>
              <a:xfrm>
                <a:off x="1875575" y="4003822"/>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1" name="Google Shape;1751;p94"/>
              <p:cNvSpPr/>
              <p:nvPr/>
            </p:nvSpPr>
            <p:spPr>
              <a:xfrm flipH="1">
                <a:off x="3657380" y="4003822"/>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Google Shape;1752;p94"/>
              <p:cNvSpPr/>
              <p:nvPr/>
            </p:nvSpPr>
            <p:spPr>
              <a:xfrm>
                <a:off x="3458190" y="3291559"/>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Google Shape;1753;p94"/>
              <p:cNvSpPr/>
              <p:nvPr/>
            </p:nvSpPr>
            <p:spPr>
              <a:xfrm flipH="1">
                <a:off x="7033255" y="3291559"/>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54" name="Google Shape;1754;p94"/>
              <p:cNvGrpSpPr/>
              <p:nvPr/>
            </p:nvGrpSpPr>
            <p:grpSpPr>
              <a:xfrm>
                <a:off x="718150" y="3177909"/>
                <a:ext cx="8183326" cy="1129373"/>
                <a:chOff x="616308" y="6599300"/>
                <a:chExt cx="8183326" cy="1329044"/>
              </a:xfrm>
            </p:grpSpPr>
            <p:grpSp>
              <p:nvGrpSpPr>
                <p:cNvPr id="1755" name="Google Shape;1755;p94"/>
                <p:cNvGrpSpPr/>
                <p:nvPr/>
              </p:nvGrpSpPr>
              <p:grpSpPr>
                <a:xfrm>
                  <a:off x="616308" y="6599300"/>
                  <a:ext cx="8183326" cy="1329044"/>
                  <a:chOff x="616308" y="6573765"/>
                  <a:chExt cx="8183326" cy="2126470"/>
                </a:xfrm>
              </p:grpSpPr>
              <p:grpSp>
                <p:nvGrpSpPr>
                  <p:cNvPr id="1756" name="Google Shape;1756;p94"/>
                  <p:cNvGrpSpPr/>
                  <p:nvPr/>
                </p:nvGrpSpPr>
                <p:grpSpPr>
                  <a:xfrm>
                    <a:off x="1106365" y="6641856"/>
                    <a:ext cx="7693269" cy="1969477"/>
                    <a:chOff x="978194" y="3279531"/>
                    <a:chExt cx="7693269" cy="1969477"/>
                  </a:xfrm>
                </p:grpSpPr>
                <p:sp>
                  <p:nvSpPr>
                    <p:cNvPr id="1757" name="Google Shape;1757;p94"/>
                    <p:cNvSpPr/>
                    <p:nvPr/>
                  </p:nvSpPr>
                  <p:spPr>
                    <a:xfrm>
                      <a:off x="978194" y="3903784"/>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8" name="Google Shape;1758;p94"/>
                    <p:cNvSpPr/>
                    <p:nvPr/>
                  </p:nvSpPr>
                  <p:spPr>
                    <a:xfrm>
                      <a:off x="978194" y="4501662"/>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9" name="Google Shape;1759;p94"/>
                    <p:cNvSpPr/>
                    <p:nvPr/>
                  </p:nvSpPr>
                  <p:spPr>
                    <a:xfrm>
                      <a:off x="1832463"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0" name="Google Shape;1760;p94"/>
                    <p:cNvSpPr/>
                    <p:nvPr/>
                  </p:nvSpPr>
                  <p:spPr>
                    <a:xfrm>
                      <a:off x="342610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Google Shape;1761;p94"/>
                    <p:cNvSpPr/>
                    <p:nvPr/>
                  </p:nvSpPr>
                  <p:spPr>
                    <a:xfrm>
                      <a:off x="680142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2" name="Google Shape;1762;p94"/>
                  <p:cNvSpPr/>
                  <p:nvPr/>
                </p:nvSpPr>
                <p:spPr>
                  <a:xfrm>
                    <a:off x="616308" y="7173776"/>
                    <a:ext cx="454264" cy="34770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VCC</a:t>
                    </a:r>
                    <a:endParaRPr/>
                  </a:p>
                </p:txBody>
              </p:sp>
              <p:sp>
                <p:nvSpPr>
                  <p:cNvPr id="1763" name="Google Shape;1763;p94"/>
                  <p:cNvSpPr/>
                  <p:nvPr/>
                </p:nvSpPr>
                <p:spPr>
                  <a:xfrm>
                    <a:off x="616308" y="7780446"/>
                    <a:ext cx="454264" cy="34770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GND</a:t>
                    </a:r>
                    <a:endParaRPr/>
                  </a:p>
                </p:txBody>
              </p:sp>
              <p:sp>
                <p:nvSpPr>
                  <p:cNvPr id="1764" name="Google Shape;1764;p94"/>
                  <p:cNvSpPr/>
                  <p:nvPr/>
                </p:nvSpPr>
                <p:spPr>
                  <a:xfrm>
                    <a:off x="2081390" y="8120729"/>
                    <a:ext cx="1370086" cy="5795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Bắt đầu truyền dữ liệu 1 bit (50 us)</a:t>
                    </a:r>
                    <a:endParaRPr/>
                  </a:p>
                </p:txBody>
              </p:sp>
              <p:sp>
                <p:nvSpPr>
                  <p:cNvPr id="1765" name="Google Shape;1765;p94"/>
                  <p:cNvSpPr/>
                  <p:nvPr/>
                </p:nvSpPr>
                <p:spPr>
                  <a:xfrm>
                    <a:off x="4304750" y="6573765"/>
                    <a:ext cx="1905550" cy="57950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Độ dài duy trì điện áp trong vòng 26 - 28 us nghĩa là dữ liệu “0”</a:t>
                    </a:r>
                    <a:endParaRPr/>
                  </a:p>
                </p:txBody>
              </p:sp>
            </p:grpSp>
            <p:sp>
              <p:nvSpPr>
                <p:cNvPr id="1766" name="Google Shape;1766;p94"/>
                <p:cNvSpPr/>
                <p:nvPr/>
              </p:nvSpPr>
              <p:spPr>
                <a:xfrm>
                  <a:off x="1657350" y="7010400"/>
                  <a:ext cx="6238875" cy="400050"/>
                </a:xfrm>
                <a:custGeom>
                  <a:rect b="b" l="l" r="r" t="t"/>
                  <a:pathLst>
                    <a:path extrusionOk="0" h="400050" w="6238875">
                      <a:moveTo>
                        <a:pt x="0" y="0"/>
                      </a:moveTo>
                      <a:lnTo>
                        <a:pt x="295275" y="0"/>
                      </a:lnTo>
                      <a:lnTo>
                        <a:pt x="371475" y="390525"/>
                      </a:lnTo>
                      <a:lnTo>
                        <a:pt x="1838325" y="390525"/>
                      </a:lnTo>
                      <a:lnTo>
                        <a:pt x="2000250" y="9525"/>
                      </a:lnTo>
                      <a:lnTo>
                        <a:pt x="5143500" y="9525"/>
                      </a:lnTo>
                      <a:lnTo>
                        <a:pt x="5400675" y="400050"/>
                      </a:lnTo>
                      <a:lnTo>
                        <a:pt x="6238875" y="400050"/>
                      </a:lnTo>
                    </a:path>
                  </a:pathLst>
                </a:custGeom>
                <a:noFill/>
                <a:ln cap="flat" cmpd="sng" w="635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7" name="Google Shape;1767;p94"/>
              <p:cNvSpPr/>
              <p:nvPr/>
            </p:nvSpPr>
            <p:spPr>
              <a:xfrm>
                <a:off x="712182" y="4025275"/>
                <a:ext cx="926457"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ĐẦU RA BUS ĐƠN</a:t>
                </a:r>
                <a:endParaRPr/>
              </a:p>
            </p:txBody>
          </p:sp>
          <p:grpSp>
            <p:nvGrpSpPr>
              <p:cNvPr id="1768" name="Google Shape;1768;p94"/>
              <p:cNvGrpSpPr/>
              <p:nvPr/>
            </p:nvGrpSpPr>
            <p:grpSpPr>
              <a:xfrm>
                <a:off x="7783833" y="3288558"/>
                <a:ext cx="1420927" cy="521090"/>
                <a:chOff x="8089900" y="4050910"/>
                <a:chExt cx="1420927" cy="521090"/>
              </a:xfrm>
            </p:grpSpPr>
            <p:sp>
              <p:nvSpPr>
                <p:cNvPr id="1769" name="Google Shape;1769;p94"/>
                <p:cNvSpPr/>
                <p:nvPr/>
              </p:nvSpPr>
              <p:spPr>
                <a:xfrm>
                  <a:off x="8240139" y="4050910"/>
                  <a:ext cx="127068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Bắt đầu truyền dữ liệu bit tiếp theo</a:t>
                  </a:r>
                  <a:endParaRPr/>
                </a:p>
              </p:txBody>
            </p:sp>
            <p:sp>
              <p:nvSpPr>
                <p:cNvPr id="1770" name="Google Shape;1770;p94"/>
                <p:cNvSpPr/>
                <p:nvPr/>
              </p:nvSpPr>
              <p:spPr>
                <a:xfrm>
                  <a:off x="8089900" y="4368800"/>
                  <a:ext cx="1257300" cy="203200"/>
                </a:xfrm>
                <a:custGeom>
                  <a:rect b="b" l="l" r="r" t="t"/>
                  <a:pathLst>
                    <a:path extrusionOk="0" h="203200" w="1257300">
                      <a:moveTo>
                        <a:pt x="1257300" y="0"/>
                      </a:moveTo>
                      <a:lnTo>
                        <a:pt x="88900" y="0"/>
                      </a:lnTo>
                      <a:lnTo>
                        <a:pt x="0" y="203200"/>
                      </a:lnTo>
                    </a:path>
                  </a:pathLst>
                </a:custGeom>
                <a:noFill/>
                <a:ln cap="flat" cmpd="sng" w="12700">
                  <a:solidFill>
                    <a:srgbClr val="00B05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1" name="Google Shape;1771;p94"/>
              <p:cNvSpPr txBox="1"/>
              <p:nvPr/>
            </p:nvSpPr>
            <p:spPr>
              <a:xfrm>
                <a:off x="8514499" y="3847255"/>
                <a:ext cx="887741"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Biểu thị dữ liệu “0”</a:t>
                </a:r>
                <a:endParaRPr/>
              </a:p>
            </p:txBody>
          </p:sp>
        </p:grpSp>
        <p:grpSp>
          <p:nvGrpSpPr>
            <p:cNvPr id="1772" name="Google Shape;1772;p94"/>
            <p:cNvGrpSpPr/>
            <p:nvPr/>
          </p:nvGrpSpPr>
          <p:grpSpPr>
            <a:xfrm>
              <a:off x="712182" y="4469407"/>
              <a:ext cx="8690058" cy="1180063"/>
              <a:chOff x="712182" y="4545841"/>
              <a:chExt cx="8690058" cy="1180063"/>
            </a:xfrm>
          </p:grpSpPr>
          <p:grpSp>
            <p:nvGrpSpPr>
              <p:cNvPr id="1773" name="Google Shape;1773;p94"/>
              <p:cNvGrpSpPr/>
              <p:nvPr/>
            </p:nvGrpSpPr>
            <p:grpSpPr>
              <a:xfrm>
                <a:off x="718150" y="4545841"/>
                <a:ext cx="8183326" cy="1129373"/>
                <a:chOff x="616308" y="6599301"/>
                <a:chExt cx="8183326" cy="1329044"/>
              </a:xfrm>
            </p:grpSpPr>
            <p:grpSp>
              <p:nvGrpSpPr>
                <p:cNvPr id="1774" name="Google Shape;1774;p94"/>
                <p:cNvGrpSpPr/>
                <p:nvPr/>
              </p:nvGrpSpPr>
              <p:grpSpPr>
                <a:xfrm>
                  <a:off x="616308" y="6599301"/>
                  <a:ext cx="8183326" cy="1329044"/>
                  <a:chOff x="616308" y="6573765"/>
                  <a:chExt cx="8183326" cy="2126470"/>
                </a:xfrm>
              </p:grpSpPr>
              <p:grpSp>
                <p:nvGrpSpPr>
                  <p:cNvPr id="1775" name="Google Shape;1775;p94"/>
                  <p:cNvGrpSpPr/>
                  <p:nvPr/>
                </p:nvGrpSpPr>
                <p:grpSpPr>
                  <a:xfrm>
                    <a:off x="1106365" y="6641856"/>
                    <a:ext cx="7693269" cy="1969477"/>
                    <a:chOff x="978194" y="3279531"/>
                    <a:chExt cx="7693269" cy="1969477"/>
                  </a:xfrm>
                </p:grpSpPr>
                <p:sp>
                  <p:nvSpPr>
                    <p:cNvPr id="1776" name="Google Shape;1776;p94"/>
                    <p:cNvSpPr/>
                    <p:nvPr/>
                  </p:nvSpPr>
                  <p:spPr>
                    <a:xfrm>
                      <a:off x="978194" y="3903784"/>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7" name="Google Shape;1777;p94"/>
                    <p:cNvSpPr/>
                    <p:nvPr/>
                  </p:nvSpPr>
                  <p:spPr>
                    <a:xfrm>
                      <a:off x="978194" y="4501662"/>
                      <a:ext cx="7693269" cy="0"/>
                    </a:xfrm>
                    <a:custGeom>
                      <a:rect b="b" l="l" r="r" t="t"/>
                      <a:pathLst>
                        <a:path extrusionOk="0" h="120000" w="7693269">
                          <a:moveTo>
                            <a:pt x="0" y="0"/>
                          </a:moveTo>
                          <a:lnTo>
                            <a:pt x="7693269" y="0"/>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8" name="Google Shape;1778;p94"/>
                    <p:cNvSpPr/>
                    <p:nvPr/>
                  </p:nvSpPr>
                  <p:spPr>
                    <a:xfrm>
                      <a:off x="1832463"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9" name="Google Shape;1779;p94"/>
                    <p:cNvSpPr/>
                    <p:nvPr/>
                  </p:nvSpPr>
                  <p:spPr>
                    <a:xfrm>
                      <a:off x="342610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Google Shape;1780;p94"/>
                    <p:cNvSpPr/>
                    <p:nvPr/>
                  </p:nvSpPr>
                  <p:spPr>
                    <a:xfrm>
                      <a:off x="6801422" y="3279531"/>
                      <a:ext cx="0" cy="1969477"/>
                    </a:xfrm>
                    <a:custGeom>
                      <a:rect b="b" l="l" r="r" t="t"/>
                      <a:pathLst>
                        <a:path extrusionOk="0" h="1969477" w="120000">
                          <a:moveTo>
                            <a:pt x="0" y="0"/>
                          </a:moveTo>
                          <a:lnTo>
                            <a:pt x="0" y="1969477"/>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81" name="Google Shape;1781;p94"/>
                  <p:cNvSpPr/>
                  <p:nvPr/>
                </p:nvSpPr>
                <p:spPr>
                  <a:xfrm>
                    <a:off x="616308" y="7173776"/>
                    <a:ext cx="454264" cy="34770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VCC</a:t>
                    </a:r>
                    <a:endParaRPr/>
                  </a:p>
                </p:txBody>
              </p:sp>
              <p:sp>
                <p:nvSpPr>
                  <p:cNvPr id="1782" name="Google Shape;1782;p94"/>
                  <p:cNvSpPr/>
                  <p:nvPr/>
                </p:nvSpPr>
                <p:spPr>
                  <a:xfrm>
                    <a:off x="616308" y="7780446"/>
                    <a:ext cx="454264" cy="34770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GND</a:t>
                    </a:r>
                    <a:endParaRPr/>
                  </a:p>
                </p:txBody>
              </p:sp>
              <p:sp>
                <p:nvSpPr>
                  <p:cNvPr id="1783" name="Google Shape;1783;p94"/>
                  <p:cNvSpPr/>
                  <p:nvPr/>
                </p:nvSpPr>
                <p:spPr>
                  <a:xfrm>
                    <a:off x="2081390" y="8120729"/>
                    <a:ext cx="1370086" cy="5795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Bắt đầu truyền dữ liệu 1 bit (50 us)</a:t>
                    </a:r>
                    <a:endParaRPr/>
                  </a:p>
                </p:txBody>
              </p:sp>
              <p:sp>
                <p:nvSpPr>
                  <p:cNvPr id="1784" name="Google Shape;1784;p94"/>
                  <p:cNvSpPr/>
                  <p:nvPr/>
                </p:nvSpPr>
                <p:spPr>
                  <a:xfrm>
                    <a:off x="4304750" y="6573765"/>
                    <a:ext cx="1905550" cy="57950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262626"/>
                        </a:solidFill>
                        <a:latin typeface="Arial"/>
                        <a:ea typeface="Arial"/>
                        <a:cs typeface="Arial"/>
                        <a:sym typeface="Arial"/>
                      </a:rPr>
                      <a:t>Độ dài duy trì điện áp trong vòng 70 us nghĩa là dữ liệu 1 bit “1”</a:t>
                    </a:r>
                    <a:endParaRPr/>
                  </a:p>
                </p:txBody>
              </p:sp>
            </p:grpSp>
            <p:sp>
              <p:nvSpPr>
                <p:cNvPr id="1785" name="Google Shape;1785;p94"/>
                <p:cNvSpPr/>
                <p:nvPr/>
              </p:nvSpPr>
              <p:spPr>
                <a:xfrm>
                  <a:off x="1657350" y="7010400"/>
                  <a:ext cx="6238875" cy="400050"/>
                </a:xfrm>
                <a:custGeom>
                  <a:rect b="b" l="l" r="r" t="t"/>
                  <a:pathLst>
                    <a:path extrusionOk="0" h="400050" w="6238875">
                      <a:moveTo>
                        <a:pt x="0" y="0"/>
                      </a:moveTo>
                      <a:lnTo>
                        <a:pt x="295275" y="0"/>
                      </a:lnTo>
                      <a:lnTo>
                        <a:pt x="371475" y="390525"/>
                      </a:lnTo>
                      <a:lnTo>
                        <a:pt x="1838325" y="390525"/>
                      </a:lnTo>
                      <a:lnTo>
                        <a:pt x="2000250" y="9525"/>
                      </a:lnTo>
                      <a:lnTo>
                        <a:pt x="5143500" y="9525"/>
                      </a:lnTo>
                      <a:lnTo>
                        <a:pt x="5400675" y="400050"/>
                      </a:lnTo>
                      <a:lnTo>
                        <a:pt x="6238875" y="400050"/>
                      </a:lnTo>
                    </a:path>
                  </a:pathLst>
                </a:custGeom>
                <a:noFill/>
                <a:ln cap="flat" cmpd="sng" w="635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86" name="Google Shape;1786;p94"/>
              <p:cNvSpPr/>
              <p:nvPr/>
            </p:nvSpPr>
            <p:spPr>
              <a:xfrm>
                <a:off x="1875575" y="5357807"/>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7" name="Google Shape;1787;p94"/>
              <p:cNvSpPr/>
              <p:nvPr/>
            </p:nvSpPr>
            <p:spPr>
              <a:xfrm flipH="1">
                <a:off x="3657380" y="5357807"/>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8" name="Google Shape;1788;p94"/>
              <p:cNvSpPr/>
              <p:nvPr/>
            </p:nvSpPr>
            <p:spPr>
              <a:xfrm>
                <a:off x="3458190" y="464554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Google Shape;1789;p94"/>
              <p:cNvSpPr/>
              <p:nvPr/>
            </p:nvSpPr>
            <p:spPr>
              <a:xfrm flipH="1">
                <a:off x="7033255" y="4645544"/>
                <a:ext cx="186901" cy="143782"/>
              </a:xfrm>
              <a:prstGeom prst="rightArrow">
                <a:avLst>
                  <a:gd fmla="val 50000" name="adj1"/>
                  <a:gd fmla="val 50000" name="adj2"/>
                </a:avLst>
              </a:prstGeom>
              <a:gradFill>
                <a:gsLst>
                  <a:gs pos="0">
                    <a:srgbClr val="7F7F7F">
                      <a:alpha val="0"/>
                    </a:srgbClr>
                  </a:gs>
                  <a:gs pos="6000">
                    <a:srgbClr val="7F7F7F">
                      <a:alpha val="0"/>
                    </a:srgbClr>
                  </a:gs>
                  <a:gs pos="91000">
                    <a:srgbClr val="7F7F7F"/>
                  </a:gs>
                  <a:gs pos="100000">
                    <a:srgbClr val="7F7F7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90" name="Google Shape;1790;p94"/>
              <p:cNvGrpSpPr/>
              <p:nvPr/>
            </p:nvGrpSpPr>
            <p:grpSpPr>
              <a:xfrm>
                <a:off x="7783833" y="4660158"/>
                <a:ext cx="1420927" cy="521090"/>
                <a:chOff x="8089900" y="4050910"/>
                <a:chExt cx="1420927" cy="521090"/>
              </a:xfrm>
            </p:grpSpPr>
            <p:sp>
              <p:nvSpPr>
                <p:cNvPr id="1791" name="Google Shape;1791;p94"/>
                <p:cNvSpPr/>
                <p:nvPr/>
              </p:nvSpPr>
              <p:spPr>
                <a:xfrm>
                  <a:off x="8240139" y="4050910"/>
                  <a:ext cx="127068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Bắt đầu truyền dữ liệu bit tiếp theo</a:t>
                  </a:r>
                  <a:endParaRPr/>
                </a:p>
              </p:txBody>
            </p:sp>
            <p:sp>
              <p:nvSpPr>
                <p:cNvPr id="1792" name="Google Shape;1792;p94"/>
                <p:cNvSpPr/>
                <p:nvPr/>
              </p:nvSpPr>
              <p:spPr>
                <a:xfrm>
                  <a:off x="8089900" y="4368800"/>
                  <a:ext cx="1257300" cy="203200"/>
                </a:xfrm>
                <a:custGeom>
                  <a:rect b="b" l="l" r="r" t="t"/>
                  <a:pathLst>
                    <a:path extrusionOk="0" h="203200" w="1257300">
                      <a:moveTo>
                        <a:pt x="1257300" y="0"/>
                      </a:moveTo>
                      <a:lnTo>
                        <a:pt x="88900" y="0"/>
                      </a:lnTo>
                      <a:lnTo>
                        <a:pt x="0" y="203200"/>
                      </a:lnTo>
                    </a:path>
                  </a:pathLst>
                </a:custGeom>
                <a:noFill/>
                <a:ln cap="flat" cmpd="sng" w="12700">
                  <a:solidFill>
                    <a:srgbClr val="00B050"/>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93" name="Google Shape;1793;p94"/>
              <p:cNvSpPr/>
              <p:nvPr/>
            </p:nvSpPr>
            <p:spPr>
              <a:xfrm>
                <a:off x="712182" y="5387350"/>
                <a:ext cx="926457"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ĐẦU RA BUS ĐƠN</a:t>
                </a:r>
                <a:endParaRPr/>
              </a:p>
            </p:txBody>
          </p:sp>
          <p:sp>
            <p:nvSpPr>
              <p:cNvPr id="1794" name="Google Shape;1794;p94"/>
              <p:cNvSpPr txBox="1"/>
              <p:nvPr/>
            </p:nvSpPr>
            <p:spPr>
              <a:xfrm>
                <a:off x="8514499" y="5209459"/>
                <a:ext cx="887741"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Biểu thị dữ liệu “1”</a:t>
                </a:r>
                <a:endParaRPr/>
              </a:p>
            </p:txBody>
          </p:sp>
        </p:gr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95"/>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801" name="Google Shape;1801;p95"/>
          <p:cNvSpPr/>
          <p:nvPr/>
        </p:nvSpPr>
        <p:spPr>
          <a:xfrm>
            <a:off x="712189" y="1791154"/>
            <a:ext cx="8487381" cy="345300"/>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Định dạng khung của DHT11</a:t>
            </a:r>
            <a:endParaRPr/>
          </a:p>
        </p:txBody>
      </p:sp>
      <p:sp>
        <p:nvSpPr>
          <p:cNvPr id="1802" name="Google Shape;1802;p95"/>
          <p:cNvSpPr/>
          <p:nvPr/>
        </p:nvSpPr>
        <p:spPr>
          <a:xfrm>
            <a:off x="712196" y="2241560"/>
            <a:ext cx="5528263" cy="31553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1">
              <a:solidFill>
                <a:srgbClr val="000000"/>
              </a:solidFill>
              <a:latin typeface="Arial"/>
              <a:ea typeface="Arial"/>
              <a:cs typeface="Arial"/>
              <a:sym typeface="Arial"/>
            </a:endParaRPr>
          </a:p>
        </p:txBody>
      </p:sp>
      <p:grpSp>
        <p:nvGrpSpPr>
          <p:cNvPr id="1803" name="Google Shape;1803;p95"/>
          <p:cNvGrpSpPr/>
          <p:nvPr/>
        </p:nvGrpSpPr>
        <p:grpSpPr>
          <a:xfrm>
            <a:off x="416136" y="436183"/>
            <a:ext cx="9051872" cy="276871"/>
            <a:chOff x="416136" y="436183"/>
            <a:chExt cx="9051872" cy="276871"/>
          </a:xfrm>
        </p:grpSpPr>
        <p:sp>
          <p:nvSpPr>
            <p:cNvPr id="1804" name="Google Shape;1804;p95"/>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805" name="Google Shape;1805;p95"/>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96"/>
          <p:cNvSpPr/>
          <p:nvPr/>
        </p:nvSpPr>
        <p:spPr>
          <a:xfrm>
            <a:off x="717593" y="2242389"/>
            <a:ext cx="5522866" cy="36018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1">
              <a:solidFill>
                <a:srgbClr val="000000"/>
              </a:solidFill>
              <a:latin typeface="Arial"/>
              <a:ea typeface="Arial"/>
              <a:cs typeface="Arial"/>
              <a:sym typeface="Arial"/>
            </a:endParaRPr>
          </a:p>
        </p:txBody>
      </p:sp>
      <p:sp>
        <p:nvSpPr>
          <p:cNvPr id="1812" name="Google Shape;1812;p96"/>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sp>
        <p:nvSpPr>
          <p:cNvPr id="1813" name="Google Shape;1813;p96"/>
          <p:cNvSpPr/>
          <p:nvPr/>
        </p:nvSpPr>
        <p:spPr>
          <a:xfrm>
            <a:off x="712189" y="1791154"/>
            <a:ext cx="8487381" cy="345300"/>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Định dạng khung của DHT22</a:t>
            </a:r>
            <a:endParaRPr/>
          </a:p>
        </p:txBody>
      </p:sp>
      <p:grpSp>
        <p:nvGrpSpPr>
          <p:cNvPr id="1814" name="Google Shape;1814;p96"/>
          <p:cNvGrpSpPr/>
          <p:nvPr/>
        </p:nvGrpSpPr>
        <p:grpSpPr>
          <a:xfrm>
            <a:off x="416136" y="436183"/>
            <a:ext cx="9051872" cy="276871"/>
            <a:chOff x="416136" y="436183"/>
            <a:chExt cx="9051872" cy="276871"/>
          </a:xfrm>
        </p:grpSpPr>
        <p:sp>
          <p:nvSpPr>
            <p:cNvPr id="1815" name="Google Shape;1815;p96"/>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816" name="Google Shape;1816;p96"/>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pic>
        <p:nvPicPr>
          <p:cNvPr descr="관련 이미지" id="1822" name="Google Shape;1822;p97"/>
          <p:cNvPicPr preferRelativeResize="0"/>
          <p:nvPr/>
        </p:nvPicPr>
        <p:blipFill rotWithShape="1">
          <a:blip r:embed="rId3">
            <a:alphaModFix/>
          </a:blip>
          <a:srcRect b="0" l="0" r="0" t="0"/>
          <a:stretch/>
        </p:blipFill>
        <p:spPr>
          <a:xfrm>
            <a:off x="416136" y="1728113"/>
            <a:ext cx="4575428" cy="3080294"/>
          </a:xfrm>
          <a:prstGeom prst="rect">
            <a:avLst/>
          </a:prstGeom>
          <a:noFill/>
          <a:ln>
            <a:noFill/>
          </a:ln>
        </p:spPr>
      </p:pic>
      <p:grpSp>
        <p:nvGrpSpPr>
          <p:cNvPr id="1823" name="Google Shape;1823;p97"/>
          <p:cNvGrpSpPr/>
          <p:nvPr/>
        </p:nvGrpSpPr>
        <p:grpSpPr>
          <a:xfrm>
            <a:off x="4897606" y="2013560"/>
            <a:ext cx="4574054" cy="4051960"/>
            <a:chOff x="4032436" y="2863245"/>
            <a:chExt cx="4642033" cy="3428970"/>
          </a:xfrm>
        </p:grpSpPr>
        <p:pic>
          <p:nvPicPr>
            <p:cNvPr descr="http://cfile30.uf.tistory.com/image/261468445714F8692E3A40" id="1824" name="Google Shape;1824;p97"/>
            <p:cNvPicPr preferRelativeResize="0"/>
            <p:nvPr/>
          </p:nvPicPr>
          <p:blipFill rotWithShape="1">
            <a:blip r:embed="rId4">
              <a:alphaModFix/>
            </a:blip>
            <a:srcRect b="0" l="0" r="0" t="16819"/>
            <a:stretch/>
          </p:blipFill>
          <p:spPr>
            <a:xfrm>
              <a:off x="4032436" y="2863245"/>
              <a:ext cx="4642033" cy="3428970"/>
            </a:xfrm>
            <a:prstGeom prst="rect">
              <a:avLst/>
            </a:prstGeom>
            <a:noFill/>
            <a:ln>
              <a:noFill/>
            </a:ln>
          </p:spPr>
        </p:pic>
        <p:pic>
          <p:nvPicPr>
            <p:cNvPr descr="Raspberry Pi 4 Model B GPIO Pinout Diagram | element14 | Raspberry Pi" id="1825" name="Google Shape;1825;p97"/>
            <p:cNvPicPr preferRelativeResize="0"/>
            <p:nvPr/>
          </p:nvPicPr>
          <p:blipFill rotWithShape="1">
            <a:blip r:embed="rId5">
              <a:alphaModFix/>
            </a:blip>
            <a:srcRect b="95960" l="16260" r="16271" t="968"/>
            <a:stretch/>
          </p:blipFill>
          <p:spPr>
            <a:xfrm>
              <a:off x="4770336" y="2933721"/>
              <a:ext cx="2292440" cy="152570"/>
            </a:xfrm>
            <a:prstGeom prst="rect">
              <a:avLst/>
            </a:prstGeom>
            <a:noFill/>
            <a:ln>
              <a:noFill/>
            </a:ln>
          </p:spPr>
        </p:pic>
      </p:grpSp>
      <p:grpSp>
        <p:nvGrpSpPr>
          <p:cNvPr id="1826" name="Google Shape;1826;p97"/>
          <p:cNvGrpSpPr/>
          <p:nvPr/>
        </p:nvGrpSpPr>
        <p:grpSpPr>
          <a:xfrm>
            <a:off x="416136" y="436183"/>
            <a:ext cx="9051872" cy="276871"/>
            <a:chOff x="416136" y="436183"/>
            <a:chExt cx="9051872" cy="276871"/>
          </a:xfrm>
        </p:grpSpPr>
        <p:sp>
          <p:nvSpPr>
            <p:cNvPr id="1827" name="Google Shape;1827;p97"/>
            <p:cNvSpPr/>
            <p:nvPr/>
          </p:nvSpPr>
          <p:spPr>
            <a:xfrm>
              <a:off x="8674469" y="45144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828" name="Google Shape;1828;p97"/>
            <p:cNvSpPr/>
            <p:nvPr/>
          </p:nvSpPr>
          <p:spPr>
            <a:xfrm>
              <a:off x="416136" y="436183"/>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2.5. Cảm biến nhiệt độ-độ ẩm</a:t>
              </a:r>
              <a:endParaRPr b="1" sz="1799">
                <a:solidFill>
                  <a:schemeClr val="lt1"/>
                </a:solidFill>
                <a:latin typeface="Arial"/>
                <a:ea typeface="Arial"/>
                <a:cs typeface="Arial"/>
                <a:sym typeface="Arial"/>
              </a:endParaRPr>
            </a:p>
          </p:txBody>
        </p:sp>
      </p:grpSp>
      <p:sp>
        <p:nvSpPr>
          <p:cNvPr id="1829" name="Google Shape;1829;p97"/>
          <p:cNvSpPr/>
          <p:nvPr/>
        </p:nvSpPr>
        <p:spPr>
          <a:xfrm>
            <a:off x="580400" y="15610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DHT11/22 - Cảm biến nhiệt độ và độ ẩm số</a:t>
            </a:r>
            <a:endParaRPr sz="1401">
              <a:solidFill>
                <a:schemeClr val="dk1"/>
              </a:solidFill>
              <a:latin typeface="Arial"/>
              <a:ea typeface="Arial"/>
              <a:cs typeface="Arial"/>
              <a:sym typeface="Arial"/>
            </a:endParaRPr>
          </a:p>
        </p:txBody>
      </p:sp>
      <p:graphicFrame>
        <p:nvGraphicFramePr>
          <p:cNvPr id="1830" name="Google Shape;1830;p97"/>
          <p:cNvGraphicFramePr/>
          <p:nvPr/>
        </p:nvGraphicFramePr>
        <p:xfrm>
          <a:off x="711203" y="4298322"/>
          <a:ext cx="3000000" cy="3000000"/>
        </p:xfrm>
        <a:graphic>
          <a:graphicData uri="http://schemas.openxmlformats.org/drawingml/2006/table">
            <a:tbl>
              <a:tblPr bandRow="1" firstRow="1">
                <a:noFill/>
                <a:tableStyleId>{1012287A-DC5D-4DCD-A668-7C7213A124C2}</a:tableStyleId>
              </a:tblPr>
              <a:tblGrid>
                <a:gridCol w="591825"/>
                <a:gridCol w="1264925"/>
                <a:gridCol w="1112525"/>
                <a:gridCol w="1028700"/>
              </a:tblGrid>
              <a:tr h="116525">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Chân</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1</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7</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6</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98275">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Tên</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3.3v DC Power</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GPIO04</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Ground</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275">
                <a:tc>
                  <a:txBody>
                    <a:bodyPr/>
                    <a:lstStyle/>
                    <a:p>
                      <a:pPr indent="0" lvl="0" marL="0" marR="0" rtl="0" algn="ctr">
                        <a:lnSpc>
                          <a:spcPct val="100000"/>
                        </a:lnSpc>
                        <a:spcBef>
                          <a:spcPts val="0"/>
                        </a:spcBef>
                        <a:spcAft>
                          <a:spcPts val="0"/>
                        </a:spcAft>
                        <a:buClr>
                          <a:schemeClr val="dk1"/>
                        </a:buClr>
                        <a:buSzPts val="1400"/>
                        <a:buFont typeface="Calibri"/>
                        <a:buNone/>
                      </a:pPr>
                      <a:r>
                        <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Out</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98275">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Màu sắc</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Dây màu đỏ</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Dây màu vàng</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262626"/>
                        </a:buClr>
                        <a:buSzPts val="1400"/>
                        <a:buFont typeface="Arial"/>
                        <a:buNone/>
                      </a:pPr>
                      <a:r>
                        <a:rPr b="0" lang="en-US" sz="1400" u="none" cap="none" strike="noStrike">
                          <a:solidFill>
                            <a:srgbClr val="262626"/>
                          </a:solidFill>
                          <a:latin typeface="Arial"/>
                          <a:ea typeface="Arial"/>
                          <a:cs typeface="Arial"/>
                          <a:sym typeface="Arial"/>
                        </a:rPr>
                        <a:t>Dây màu đen</a:t>
                      </a:r>
                      <a:endParaRPr b="0" sz="1400" u="none" cap="none" strike="noStrike">
                        <a:solidFill>
                          <a:srgbClr val="262626"/>
                        </a:solidFill>
                        <a:latin typeface="Arial"/>
                        <a:ea typeface="Arial"/>
                        <a:cs typeface="Arial"/>
                        <a:sym typeface="Arial"/>
                      </a:endParaRPr>
                    </a:p>
                  </a:txBody>
                  <a:tcPr marT="0" marB="0" marR="0" marL="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
        <p:nvSpPr>
          <p:cNvPr id="1831" name="Google Shape;1831;p97"/>
          <p:cNvSpPr txBox="1"/>
          <p:nvPr/>
        </p:nvSpPr>
        <p:spPr>
          <a:xfrm>
            <a:off x="5518799" y="2096840"/>
            <a:ext cx="2364770"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Calibri"/>
                <a:ea typeface="Calibri"/>
                <a:cs typeface="Calibri"/>
                <a:sym typeface="Calibri"/>
              </a:rPr>
              <a:t>Đầu cắm Raspberry Pi B+ J8</a:t>
            </a:r>
            <a:endParaRPr b="1" sz="11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98"/>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mạch điện</a:t>
            </a:r>
            <a:endParaRPr b="1" sz="3600">
              <a:solidFill>
                <a:schemeClr val="dk1"/>
              </a:solidFill>
              <a:latin typeface="Arial"/>
              <a:ea typeface="Arial"/>
              <a:cs typeface="Arial"/>
              <a:sym typeface="Arial"/>
            </a:endParaRPr>
          </a:p>
        </p:txBody>
      </p:sp>
      <p:sp>
        <p:nvSpPr>
          <p:cNvPr id="1838" name="Google Shape;1838;p98"/>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a:t>
            </a:r>
            <a:endParaRPr/>
          </a:p>
        </p:txBody>
      </p:sp>
      <p:sp>
        <p:nvSpPr>
          <p:cNvPr id="1839" name="Google Shape;1839;p98"/>
          <p:cNvSpPr/>
          <p:nvPr/>
        </p:nvSpPr>
        <p:spPr>
          <a:xfrm>
            <a:off x="1054120"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2.1. Đầu vào số và mạch điện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2.2. LED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2.3. Cảm biến siêu âm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2.4. Màn hình 7 đoạn (đèn LED 4 số)</a:t>
            </a:r>
            <a:endParaRPr/>
          </a:p>
        </p:txBody>
      </p:sp>
      <p:sp>
        <p:nvSpPr>
          <p:cNvPr id="1840" name="Google Shape;1840;p98"/>
          <p:cNvSpPr/>
          <p:nvPr/>
        </p:nvSpPr>
        <p:spPr>
          <a:xfrm>
            <a:off x="5162257"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2.5. Cảm biến nhiệt độ-độ ẩm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2.6. Lập trình điều khiển chính</a:t>
            </a:r>
            <a:endParaRPr sz="1799">
              <a:solidFill>
                <a:srgbClr val="3F3F3F"/>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2.7. Chuẩn giao tiếp UART</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2.8. Chế tạo thiết bị</a:t>
            </a:r>
            <a:endParaRPr sz="1799">
              <a:solidFill>
                <a:srgbClr val="A6A6A6"/>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99"/>
          <p:cNvSpPr/>
          <p:nvPr/>
        </p:nvSpPr>
        <p:spPr>
          <a:xfrm>
            <a:off x="416136" y="484174"/>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2.6. Lập trình điều khiển chính</a:t>
            </a:r>
            <a:endParaRPr b="1" sz="1799">
              <a:solidFill>
                <a:schemeClr val="lt1"/>
              </a:solidFill>
              <a:latin typeface="Arial"/>
              <a:ea typeface="Arial"/>
              <a:cs typeface="Arial"/>
              <a:sym typeface="Arial"/>
            </a:endParaRPr>
          </a:p>
        </p:txBody>
      </p:sp>
      <p:sp>
        <p:nvSpPr>
          <p:cNvPr id="1847" name="Google Shape;1847;p99"/>
          <p:cNvSpPr/>
          <p:nvPr/>
        </p:nvSpPr>
        <p:spPr>
          <a:xfrm>
            <a:off x="8674469" y="5200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848" name="Google Shape;1848;p99"/>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Bảng ngữ âm</a:t>
            </a:r>
            <a:endParaRPr b="1" sz="2401">
              <a:solidFill>
                <a:srgbClr val="0C0C0C"/>
              </a:solidFill>
              <a:latin typeface="Arial"/>
              <a:ea typeface="Arial"/>
              <a:cs typeface="Arial"/>
              <a:sym typeface="Arial"/>
            </a:endParaRPr>
          </a:p>
        </p:txBody>
      </p:sp>
      <p:grpSp>
        <p:nvGrpSpPr>
          <p:cNvPr id="1849" name="Google Shape;1849;p99"/>
          <p:cNvGrpSpPr/>
          <p:nvPr/>
        </p:nvGrpSpPr>
        <p:grpSpPr>
          <a:xfrm>
            <a:off x="580647" y="2105037"/>
            <a:ext cx="8743698" cy="3871705"/>
            <a:chOff x="696686" y="2253964"/>
            <a:chExt cx="8650515" cy="3816000"/>
          </a:xfrm>
        </p:grpSpPr>
        <p:sp>
          <p:nvSpPr>
            <p:cNvPr id="1850" name="Google Shape;1850;p99"/>
            <p:cNvSpPr/>
            <p:nvPr/>
          </p:nvSpPr>
          <p:spPr>
            <a:xfrm>
              <a:off x="727688" y="4282956"/>
              <a:ext cx="8613162" cy="361617"/>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grpSp>
          <p:nvGrpSpPr>
            <p:cNvPr id="1851" name="Google Shape;1851;p99"/>
            <p:cNvGrpSpPr/>
            <p:nvPr/>
          </p:nvGrpSpPr>
          <p:grpSpPr>
            <a:xfrm>
              <a:off x="1161144" y="2253964"/>
              <a:ext cx="8186057" cy="3816000"/>
              <a:chOff x="1161144" y="2236621"/>
              <a:chExt cx="8186057" cy="3833423"/>
            </a:xfrm>
          </p:grpSpPr>
          <p:sp>
            <p:nvSpPr>
              <p:cNvPr id="1852" name="Google Shape;1852;p99"/>
              <p:cNvSpPr/>
              <p:nvPr/>
            </p:nvSpPr>
            <p:spPr>
              <a:xfrm>
                <a:off x="1161144" y="2236621"/>
                <a:ext cx="0" cy="383342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53" name="Google Shape;1853;p99"/>
              <p:cNvSpPr/>
              <p:nvPr/>
            </p:nvSpPr>
            <p:spPr>
              <a:xfrm>
                <a:off x="1821179" y="2859314"/>
                <a:ext cx="0" cy="319314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54" name="Google Shape;1854;p99"/>
              <p:cNvSpPr/>
              <p:nvPr/>
            </p:nvSpPr>
            <p:spPr>
              <a:xfrm>
                <a:off x="2505363" y="2236621"/>
                <a:ext cx="0" cy="383342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55" name="Google Shape;1855;p99"/>
              <p:cNvSpPr/>
              <p:nvPr/>
            </p:nvSpPr>
            <p:spPr>
              <a:xfrm>
                <a:off x="3189547" y="2859314"/>
                <a:ext cx="0" cy="319314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56" name="Google Shape;1856;p99"/>
              <p:cNvSpPr/>
              <p:nvPr/>
            </p:nvSpPr>
            <p:spPr>
              <a:xfrm>
                <a:off x="3873731" y="2236621"/>
                <a:ext cx="0" cy="383342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57" name="Google Shape;1857;p99"/>
              <p:cNvSpPr/>
              <p:nvPr/>
            </p:nvSpPr>
            <p:spPr>
              <a:xfrm>
                <a:off x="4557915" y="2236621"/>
                <a:ext cx="0" cy="383342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58" name="Google Shape;1858;p99"/>
              <p:cNvSpPr/>
              <p:nvPr/>
            </p:nvSpPr>
            <p:spPr>
              <a:xfrm>
                <a:off x="5242099" y="2859314"/>
                <a:ext cx="0" cy="319314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59" name="Google Shape;1859;p99"/>
              <p:cNvSpPr/>
              <p:nvPr/>
            </p:nvSpPr>
            <p:spPr>
              <a:xfrm>
                <a:off x="5926283" y="2236621"/>
                <a:ext cx="0" cy="383342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60" name="Google Shape;1860;p99"/>
              <p:cNvSpPr/>
              <p:nvPr/>
            </p:nvSpPr>
            <p:spPr>
              <a:xfrm>
                <a:off x="6610467" y="2859314"/>
                <a:ext cx="0" cy="319314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61" name="Google Shape;1861;p99"/>
              <p:cNvSpPr/>
              <p:nvPr/>
            </p:nvSpPr>
            <p:spPr>
              <a:xfrm>
                <a:off x="7294651" y="2236621"/>
                <a:ext cx="0" cy="383342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62" name="Google Shape;1862;p99"/>
              <p:cNvSpPr/>
              <p:nvPr/>
            </p:nvSpPr>
            <p:spPr>
              <a:xfrm>
                <a:off x="7978835" y="2859314"/>
                <a:ext cx="0" cy="319314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63" name="Google Shape;1863;p99"/>
              <p:cNvSpPr/>
              <p:nvPr/>
            </p:nvSpPr>
            <p:spPr>
              <a:xfrm>
                <a:off x="8663019" y="2236621"/>
                <a:ext cx="0" cy="383342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864" name="Google Shape;1864;p99"/>
              <p:cNvSpPr/>
              <p:nvPr/>
            </p:nvSpPr>
            <p:spPr>
              <a:xfrm>
                <a:off x="9347201" y="2859314"/>
                <a:ext cx="0" cy="3193143"/>
              </a:xfrm>
              <a:custGeom>
                <a:rect b="b" l="l" r="r" t="t"/>
                <a:pathLst>
                  <a:path extrusionOk="0" h="3193143" w="120000">
                    <a:moveTo>
                      <a:pt x="0" y="0"/>
                    </a:moveTo>
                    <a:lnTo>
                      <a:pt x="0" y="3193143"/>
                    </a:lnTo>
                  </a:path>
                </a:pathLst>
              </a:custGeom>
              <a:noFill/>
              <a:ln cap="flat" cmpd="sng" w="9525">
                <a:solidFill>
                  <a:srgbClr val="BFBFB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865" name="Google Shape;1865;p99"/>
            <p:cNvSpPr/>
            <p:nvPr/>
          </p:nvSpPr>
          <p:spPr>
            <a:xfrm>
              <a:off x="1279232"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C</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16</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33</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65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131</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262</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523</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1047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2093</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4186</a:t>
              </a:r>
              <a:endParaRPr/>
            </a:p>
          </p:txBody>
        </p:sp>
        <p:sp>
          <p:nvSpPr>
            <p:cNvPr id="1866" name="Google Shape;1866;p99"/>
            <p:cNvSpPr/>
            <p:nvPr/>
          </p:nvSpPr>
          <p:spPr>
            <a:xfrm>
              <a:off x="1962447"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C#</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69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139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278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554</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1109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2218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4435</a:t>
              </a:r>
              <a:endParaRPr/>
            </a:p>
          </p:txBody>
        </p:sp>
        <p:sp>
          <p:nvSpPr>
            <p:cNvPr id="1867" name="Google Shape;1867;p99"/>
            <p:cNvSpPr/>
            <p:nvPr/>
          </p:nvSpPr>
          <p:spPr>
            <a:xfrm>
              <a:off x="2645661"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D</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73</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147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294</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587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1175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2349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4699</a:t>
              </a:r>
              <a:endParaRPr/>
            </a:p>
          </p:txBody>
        </p:sp>
        <p:sp>
          <p:nvSpPr>
            <p:cNvPr id="1868" name="Google Shape;1868;p99"/>
            <p:cNvSpPr/>
            <p:nvPr/>
          </p:nvSpPr>
          <p:spPr>
            <a:xfrm>
              <a:off x="3328876"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D#</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78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156</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311</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622</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1245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2489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4978</a:t>
              </a:r>
              <a:endParaRPr/>
            </a:p>
          </p:txBody>
        </p:sp>
        <p:sp>
          <p:nvSpPr>
            <p:cNvPr id="1869" name="Google Shape;1869;p99"/>
            <p:cNvSpPr/>
            <p:nvPr/>
          </p:nvSpPr>
          <p:spPr>
            <a:xfrm>
              <a:off x="4012090"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E</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21</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41</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82</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165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330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659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1319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2637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5274</a:t>
              </a:r>
              <a:endParaRPr/>
            </a:p>
          </p:txBody>
        </p:sp>
        <p:sp>
          <p:nvSpPr>
            <p:cNvPr id="1870" name="Google Shape;1870;p99"/>
            <p:cNvSpPr/>
            <p:nvPr/>
          </p:nvSpPr>
          <p:spPr>
            <a:xfrm>
              <a:off x="4695305"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F</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22</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44</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87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175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349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699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1397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2794</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5588</a:t>
              </a:r>
              <a:endParaRPr/>
            </a:p>
          </p:txBody>
        </p:sp>
        <p:sp>
          <p:nvSpPr>
            <p:cNvPr id="1871" name="Google Shape;1871;p99"/>
            <p:cNvSpPr/>
            <p:nvPr/>
          </p:nvSpPr>
          <p:spPr>
            <a:xfrm>
              <a:off x="5378522"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F#</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23</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46</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93</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185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370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740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1475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2960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5920</a:t>
              </a:r>
              <a:endParaRPr/>
            </a:p>
          </p:txBody>
        </p:sp>
        <p:sp>
          <p:nvSpPr>
            <p:cNvPr id="1872" name="Google Shape;1872;p99"/>
            <p:cNvSpPr/>
            <p:nvPr/>
          </p:nvSpPr>
          <p:spPr>
            <a:xfrm>
              <a:off x="6061737"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G</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98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196</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392</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784</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1568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3136</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6272</a:t>
              </a:r>
              <a:endParaRPr/>
            </a:p>
          </p:txBody>
        </p:sp>
        <p:sp>
          <p:nvSpPr>
            <p:cNvPr id="1873" name="Google Shape;1873;p99"/>
            <p:cNvSpPr/>
            <p:nvPr/>
          </p:nvSpPr>
          <p:spPr>
            <a:xfrm>
              <a:off x="6744951"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G#</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26</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52</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104</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208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415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831</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1661</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3322</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6645</a:t>
              </a:r>
              <a:endParaRPr/>
            </a:p>
          </p:txBody>
        </p:sp>
        <p:sp>
          <p:nvSpPr>
            <p:cNvPr id="1874" name="Google Shape;1874;p99"/>
            <p:cNvSpPr/>
            <p:nvPr/>
          </p:nvSpPr>
          <p:spPr>
            <a:xfrm>
              <a:off x="7428166"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A</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55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110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220</a:t>
              </a:r>
              <a:endParaRPr/>
            </a:p>
            <a:p>
              <a:pPr indent="0" lvl="0" marL="0" marR="0" rtl="0" algn="r">
                <a:spcBef>
                  <a:spcPts val="1099"/>
                </a:spcBef>
                <a:spcAft>
                  <a:spcPts val="0"/>
                </a:spcAft>
                <a:buNone/>
              </a:pPr>
              <a:r>
                <a:rPr lang="en-US" sz="1401">
                  <a:solidFill>
                    <a:srgbClr val="FF0000"/>
                  </a:solidFill>
                  <a:latin typeface="Arial"/>
                  <a:ea typeface="Arial"/>
                  <a:cs typeface="Arial"/>
                  <a:sym typeface="Arial"/>
                </a:rPr>
                <a:t>440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880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1760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3520</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7040</a:t>
              </a:r>
              <a:endParaRPr/>
            </a:p>
          </p:txBody>
        </p:sp>
        <p:sp>
          <p:nvSpPr>
            <p:cNvPr id="1875" name="Google Shape;1875;p99"/>
            <p:cNvSpPr/>
            <p:nvPr/>
          </p:nvSpPr>
          <p:spPr>
            <a:xfrm>
              <a:off x="8111381"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A3</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58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117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233</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466</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932</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1865</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3729</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7459</a:t>
              </a:r>
              <a:endParaRPr/>
            </a:p>
          </p:txBody>
        </p:sp>
        <p:sp>
          <p:nvSpPr>
            <p:cNvPr id="1876" name="Google Shape;1876;p99"/>
            <p:cNvSpPr/>
            <p:nvPr/>
          </p:nvSpPr>
          <p:spPr>
            <a:xfrm>
              <a:off x="8794600" y="2600325"/>
              <a:ext cx="407459" cy="3376015"/>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1">
                  <a:solidFill>
                    <a:srgbClr val="262626"/>
                  </a:solidFill>
                  <a:latin typeface="Arial"/>
                  <a:ea typeface="Arial"/>
                  <a:cs typeface="Arial"/>
                  <a:sym typeface="Arial"/>
                </a:rPr>
                <a:t>B</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31</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62</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124</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247</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494</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988</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1976</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3951</a:t>
              </a:r>
              <a:endParaRPr/>
            </a:p>
            <a:p>
              <a:pPr indent="0" lvl="0" marL="0" marR="0" rtl="0" algn="r">
                <a:spcBef>
                  <a:spcPts val="1099"/>
                </a:spcBef>
                <a:spcAft>
                  <a:spcPts val="0"/>
                </a:spcAft>
                <a:buNone/>
              </a:pPr>
              <a:r>
                <a:rPr lang="en-US" sz="1401">
                  <a:solidFill>
                    <a:srgbClr val="262626"/>
                  </a:solidFill>
                  <a:latin typeface="Arial"/>
                  <a:ea typeface="Arial"/>
                  <a:cs typeface="Arial"/>
                  <a:sym typeface="Arial"/>
                </a:rPr>
                <a:t>7902</a:t>
              </a:r>
              <a:endParaRPr/>
            </a:p>
          </p:txBody>
        </p:sp>
        <p:sp>
          <p:nvSpPr>
            <p:cNvPr id="1877" name="Google Shape;1877;p99"/>
            <p:cNvSpPr/>
            <p:nvPr/>
          </p:nvSpPr>
          <p:spPr>
            <a:xfrm>
              <a:off x="717332" y="2955143"/>
              <a:ext cx="407459" cy="302451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0</a:t>
              </a:r>
              <a:endParaRPr/>
            </a:p>
            <a:p>
              <a:pPr indent="0" lvl="0" marL="0" marR="0" rtl="0" algn="ctr">
                <a:spcBef>
                  <a:spcPts val="1099"/>
                </a:spcBef>
                <a:spcAft>
                  <a:spcPts val="0"/>
                </a:spcAft>
                <a:buNone/>
              </a:pPr>
              <a:r>
                <a:rPr lang="en-US" sz="1401">
                  <a:solidFill>
                    <a:srgbClr val="262626"/>
                  </a:solidFill>
                  <a:latin typeface="Arial"/>
                  <a:ea typeface="Arial"/>
                  <a:cs typeface="Arial"/>
                  <a:sym typeface="Arial"/>
                </a:rPr>
                <a:t>1</a:t>
              </a:r>
              <a:endParaRPr/>
            </a:p>
            <a:p>
              <a:pPr indent="0" lvl="0" marL="0" marR="0" rtl="0" algn="ctr">
                <a:spcBef>
                  <a:spcPts val="1099"/>
                </a:spcBef>
                <a:spcAft>
                  <a:spcPts val="0"/>
                </a:spcAft>
                <a:buNone/>
              </a:pPr>
              <a:r>
                <a:rPr lang="en-US" sz="1401">
                  <a:solidFill>
                    <a:srgbClr val="262626"/>
                  </a:solidFill>
                  <a:latin typeface="Arial"/>
                  <a:ea typeface="Arial"/>
                  <a:cs typeface="Arial"/>
                  <a:sym typeface="Arial"/>
                </a:rPr>
                <a:t>2</a:t>
              </a:r>
              <a:endParaRPr/>
            </a:p>
            <a:p>
              <a:pPr indent="0" lvl="0" marL="0" marR="0" rtl="0" algn="ctr">
                <a:spcBef>
                  <a:spcPts val="1099"/>
                </a:spcBef>
                <a:spcAft>
                  <a:spcPts val="0"/>
                </a:spcAft>
                <a:buNone/>
              </a:pPr>
              <a:r>
                <a:rPr lang="en-US" sz="1401">
                  <a:solidFill>
                    <a:srgbClr val="262626"/>
                  </a:solidFill>
                  <a:latin typeface="Arial"/>
                  <a:ea typeface="Arial"/>
                  <a:cs typeface="Arial"/>
                  <a:sym typeface="Arial"/>
                </a:rPr>
                <a:t>3</a:t>
              </a:r>
              <a:endParaRPr/>
            </a:p>
            <a:p>
              <a:pPr indent="0" lvl="0" marL="0" marR="0" rtl="0" algn="ctr">
                <a:spcBef>
                  <a:spcPts val="1099"/>
                </a:spcBef>
                <a:spcAft>
                  <a:spcPts val="0"/>
                </a:spcAft>
                <a:buNone/>
              </a:pPr>
              <a:r>
                <a:rPr lang="en-US" sz="1401">
                  <a:solidFill>
                    <a:srgbClr val="262626"/>
                  </a:solidFill>
                  <a:latin typeface="Arial"/>
                  <a:ea typeface="Arial"/>
                  <a:cs typeface="Arial"/>
                  <a:sym typeface="Arial"/>
                </a:rPr>
                <a:t>4</a:t>
              </a:r>
              <a:endParaRPr/>
            </a:p>
            <a:p>
              <a:pPr indent="0" lvl="0" marL="0" marR="0" rtl="0" algn="ctr">
                <a:spcBef>
                  <a:spcPts val="1099"/>
                </a:spcBef>
                <a:spcAft>
                  <a:spcPts val="0"/>
                </a:spcAft>
                <a:buNone/>
              </a:pPr>
              <a:r>
                <a:rPr lang="en-US" sz="1401">
                  <a:solidFill>
                    <a:srgbClr val="262626"/>
                  </a:solidFill>
                  <a:latin typeface="Arial"/>
                  <a:ea typeface="Arial"/>
                  <a:cs typeface="Arial"/>
                  <a:sym typeface="Arial"/>
                </a:rPr>
                <a:t>5</a:t>
              </a:r>
              <a:endParaRPr/>
            </a:p>
            <a:p>
              <a:pPr indent="0" lvl="0" marL="0" marR="0" rtl="0" algn="ctr">
                <a:spcBef>
                  <a:spcPts val="1099"/>
                </a:spcBef>
                <a:spcAft>
                  <a:spcPts val="0"/>
                </a:spcAft>
                <a:buNone/>
              </a:pPr>
              <a:r>
                <a:rPr lang="en-US" sz="1401">
                  <a:solidFill>
                    <a:srgbClr val="262626"/>
                  </a:solidFill>
                  <a:latin typeface="Arial"/>
                  <a:ea typeface="Arial"/>
                  <a:cs typeface="Arial"/>
                  <a:sym typeface="Arial"/>
                </a:rPr>
                <a:t>6</a:t>
              </a:r>
              <a:endParaRPr/>
            </a:p>
            <a:p>
              <a:pPr indent="0" lvl="0" marL="0" marR="0" rtl="0" algn="ctr">
                <a:spcBef>
                  <a:spcPts val="1099"/>
                </a:spcBef>
                <a:spcAft>
                  <a:spcPts val="0"/>
                </a:spcAft>
                <a:buNone/>
              </a:pPr>
              <a:r>
                <a:rPr lang="en-US" sz="1401">
                  <a:solidFill>
                    <a:srgbClr val="262626"/>
                  </a:solidFill>
                  <a:latin typeface="Arial"/>
                  <a:ea typeface="Arial"/>
                  <a:cs typeface="Arial"/>
                  <a:sym typeface="Arial"/>
                </a:rPr>
                <a:t>7</a:t>
              </a:r>
              <a:endParaRPr/>
            </a:p>
            <a:p>
              <a:pPr indent="0" lvl="0" marL="0" marR="0" rtl="0" algn="ctr">
                <a:spcBef>
                  <a:spcPts val="1099"/>
                </a:spcBef>
                <a:spcAft>
                  <a:spcPts val="0"/>
                </a:spcAft>
                <a:buNone/>
              </a:pPr>
              <a:r>
                <a:rPr lang="en-US" sz="1401">
                  <a:solidFill>
                    <a:srgbClr val="262626"/>
                  </a:solidFill>
                  <a:latin typeface="Arial"/>
                  <a:ea typeface="Arial"/>
                  <a:cs typeface="Arial"/>
                  <a:sym typeface="Arial"/>
                </a:rPr>
                <a:t>8</a:t>
              </a:r>
              <a:endParaRPr/>
            </a:p>
          </p:txBody>
        </p:sp>
        <p:sp>
          <p:nvSpPr>
            <p:cNvPr id="1878" name="Google Shape;1878;p99"/>
            <p:cNvSpPr/>
            <p:nvPr/>
          </p:nvSpPr>
          <p:spPr>
            <a:xfrm>
              <a:off x="696686" y="2873827"/>
              <a:ext cx="8636000" cy="0"/>
            </a:xfrm>
            <a:custGeom>
              <a:rect b="b" l="l" r="r" t="t"/>
              <a:pathLst>
                <a:path extrusionOk="0" h="120000" w="8636000">
                  <a:moveTo>
                    <a:pt x="0" y="0"/>
                  </a:moveTo>
                  <a:lnTo>
                    <a:pt x="8636000" y="0"/>
                  </a:lnTo>
                </a:path>
              </a:pathLst>
            </a:custGeom>
            <a:noFill/>
            <a:ln cap="flat" cmpd="sng" w="1905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nvGrpSpPr>
            <p:cNvPr id="1879" name="Google Shape;1879;p99"/>
            <p:cNvGrpSpPr/>
            <p:nvPr/>
          </p:nvGrpSpPr>
          <p:grpSpPr>
            <a:xfrm>
              <a:off x="1188883" y="2253964"/>
              <a:ext cx="7940900" cy="239865"/>
              <a:chOff x="1188883" y="2224936"/>
              <a:chExt cx="7940900" cy="252000"/>
            </a:xfrm>
          </p:grpSpPr>
          <p:sp>
            <p:nvSpPr>
              <p:cNvPr id="1880" name="Google Shape;1880;p99"/>
              <p:cNvSpPr/>
              <p:nvPr/>
            </p:nvSpPr>
            <p:spPr>
              <a:xfrm>
                <a:off x="1188883" y="2224936"/>
                <a:ext cx="432000" cy="252000"/>
              </a:xfrm>
              <a:prstGeom prst="roundRect">
                <a:avLst>
                  <a:gd fmla="val 16667"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1">
                    <a:solidFill>
                      <a:schemeClr val="lt1"/>
                    </a:solidFill>
                    <a:latin typeface="Arial"/>
                    <a:ea typeface="Arial"/>
                    <a:cs typeface="Arial"/>
                    <a:sym typeface="Arial"/>
                  </a:rPr>
                  <a:t>Do</a:t>
                </a:r>
                <a:endParaRPr sz="1601">
                  <a:solidFill>
                    <a:schemeClr val="lt1"/>
                  </a:solidFill>
                  <a:latin typeface="Arial"/>
                  <a:ea typeface="Arial"/>
                  <a:cs typeface="Arial"/>
                  <a:sym typeface="Arial"/>
                </a:endParaRPr>
              </a:p>
            </p:txBody>
          </p:sp>
          <p:sp>
            <p:nvSpPr>
              <p:cNvPr id="1881" name="Google Shape;1881;p99"/>
              <p:cNvSpPr/>
              <p:nvPr/>
            </p:nvSpPr>
            <p:spPr>
              <a:xfrm>
                <a:off x="2538213" y="2224936"/>
                <a:ext cx="432000" cy="252000"/>
              </a:xfrm>
              <a:prstGeom prst="roundRect">
                <a:avLst>
                  <a:gd fmla="val 16667"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1">
                    <a:solidFill>
                      <a:schemeClr val="lt1"/>
                    </a:solidFill>
                    <a:latin typeface="Arial"/>
                    <a:ea typeface="Arial"/>
                    <a:cs typeface="Arial"/>
                    <a:sym typeface="Arial"/>
                  </a:rPr>
                  <a:t>Re</a:t>
                </a:r>
                <a:endParaRPr sz="1601">
                  <a:solidFill>
                    <a:schemeClr val="lt1"/>
                  </a:solidFill>
                  <a:latin typeface="Arial"/>
                  <a:ea typeface="Arial"/>
                  <a:cs typeface="Arial"/>
                  <a:sym typeface="Arial"/>
                </a:endParaRPr>
              </a:p>
            </p:txBody>
          </p:sp>
          <p:sp>
            <p:nvSpPr>
              <p:cNvPr id="1882" name="Google Shape;1882;p99"/>
              <p:cNvSpPr/>
              <p:nvPr/>
            </p:nvSpPr>
            <p:spPr>
              <a:xfrm>
                <a:off x="3905824" y="2224936"/>
                <a:ext cx="432000" cy="252000"/>
              </a:xfrm>
              <a:prstGeom prst="roundRect">
                <a:avLst>
                  <a:gd fmla="val 16667"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1">
                    <a:solidFill>
                      <a:schemeClr val="lt1"/>
                    </a:solidFill>
                    <a:latin typeface="Arial"/>
                    <a:ea typeface="Arial"/>
                    <a:cs typeface="Arial"/>
                    <a:sym typeface="Arial"/>
                  </a:rPr>
                  <a:t>Mi</a:t>
                </a:r>
                <a:endParaRPr sz="1601">
                  <a:solidFill>
                    <a:schemeClr val="lt1"/>
                  </a:solidFill>
                  <a:latin typeface="Arial"/>
                  <a:ea typeface="Arial"/>
                  <a:cs typeface="Arial"/>
                  <a:sym typeface="Arial"/>
                </a:endParaRPr>
              </a:p>
            </p:txBody>
          </p:sp>
          <p:sp>
            <p:nvSpPr>
              <p:cNvPr id="1883" name="Google Shape;1883;p99"/>
              <p:cNvSpPr/>
              <p:nvPr/>
            </p:nvSpPr>
            <p:spPr>
              <a:xfrm>
                <a:off x="4587498" y="2224936"/>
                <a:ext cx="432000" cy="252000"/>
              </a:xfrm>
              <a:prstGeom prst="roundRect">
                <a:avLst>
                  <a:gd fmla="val 16667"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1">
                    <a:solidFill>
                      <a:schemeClr val="lt1"/>
                    </a:solidFill>
                    <a:latin typeface="Arial"/>
                    <a:ea typeface="Arial"/>
                    <a:cs typeface="Arial"/>
                    <a:sym typeface="Arial"/>
                  </a:rPr>
                  <a:t>Fa</a:t>
                </a:r>
                <a:endParaRPr sz="1601">
                  <a:solidFill>
                    <a:schemeClr val="lt1"/>
                  </a:solidFill>
                  <a:latin typeface="Arial"/>
                  <a:ea typeface="Arial"/>
                  <a:cs typeface="Arial"/>
                  <a:sym typeface="Arial"/>
                </a:endParaRPr>
              </a:p>
            </p:txBody>
          </p:sp>
          <p:sp>
            <p:nvSpPr>
              <p:cNvPr id="1884" name="Google Shape;1884;p99"/>
              <p:cNvSpPr/>
              <p:nvPr/>
            </p:nvSpPr>
            <p:spPr>
              <a:xfrm>
                <a:off x="5965336" y="2224936"/>
                <a:ext cx="432000" cy="252000"/>
              </a:xfrm>
              <a:prstGeom prst="roundRect">
                <a:avLst>
                  <a:gd fmla="val 16667"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1">
                    <a:solidFill>
                      <a:schemeClr val="lt1"/>
                    </a:solidFill>
                    <a:latin typeface="Arial"/>
                    <a:ea typeface="Arial"/>
                    <a:cs typeface="Arial"/>
                    <a:sym typeface="Arial"/>
                  </a:rPr>
                  <a:t>Sol</a:t>
                </a:r>
                <a:endParaRPr sz="1601">
                  <a:solidFill>
                    <a:schemeClr val="lt1"/>
                  </a:solidFill>
                  <a:latin typeface="Arial"/>
                  <a:ea typeface="Arial"/>
                  <a:cs typeface="Arial"/>
                  <a:sym typeface="Arial"/>
                </a:endParaRPr>
              </a:p>
            </p:txBody>
          </p:sp>
          <p:sp>
            <p:nvSpPr>
              <p:cNvPr id="1885" name="Google Shape;1885;p99"/>
              <p:cNvSpPr/>
              <p:nvPr/>
            </p:nvSpPr>
            <p:spPr>
              <a:xfrm>
                <a:off x="7326588" y="2224936"/>
                <a:ext cx="432000" cy="252000"/>
              </a:xfrm>
              <a:prstGeom prst="roundRect">
                <a:avLst>
                  <a:gd fmla="val 16667"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1">
                    <a:solidFill>
                      <a:schemeClr val="lt1"/>
                    </a:solidFill>
                    <a:latin typeface="Arial"/>
                    <a:ea typeface="Arial"/>
                    <a:cs typeface="Arial"/>
                    <a:sym typeface="Arial"/>
                  </a:rPr>
                  <a:t>Ra</a:t>
                </a:r>
                <a:endParaRPr sz="1601">
                  <a:solidFill>
                    <a:schemeClr val="lt1"/>
                  </a:solidFill>
                  <a:latin typeface="Arial"/>
                  <a:ea typeface="Arial"/>
                  <a:cs typeface="Arial"/>
                  <a:sym typeface="Arial"/>
                </a:endParaRPr>
              </a:p>
            </p:txBody>
          </p:sp>
          <p:sp>
            <p:nvSpPr>
              <p:cNvPr id="1886" name="Google Shape;1886;p99"/>
              <p:cNvSpPr/>
              <p:nvPr/>
            </p:nvSpPr>
            <p:spPr>
              <a:xfrm>
                <a:off x="8697783" y="2224936"/>
                <a:ext cx="432000" cy="252000"/>
              </a:xfrm>
              <a:prstGeom prst="roundRect">
                <a:avLst>
                  <a:gd fmla="val 16667"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1">
                    <a:solidFill>
                      <a:schemeClr val="lt1"/>
                    </a:solidFill>
                    <a:latin typeface="Arial"/>
                    <a:ea typeface="Arial"/>
                    <a:cs typeface="Arial"/>
                    <a:sym typeface="Arial"/>
                  </a:rPr>
                  <a:t>Si</a:t>
                </a:r>
                <a:endParaRPr sz="1601">
                  <a:solidFill>
                    <a:schemeClr val="lt1"/>
                  </a:solidFill>
                  <a:latin typeface="Arial"/>
                  <a:ea typeface="Arial"/>
                  <a:cs typeface="Arial"/>
                  <a:sym typeface="Arial"/>
                </a:endParaRPr>
              </a:p>
            </p:txBody>
          </p:sp>
        </p:gr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00"/>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mạch điện</a:t>
            </a:r>
            <a:endParaRPr b="1" sz="3600">
              <a:solidFill>
                <a:schemeClr val="dk1"/>
              </a:solidFill>
              <a:latin typeface="Arial"/>
              <a:ea typeface="Arial"/>
              <a:cs typeface="Arial"/>
              <a:sym typeface="Arial"/>
            </a:endParaRPr>
          </a:p>
        </p:txBody>
      </p:sp>
      <p:sp>
        <p:nvSpPr>
          <p:cNvPr id="1893" name="Google Shape;1893;p100"/>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a:t>
            </a:r>
            <a:endParaRPr/>
          </a:p>
        </p:txBody>
      </p:sp>
      <p:sp>
        <p:nvSpPr>
          <p:cNvPr id="1894" name="Google Shape;1894;p100"/>
          <p:cNvSpPr/>
          <p:nvPr/>
        </p:nvSpPr>
        <p:spPr>
          <a:xfrm>
            <a:off x="1054120"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2.1. Đầu vào số và mạch điện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2.2. LED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2.3. Cảm biến siêu âm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2.4. Màn hình 7 đoạn (đèn LED 4 số)</a:t>
            </a:r>
            <a:endParaRPr/>
          </a:p>
        </p:txBody>
      </p:sp>
      <p:sp>
        <p:nvSpPr>
          <p:cNvPr id="1895" name="Google Shape;1895;p100"/>
          <p:cNvSpPr/>
          <p:nvPr/>
        </p:nvSpPr>
        <p:spPr>
          <a:xfrm>
            <a:off x="5162257"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2.5. Cảm biến nhiệt độ-độ ẩm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2.6. Lập trình điều khiển chính</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2.7. Chuẩn giao tiếp UART</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2.8. Chế tạo thiết bị</a:t>
            </a:r>
            <a:endParaRPr sz="1799">
              <a:solidFill>
                <a:srgbClr val="A6A6A6"/>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101"/>
          <p:cNvSpPr/>
          <p:nvPr/>
        </p:nvSpPr>
        <p:spPr>
          <a:xfrm>
            <a:off x="416136" y="4841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2.7. Chuẩn giao tiếp UART</a:t>
            </a:r>
            <a:endParaRPr/>
          </a:p>
        </p:txBody>
      </p:sp>
      <p:sp>
        <p:nvSpPr>
          <p:cNvPr id="1902" name="Google Shape;1902;p101"/>
          <p:cNvSpPr/>
          <p:nvPr/>
        </p:nvSpPr>
        <p:spPr>
          <a:xfrm>
            <a:off x="8674469" y="5200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903" name="Google Shape;1903;p10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Chân UART của Raspberry Pi</a:t>
            </a:r>
            <a:endParaRPr/>
          </a:p>
        </p:txBody>
      </p:sp>
      <p:grpSp>
        <p:nvGrpSpPr>
          <p:cNvPr id="1904" name="Google Shape;1904;p101"/>
          <p:cNvGrpSpPr/>
          <p:nvPr/>
        </p:nvGrpSpPr>
        <p:grpSpPr>
          <a:xfrm>
            <a:off x="414349" y="1874520"/>
            <a:ext cx="5260903" cy="4411980"/>
            <a:chOff x="414349" y="1952632"/>
            <a:chExt cx="5260903" cy="4269275"/>
          </a:xfrm>
        </p:grpSpPr>
        <p:grpSp>
          <p:nvGrpSpPr>
            <p:cNvPr id="1905" name="Google Shape;1905;p101"/>
            <p:cNvGrpSpPr/>
            <p:nvPr/>
          </p:nvGrpSpPr>
          <p:grpSpPr>
            <a:xfrm>
              <a:off x="558806" y="2074458"/>
              <a:ext cx="5032507" cy="4147449"/>
              <a:chOff x="752020" y="2273232"/>
              <a:chExt cx="4527208" cy="3784672"/>
            </a:xfrm>
          </p:grpSpPr>
          <p:pic>
            <p:nvPicPr>
              <p:cNvPr id="1906" name="Google Shape;1906;p101"/>
              <p:cNvPicPr preferRelativeResize="0"/>
              <p:nvPr/>
            </p:nvPicPr>
            <p:blipFill rotWithShape="1">
              <a:blip r:embed="rId3">
                <a:alphaModFix/>
              </a:blip>
              <a:srcRect b="0" l="0" r="0" t="0"/>
              <a:stretch/>
            </p:blipFill>
            <p:spPr>
              <a:xfrm>
                <a:off x="752020" y="2273232"/>
                <a:ext cx="3739789" cy="3784672"/>
              </a:xfrm>
              <a:prstGeom prst="rect">
                <a:avLst/>
              </a:prstGeom>
              <a:noFill/>
              <a:ln>
                <a:noFill/>
              </a:ln>
            </p:spPr>
          </p:pic>
          <p:sp>
            <p:nvSpPr>
              <p:cNvPr id="1907" name="Google Shape;1907;p101"/>
              <p:cNvSpPr/>
              <p:nvPr/>
            </p:nvSpPr>
            <p:spPr>
              <a:xfrm rot="9039132">
                <a:off x="4519431" y="2625817"/>
                <a:ext cx="716724" cy="300392"/>
              </a:xfrm>
              <a:prstGeom prst="rightArrow">
                <a:avLst>
                  <a:gd fmla="val 50000" name="adj1"/>
                  <a:gd fmla="val 50000" name="adj2"/>
                </a:avLst>
              </a:prstGeom>
              <a:gradFill>
                <a:gsLst>
                  <a:gs pos="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Malgun Gothic"/>
                  <a:ea typeface="Malgun Gothic"/>
                  <a:cs typeface="Malgun Gothic"/>
                  <a:sym typeface="Malgun Gothic"/>
                </a:endParaRPr>
              </a:p>
            </p:txBody>
          </p:sp>
          <p:sp>
            <p:nvSpPr>
              <p:cNvPr id="1908" name="Google Shape;1908;p101"/>
              <p:cNvSpPr/>
              <p:nvPr/>
            </p:nvSpPr>
            <p:spPr>
              <a:xfrm rot="9039132">
                <a:off x="4534883" y="2894372"/>
                <a:ext cx="716724" cy="300392"/>
              </a:xfrm>
              <a:prstGeom prst="rightArrow">
                <a:avLst>
                  <a:gd fmla="val 50000" name="adj1"/>
                  <a:gd fmla="val 50000" name="adj2"/>
                </a:avLst>
              </a:prstGeom>
              <a:gradFill>
                <a:gsLst>
                  <a:gs pos="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Malgun Gothic"/>
                  <a:ea typeface="Malgun Gothic"/>
                  <a:cs typeface="Malgun Gothic"/>
                  <a:sym typeface="Malgun Gothic"/>
                </a:endParaRPr>
              </a:p>
            </p:txBody>
          </p:sp>
        </p:grpSp>
        <p:sp>
          <p:nvSpPr>
            <p:cNvPr id="1909" name="Google Shape;1909;p101"/>
            <p:cNvSpPr/>
            <p:nvPr/>
          </p:nvSpPr>
          <p:spPr>
            <a:xfrm>
              <a:off x="414349" y="1952632"/>
              <a:ext cx="5260903" cy="426927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1910" name="Google Shape;1910;p101"/>
            <p:cNvSpPr/>
            <p:nvPr/>
          </p:nvSpPr>
          <p:spPr>
            <a:xfrm>
              <a:off x="2619215" y="2774207"/>
              <a:ext cx="2154263" cy="46495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02"/>
          <p:cNvSpPr/>
          <p:nvPr/>
        </p:nvSpPr>
        <p:spPr>
          <a:xfrm>
            <a:off x="8674469" y="5200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917" name="Google Shape;1917;p102"/>
          <p:cNvSpPr/>
          <p:nvPr/>
        </p:nvSpPr>
        <p:spPr>
          <a:xfrm>
            <a:off x="450003" y="1375105"/>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Nối Raspberry Pi với bo mạch Arduino Shield</a:t>
            </a:r>
            <a:endParaRPr/>
          </a:p>
        </p:txBody>
      </p:sp>
      <p:sp>
        <p:nvSpPr>
          <p:cNvPr id="1918" name="Google Shape;1918;p102"/>
          <p:cNvSpPr txBox="1"/>
          <p:nvPr/>
        </p:nvSpPr>
        <p:spPr>
          <a:xfrm>
            <a:off x="704865" y="4995009"/>
            <a:ext cx="3049232" cy="1252857"/>
          </a:xfrm>
          <a:prstGeom prst="rect">
            <a:avLst/>
          </a:prstGeom>
          <a:noFill/>
          <a:ln>
            <a:noFill/>
          </a:ln>
        </p:spPr>
        <p:txBody>
          <a:bodyPr anchorCtr="0" anchor="t" bIns="71975" lIns="0" spcFirstLastPara="1" rIns="143950" wrap="square" tIns="71975">
            <a:spAutoFit/>
          </a:bodyPr>
          <a:lstStyle/>
          <a:p>
            <a:pPr indent="-182526" lvl="0" marL="182526"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8 (Tx)  Arduino 10 (Rx)</a:t>
            </a:r>
            <a:endParaRPr/>
          </a:p>
          <a:p>
            <a:pPr indent="-182526" lvl="0" marL="182526" marR="0" rtl="0" algn="l">
              <a:spcBef>
                <a:spcPts val="80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10 (Rx)  Arduino 11 (Tx)</a:t>
            </a:r>
            <a:endParaRPr/>
          </a:p>
          <a:p>
            <a:pPr indent="-182526" lvl="0" marL="182526" marR="0" rtl="0" algn="l">
              <a:spcBef>
                <a:spcPts val="80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5V  Arduino 5V</a:t>
            </a:r>
            <a:endParaRPr/>
          </a:p>
          <a:p>
            <a:pPr indent="-182526" lvl="0" marL="182526" marR="0" rtl="0" algn="l">
              <a:spcBef>
                <a:spcPts val="800"/>
              </a:spcBef>
              <a:spcAft>
                <a:spcPts val="0"/>
              </a:spcAft>
              <a:buClr>
                <a:srgbClr val="193EB0"/>
              </a:buClr>
              <a:buSzPts val="1299"/>
              <a:buFont typeface="Arial"/>
              <a:buChar char="‣"/>
            </a:pPr>
            <a:r>
              <a:rPr lang="en-US" sz="1299">
                <a:solidFill>
                  <a:srgbClr val="262626"/>
                </a:solidFill>
                <a:latin typeface="Arial"/>
                <a:ea typeface="Arial"/>
                <a:cs typeface="Arial"/>
                <a:sym typeface="Arial"/>
              </a:rPr>
              <a:t>Raspberry Pi GND  Arduino GND</a:t>
            </a:r>
            <a:endParaRPr/>
          </a:p>
        </p:txBody>
      </p:sp>
      <p:grpSp>
        <p:nvGrpSpPr>
          <p:cNvPr id="1919" name="Google Shape;1919;p102"/>
          <p:cNvGrpSpPr/>
          <p:nvPr/>
        </p:nvGrpSpPr>
        <p:grpSpPr>
          <a:xfrm>
            <a:off x="566745" y="1952634"/>
            <a:ext cx="6906924" cy="3511910"/>
            <a:chOff x="414345" y="1952634"/>
            <a:chExt cx="6906924" cy="3511910"/>
          </a:xfrm>
        </p:grpSpPr>
        <p:pic>
          <p:nvPicPr>
            <p:cNvPr id="1920" name="Google Shape;1920;p102"/>
            <p:cNvPicPr preferRelativeResize="0"/>
            <p:nvPr/>
          </p:nvPicPr>
          <p:blipFill rotWithShape="1">
            <a:blip r:embed="rId3">
              <a:alphaModFix/>
            </a:blip>
            <a:srcRect b="0" l="0" r="0" t="0"/>
            <a:stretch/>
          </p:blipFill>
          <p:spPr>
            <a:xfrm>
              <a:off x="481411" y="2097165"/>
              <a:ext cx="2711072" cy="2743608"/>
            </a:xfrm>
            <a:prstGeom prst="rect">
              <a:avLst/>
            </a:prstGeom>
            <a:noFill/>
            <a:ln>
              <a:noFill/>
            </a:ln>
          </p:spPr>
        </p:pic>
        <p:pic>
          <p:nvPicPr>
            <p:cNvPr id="1921" name="Google Shape;1921;p102"/>
            <p:cNvPicPr preferRelativeResize="0"/>
            <p:nvPr/>
          </p:nvPicPr>
          <p:blipFill rotWithShape="1">
            <a:blip r:embed="rId4">
              <a:alphaModFix/>
            </a:blip>
            <a:srcRect b="0" l="0" r="0" t="0"/>
            <a:stretch/>
          </p:blipFill>
          <p:spPr>
            <a:xfrm rot="-5400000">
              <a:off x="4108613" y="2251889"/>
              <a:ext cx="3229337" cy="3195974"/>
            </a:xfrm>
            <a:prstGeom prst="rect">
              <a:avLst/>
            </a:prstGeom>
            <a:noFill/>
            <a:ln>
              <a:noFill/>
            </a:ln>
          </p:spPr>
        </p:pic>
        <p:cxnSp>
          <p:nvCxnSpPr>
            <p:cNvPr id="1922" name="Google Shape;1922;p102"/>
            <p:cNvCxnSpPr/>
            <p:nvPr/>
          </p:nvCxnSpPr>
          <p:spPr>
            <a:xfrm>
              <a:off x="3192483" y="2858353"/>
              <a:ext cx="1105897" cy="1302940"/>
            </a:xfrm>
            <a:prstGeom prst="straightConnector1">
              <a:avLst/>
            </a:prstGeom>
            <a:noFill/>
            <a:ln cap="flat" cmpd="sng" w="57150">
              <a:solidFill>
                <a:srgbClr val="0070C0"/>
              </a:solidFill>
              <a:prstDash val="solid"/>
              <a:miter lim="800000"/>
              <a:headEnd len="sm" w="sm" type="none"/>
              <a:tailEnd len="sm" w="sm" type="none"/>
            </a:ln>
          </p:spPr>
        </p:cxnSp>
        <p:cxnSp>
          <p:nvCxnSpPr>
            <p:cNvPr id="1923" name="Google Shape;1923;p102"/>
            <p:cNvCxnSpPr/>
            <p:nvPr/>
          </p:nvCxnSpPr>
          <p:spPr>
            <a:xfrm>
              <a:off x="3201151" y="2977682"/>
              <a:ext cx="1105897" cy="1302940"/>
            </a:xfrm>
            <a:prstGeom prst="straightConnector1">
              <a:avLst/>
            </a:prstGeom>
            <a:noFill/>
            <a:ln cap="flat" cmpd="sng" w="57150">
              <a:solidFill>
                <a:srgbClr val="FF6600"/>
              </a:solidFill>
              <a:prstDash val="solid"/>
              <a:miter lim="800000"/>
              <a:headEnd len="sm" w="sm" type="none"/>
              <a:tailEnd len="sm" w="sm" type="none"/>
            </a:ln>
          </p:spPr>
        </p:cxnSp>
        <p:cxnSp>
          <p:nvCxnSpPr>
            <p:cNvPr id="1924" name="Google Shape;1924;p102"/>
            <p:cNvCxnSpPr/>
            <p:nvPr/>
          </p:nvCxnSpPr>
          <p:spPr>
            <a:xfrm>
              <a:off x="3217232" y="2739024"/>
              <a:ext cx="1137799" cy="402577"/>
            </a:xfrm>
            <a:prstGeom prst="straightConnector1">
              <a:avLst/>
            </a:prstGeom>
            <a:noFill/>
            <a:ln cap="flat" cmpd="sng" w="57150">
              <a:solidFill>
                <a:schemeClr val="dk1"/>
              </a:solidFill>
              <a:prstDash val="solid"/>
              <a:miter lim="800000"/>
              <a:headEnd len="sm" w="sm" type="none"/>
              <a:tailEnd len="sm" w="sm" type="none"/>
            </a:ln>
          </p:spPr>
        </p:cxnSp>
        <p:cxnSp>
          <p:nvCxnSpPr>
            <p:cNvPr id="1925" name="Google Shape;1925;p102"/>
            <p:cNvCxnSpPr/>
            <p:nvPr/>
          </p:nvCxnSpPr>
          <p:spPr>
            <a:xfrm>
              <a:off x="3214908" y="2498771"/>
              <a:ext cx="1310071" cy="611334"/>
            </a:xfrm>
            <a:prstGeom prst="straightConnector1">
              <a:avLst/>
            </a:prstGeom>
            <a:noFill/>
            <a:ln cap="flat" cmpd="sng" w="57150">
              <a:solidFill>
                <a:srgbClr val="FF0000"/>
              </a:solidFill>
              <a:prstDash val="solid"/>
              <a:miter lim="800000"/>
              <a:headEnd len="sm" w="sm" type="none"/>
              <a:tailEnd len="sm" w="sm" type="none"/>
            </a:ln>
          </p:spPr>
        </p:cxnSp>
        <p:sp>
          <p:nvSpPr>
            <p:cNvPr id="1926" name="Google Shape;1926;p102"/>
            <p:cNvSpPr/>
            <p:nvPr/>
          </p:nvSpPr>
          <p:spPr>
            <a:xfrm>
              <a:off x="414345" y="1952634"/>
              <a:ext cx="2800557" cy="291854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grpSp>
      <p:sp>
        <p:nvSpPr>
          <p:cNvPr id="1927" name="Google Shape;1927;p102"/>
          <p:cNvSpPr/>
          <p:nvPr/>
        </p:nvSpPr>
        <p:spPr>
          <a:xfrm>
            <a:off x="416136" y="4841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2.7. Chuẩn giao tiếp UART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103"/>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mạch điện</a:t>
            </a:r>
            <a:endParaRPr b="1" sz="3600">
              <a:solidFill>
                <a:schemeClr val="dk1"/>
              </a:solidFill>
              <a:latin typeface="Arial"/>
              <a:ea typeface="Arial"/>
              <a:cs typeface="Arial"/>
              <a:sym typeface="Arial"/>
            </a:endParaRPr>
          </a:p>
        </p:txBody>
      </p:sp>
      <p:sp>
        <p:nvSpPr>
          <p:cNvPr id="1934" name="Google Shape;1934;p103"/>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2.</a:t>
            </a:r>
            <a:endParaRPr/>
          </a:p>
        </p:txBody>
      </p:sp>
      <p:sp>
        <p:nvSpPr>
          <p:cNvPr id="1935" name="Google Shape;1935;p103"/>
          <p:cNvSpPr/>
          <p:nvPr/>
        </p:nvSpPr>
        <p:spPr>
          <a:xfrm>
            <a:off x="1054120"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2.1. Đầu vào số và mạch điện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2.2. LED </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2.3. Cảm biến siêu âm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2.4. Màn hình 7 đoạn (đèn LED 4 số)</a:t>
            </a:r>
            <a:endParaRPr/>
          </a:p>
        </p:txBody>
      </p:sp>
      <p:sp>
        <p:nvSpPr>
          <p:cNvPr id="1936" name="Google Shape;1936;p103"/>
          <p:cNvSpPr/>
          <p:nvPr/>
        </p:nvSpPr>
        <p:spPr>
          <a:xfrm>
            <a:off x="5162257" y="4003785"/>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2.5. Cảm biến nhiệt độ-độ ẩm</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2.6. Lập trình điều khiển chính</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2.7. Chuẩn giao tiếp UART</a:t>
            </a:r>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2.8. Chế tạo thiết bị</a:t>
            </a:r>
            <a:endParaRPr sz="1799">
              <a:solidFill>
                <a:srgbClr val="3F3F3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9"/>
          <p:cNvSpPr/>
          <p:nvPr/>
        </p:nvSpPr>
        <p:spPr>
          <a:xfrm>
            <a:off x="450003" y="1375105"/>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Thông số kỹ thuật của Raspberry Pi 3 Model B</a:t>
            </a:r>
            <a:endParaRPr/>
          </a:p>
        </p:txBody>
      </p:sp>
      <p:sp>
        <p:nvSpPr>
          <p:cNvPr id="279" name="Google Shape;279;p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01</a:t>
            </a:r>
            <a:endParaRPr/>
          </a:p>
        </p:txBody>
      </p:sp>
      <p:sp>
        <p:nvSpPr>
          <p:cNvPr id="280" name="Google Shape;280;p9"/>
          <p:cNvSpPr/>
          <p:nvPr/>
        </p:nvSpPr>
        <p:spPr>
          <a:xfrm>
            <a:off x="580397" y="1944542"/>
            <a:ext cx="4868117" cy="55938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Sử dụng hệ điều hành Raspbian (Debian Linux)</a:t>
            </a:r>
            <a:endParaRPr/>
          </a:p>
          <a:p>
            <a:pPr indent="-115879" lvl="0" marL="115879" marR="0" rtl="0" algn="l">
              <a:spcBef>
                <a:spcPts val="1000"/>
              </a:spcBef>
              <a:spcAft>
                <a:spcPts val="0"/>
              </a:spcAft>
              <a:buClr>
                <a:schemeClr val="dk1"/>
              </a:buClr>
              <a:buSzPts val="1681"/>
              <a:buFont typeface="Arial"/>
              <a:buChar char="•"/>
            </a:pPr>
            <a:r>
              <a:rPr lang="en-US" sz="1401">
                <a:solidFill>
                  <a:schemeClr val="dk1"/>
                </a:solidFill>
                <a:latin typeface="Arial"/>
                <a:ea typeface="Arial"/>
                <a:cs typeface="Arial"/>
                <a:sym typeface="Arial"/>
              </a:rPr>
              <a:t>Phần cứng nguồn mở tập trung vào hiệu suất xử lý</a:t>
            </a:r>
            <a:endParaRPr sz="1401">
              <a:solidFill>
                <a:schemeClr val="dk1"/>
              </a:solidFill>
              <a:latin typeface="Arial"/>
              <a:ea typeface="Arial"/>
              <a:cs typeface="Arial"/>
              <a:sym typeface="Arial"/>
            </a:endParaRPr>
          </a:p>
        </p:txBody>
      </p:sp>
      <p:pic>
        <p:nvPicPr>
          <p:cNvPr descr="라즈베리파이4 (Raspberry Pi 4 Model B) 4GB + 방열판 / 디바이스마트" id="281" name="Google Shape;281;p9"/>
          <p:cNvPicPr preferRelativeResize="0"/>
          <p:nvPr/>
        </p:nvPicPr>
        <p:blipFill rotWithShape="1">
          <a:blip r:embed="rId3">
            <a:alphaModFix/>
          </a:blip>
          <a:srcRect b="0" l="0" r="0" t="0"/>
          <a:stretch/>
        </p:blipFill>
        <p:spPr>
          <a:xfrm>
            <a:off x="676143" y="3099058"/>
            <a:ext cx="4676624" cy="2727363"/>
          </a:xfrm>
          <a:prstGeom prst="rect">
            <a:avLst/>
          </a:prstGeom>
          <a:noFill/>
          <a:ln>
            <a:noFill/>
          </a:ln>
        </p:spPr>
      </p:pic>
      <p:sp>
        <p:nvSpPr>
          <p:cNvPr id="282" name="Google Shape;282;p9"/>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1.1. Tổng quan về Raspberry Pi</a:t>
            </a:r>
            <a:endParaRPr/>
          </a:p>
        </p:txBody>
      </p:sp>
      <p:graphicFrame>
        <p:nvGraphicFramePr>
          <p:cNvPr id="283" name="Google Shape;283;p9"/>
          <p:cNvGraphicFramePr/>
          <p:nvPr/>
        </p:nvGraphicFramePr>
        <p:xfrm>
          <a:off x="5878730" y="2048627"/>
          <a:ext cx="3000000" cy="3000000"/>
        </p:xfrm>
        <a:graphic>
          <a:graphicData uri="http://schemas.openxmlformats.org/drawingml/2006/table">
            <a:tbl>
              <a:tblPr>
                <a:noFill/>
                <a:tableStyleId>{1012287A-DC5D-4DCD-A668-7C7213A124C2}</a:tableStyleId>
              </a:tblPr>
              <a:tblGrid>
                <a:gridCol w="1050700"/>
                <a:gridCol w="2434675"/>
              </a:tblGrid>
              <a:tr h="259125">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Thành phần</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100"/>
                        <a:buFont typeface="Arial"/>
                        <a:buNone/>
                      </a:pPr>
                      <a:r>
                        <a:rPr b="0" lang="en-US" sz="1100" u="none" cap="none" strike="noStrike">
                          <a:solidFill>
                            <a:srgbClr val="262626"/>
                          </a:solidFill>
                          <a:latin typeface="Arial"/>
                          <a:ea typeface="Arial"/>
                          <a:cs typeface="Arial"/>
                          <a:sym typeface="Arial"/>
                        </a:rPr>
                        <a:t>Raspberry Pi 3 model B</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5912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Bộ xử lý</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BCM2837 64 Bit bốn nhân</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04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Đồ họa</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Videocore IV</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04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Tốc độ xử lý</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1,2 GHz</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04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Bộ nhớ</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1 GB LPDDR2 900 MHz</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03450">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Phương thức lưu trữ</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Thẻ nhớ Micro SD</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04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Nguồn điện</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5 V/2,</a:t>
                      </a:r>
                      <a:r>
                        <a:rPr lang="en-US" sz="1100">
                          <a:solidFill>
                            <a:srgbClr val="262626"/>
                          </a:solidFill>
                        </a:rPr>
                        <a:t>5</a:t>
                      </a:r>
                      <a:r>
                        <a:rPr b="0" lang="en-US" sz="1100" u="none" cap="none" strike="noStrike">
                          <a:solidFill>
                            <a:srgbClr val="262626"/>
                          </a:solidFill>
                          <a:latin typeface="Arial"/>
                          <a:ea typeface="Arial"/>
                          <a:cs typeface="Arial"/>
                          <a:sym typeface="Arial"/>
                        </a:rPr>
                        <a:t> A</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04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GPIO</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40 chân</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04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Ethernet</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10/100 Ethernet</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690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Cổng hỗ trợ</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HDMI, giắc cắm audio-video, 4xUSB 2.0, Ethernet, Cổng nối tiếp camera (CSI), </a:t>
                      </a:r>
                      <a:endParaRPr/>
                    </a:p>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Cổng nối tiếp màn hình (DSI)</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04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WiFi</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2,4 GHz 802.11n, mạng cục bộ không dây (WLAN)</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90475">
                <a:tc>
                  <a:txBody>
                    <a:bodyPr/>
                    <a:lstStyle/>
                    <a:p>
                      <a:pPr indent="0" lvl="0" marL="0" marR="0" rtl="0" algn="ctr">
                        <a:lnSpc>
                          <a:spcPct val="100000"/>
                        </a:lnSpc>
                        <a:spcBef>
                          <a:spcPts val="0"/>
                        </a:spcBef>
                        <a:spcAft>
                          <a:spcPts val="0"/>
                        </a:spcAft>
                        <a:buNone/>
                      </a:pPr>
                      <a:r>
                        <a:rPr b="0" lang="en-US" sz="1100" u="none" cap="none" strike="noStrike">
                          <a:solidFill>
                            <a:srgbClr val="262626"/>
                          </a:solidFill>
                          <a:latin typeface="Arial"/>
                          <a:ea typeface="Arial"/>
                          <a:cs typeface="Arial"/>
                          <a:sym typeface="Arial"/>
                        </a:rPr>
                        <a:t>Bluetooth</a:t>
                      </a:r>
                      <a:endParaRPr/>
                    </a:p>
                  </a:txBody>
                  <a:tcPr marT="36575" marB="36575" marR="73125" marL="73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100" u="none" cap="none" strike="noStrike">
                          <a:solidFill>
                            <a:srgbClr val="262626"/>
                          </a:solidFill>
                          <a:latin typeface="Arial"/>
                          <a:ea typeface="Arial"/>
                          <a:cs typeface="Arial"/>
                          <a:sym typeface="Arial"/>
                        </a:rPr>
                        <a:t>Bluetooth 4.1 cổ điển, BLE</a:t>
                      </a:r>
                      <a:endParaRPr/>
                    </a:p>
                  </a:txBody>
                  <a:tcPr marT="36575" marB="36575" marR="73125" marL="73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04"/>
          <p:cNvSpPr/>
          <p:nvPr/>
        </p:nvSpPr>
        <p:spPr>
          <a:xfrm>
            <a:off x="416136" y="4841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2.8. Chế tạo thiết bị</a:t>
            </a:r>
            <a:endParaRPr b="1" sz="1799">
              <a:solidFill>
                <a:schemeClr val="lt1"/>
              </a:solidFill>
              <a:latin typeface="Arial"/>
              <a:ea typeface="Arial"/>
              <a:cs typeface="Arial"/>
              <a:sym typeface="Arial"/>
            </a:endParaRPr>
          </a:p>
        </p:txBody>
      </p:sp>
      <p:sp>
        <p:nvSpPr>
          <p:cNvPr id="1943" name="Google Shape;1943;p104"/>
          <p:cNvSpPr/>
          <p:nvPr/>
        </p:nvSpPr>
        <p:spPr>
          <a:xfrm>
            <a:off x="8674469" y="5200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944" name="Google Shape;1944;p104"/>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Chế tạo thiết bị</a:t>
            </a:r>
            <a:endParaRPr b="1" sz="2401">
              <a:solidFill>
                <a:srgbClr val="0C0C0C"/>
              </a:solidFill>
              <a:latin typeface="Arial"/>
              <a:ea typeface="Arial"/>
              <a:cs typeface="Arial"/>
              <a:sym typeface="Arial"/>
            </a:endParaRPr>
          </a:p>
        </p:txBody>
      </p:sp>
      <p:grpSp>
        <p:nvGrpSpPr>
          <p:cNvPr id="1945" name="Google Shape;1945;p104"/>
          <p:cNvGrpSpPr/>
          <p:nvPr/>
        </p:nvGrpSpPr>
        <p:grpSpPr>
          <a:xfrm>
            <a:off x="707137" y="2235200"/>
            <a:ext cx="8673971" cy="3824292"/>
            <a:chOff x="707137" y="2235200"/>
            <a:chExt cx="8673971" cy="3824292"/>
          </a:xfrm>
        </p:grpSpPr>
        <p:sp>
          <p:nvSpPr>
            <p:cNvPr id="1946" name="Google Shape;1946;p104"/>
            <p:cNvSpPr/>
            <p:nvPr/>
          </p:nvSpPr>
          <p:spPr>
            <a:xfrm>
              <a:off x="707137" y="2235200"/>
              <a:ext cx="2110115" cy="405652"/>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Lên ý tưởng</a:t>
              </a:r>
              <a:endParaRPr/>
            </a:p>
          </p:txBody>
        </p:sp>
        <p:sp>
          <p:nvSpPr>
            <p:cNvPr id="1947" name="Google Shape;1947;p104"/>
            <p:cNvSpPr/>
            <p:nvPr/>
          </p:nvSpPr>
          <p:spPr>
            <a:xfrm>
              <a:off x="707899" y="2804973"/>
              <a:ext cx="2108591" cy="405652"/>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Thiết kế dịch vụ</a:t>
              </a:r>
              <a:endParaRPr/>
            </a:p>
          </p:txBody>
        </p:sp>
        <p:sp>
          <p:nvSpPr>
            <p:cNvPr id="1948" name="Google Shape;1948;p104"/>
            <p:cNvSpPr/>
            <p:nvPr/>
          </p:nvSpPr>
          <p:spPr>
            <a:xfrm>
              <a:off x="707899" y="3374746"/>
              <a:ext cx="2108590" cy="405652"/>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Tạo mẫu thử</a:t>
              </a:r>
              <a:endParaRPr/>
            </a:p>
          </p:txBody>
        </p:sp>
        <p:sp>
          <p:nvSpPr>
            <p:cNvPr id="1949" name="Google Shape;1949;p104"/>
            <p:cNvSpPr/>
            <p:nvPr/>
          </p:nvSpPr>
          <p:spPr>
            <a:xfrm>
              <a:off x="707899" y="3944519"/>
              <a:ext cx="2108590" cy="405652"/>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Cấu hình phần cứng</a:t>
              </a:r>
              <a:endParaRPr/>
            </a:p>
          </p:txBody>
        </p:sp>
        <p:sp>
          <p:nvSpPr>
            <p:cNvPr id="1950" name="Google Shape;1950;p104"/>
            <p:cNvSpPr/>
            <p:nvPr/>
          </p:nvSpPr>
          <p:spPr>
            <a:xfrm>
              <a:off x="707899" y="4514292"/>
              <a:ext cx="2108590" cy="405652"/>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Cấu hình phần mềm</a:t>
              </a:r>
              <a:endParaRPr/>
            </a:p>
          </p:txBody>
        </p:sp>
        <p:sp>
          <p:nvSpPr>
            <p:cNvPr id="1951" name="Google Shape;1951;p104"/>
            <p:cNvSpPr/>
            <p:nvPr/>
          </p:nvSpPr>
          <p:spPr>
            <a:xfrm>
              <a:off x="707899" y="5084065"/>
              <a:ext cx="2108590" cy="405652"/>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In 3D</a:t>
              </a:r>
              <a:endParaRPr/>
            </a:p>
          </p:txBody>
        </p:sp>
        <p:sp>
          <p:nvSpPr>
            <p:cNvPr id="1952" name="Google Shape;1952;p104"/>
            <p:cNvSpPr/>
            <p:nvPr/>
          </p:nvSpPr>
          <p:spPr>
            <a:xfrm>
              <a:off x="707899" y="5653840"/>
              <a:ext cx="2108590" cy="405652"/>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Chia sẻ kết quả</a:t>
              </a:r>
              <a:endParaRPr/>
            </a:p>
          </p:txBody>
        </p:sp>
        <p:sp>
          <p:nvSpPr>
            <p:cNvPr id="1953" name="Google Shape;1953;p104"/>
            <p:cNvSpPr txBox="1"/>
            <p:nvPr/>
          </p:nvSpPr>
          <p:spPr>
            <a:xfrm>
              <a:off x="2991825" y="2317114"/>
              <a:ext cx="6374037" cy="27858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Bước đưa ra ý tưởng </a:t>
              </a:r>
              <a:endParaRPr/>
            </a:p>
          </p:txBody>
        </p:sp>
        <p:sp>
          <p:nvSpPr>
            <p:cNvPr id="1954" name="Google Shape;1954;p104"/>
            <p:cNvSpPr txBox="1"/>
            <p:nvPr/>
          </p:nvSpPr>
          <p:spPr>
            <a:xfrm>
              <a:off x="2991825" y="2807744"/>
              <a:ext cx="6374037" cy="4333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Biến ý tưởng thành dịch vụ. Trong phần này, bên cạnh những gì quan sát được, cần lưu ý đến những giá trị sẽ mang lại cho người dùng cho dù bạn không nhìn thấy được.</a:t>
              </a:r>
              <a:endParaRPr/>
            </a:p>
          </p:txBody>
        </p:sp>
        <p:sp>
          <p:nvSpPr>
            <p:cNvPr id="1955" name="Google Shape;1955;p104"/>
            <p:cNvSpPr txBox="1"/>
            <p:nvPr/>
          </p:nvSpPr>
          <p:spPr>
            <a:xfrm>
              <a:off x="2991825" y="3358397"/>
              <a:ext cx="6374037" cy="4333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Sắp xếp phần cứng dùng để tạo thành các khối, v.v. và nếu có ứng dụng di động sử dụng nó, vẽ hình ảnh về nó trên giấy.</a:t>
              </a:r>
              <a:endParaRPr/>
            </a:p>
          </p:txBody>
        </p:sp>
        <p:sp>
          <p:nvSpPr>
            <p:cNvPr id="1956" name="Google Shape;1956;p104"/>
            <p:cNvSpPr txBox="1"/>
            <p:nvPr/>
          </p:nvSpPr>
          <p:spPr>
            <a:xfrm>
              <a:off x="2991825" y="3921087"/>
              <a:ext cx="6374037" cy="4112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Sắp xếp những việc bạn muốn làm với phần cứng nguồn mở. Suy nghĩ về cách bố trí những cảm biến và phần cứng khác nhau, tính đến việc tạo mẫu thử và hình thức cuối cùng.</a:t>
              </a:r>
              <a:endParaRPr/>
            </a:p>
          </p:txBody>
        </p:sp>
        <p:sp>
          <p:nvSpPr>
            <p:cNvPr id="1957" name="Google Shape;1957;p104"/>
            <p:cNvSpPr txBox="1"/>
            <p:nvPr/>
          </p:nvSpPr>
          <p:spPr>
            <a:xfrm>
              <a:off x="3007071" y="4490147"/>
              <a:ext cx="6374037" cy="4333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Bao gồm phần mềm để điều khiển phần cứng, phần mềm được sử dụng để điều khiển từ xa và cung cấp dịch vụ.</a:t>
              </a:r>
              <a:endParaRPr/>
            </a:p>
          </p:txBody>
        </p:sp>
        <p:sp>
          <p:nvSpPr>
            <p:cNvPr id="1958" name="Google Shape;1958;p104"/>
            <p:cNvSpPr txBox="1"/>
            <p:nvPr/>
          </p:nvSpPr>
          <p:spPr>
            <a:xfrm>
              <a:off x="2991825" y="5059955"/>
              <a:ext cx="6374037" cy="4333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Thực thi mô hình 3D cho phần hình thức của sản phẩm sau khi Chế tạo và các linh kiện có thể hiển thị được. Sau đó, tiến hành in 3D theo kết quả và cuối cùng, hoàn thiện phần cứng.</a:t>
              </a:r>
              <a:endParaRPr/>
            </a:p>
          </p:txBody>
        </p:sp>
        <p:sp>
          <p:nvSpPr>
            <p:cNvPr id="1959" name="Google Shape;1959;p104"/>
            <p:cNvSpPr txBox="1"/>
            <p:nvPr/>
          </p:nvSpPr>
          <p:spPr>
            <a:xfrm>
              <a:off x="2972005" y="5653840"/>
              <a:ext cx="6374036" cy="3667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Hoàn thiện và công bố sản phẩm. Nếu có ý định kinh doanh sản phẩm, hãy xem tiềm năng bán hàng của sản phẩm trên Social Fund.</a:t>
              </a:r>
              <a:endParaRPr/>
            </a:p>
          </p:txBody>
        </p:sp>
        <p:sp>
          <p:nvSpPr>
            <p:cNvPr id="1960" name="Google Shape;1960;p104"/>
            <p:cNvSpPr/>
            <p:nvPr/>
          </p:nvSpPr>
          <p:spPr>
            <a:xfrm>
              <a:off x="1654194" y="2654750"/>
              <a:ext cx="216000" cy="138818"/>
            </a:xfrm>
            <a:prstGeom prst="downArrow">
              <a:avLst>
                <a:gd fmla="val 50000" name="adj1"/>
                <a:gd fmla="val 5000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61" name="Google Shape;1961;p104"/>
            <p:cNvSpPr/>
            <p:nvPr/>
          </p:nvSpPr>
          <p:spPr>
            <a:xfrm>
              <a:off x="1654194" y="3216117"/>
              <a:ext cx="216000" cy="138818"/>
            </a:xfrm>
            <a:prstGeom prst="downArrow">
              <a:avLst>
                <a:gd fmla="val 50000" name="adj1"/>
                <a:gd fmla="val 5000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62" name="Google Shape;1962;p104"/>
            <p:cNvSpPr/>
            <p:nvPr/>
          </p:nvSpPr>
          <p:spPr>
            <a:xfrm>
              <a:off x="1654194" y="3783416"/>
              <a:ext cx="216000" cy="138818"/>
            </a:xfrm>
            <a:prstGeom prst="downArrow">
              <a:avLst>
                <a:gd fmla="val 50000" name="adj1"/>
                <a:gd fmla="val 5000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63" name="Google Shape;1963;p104"/>
            <p:cNvSpPr/>
            <p:nvPr/>
          </p:nvSpPr>
          <p:spPr>
            <a:xfrm>
              <a:off x="1654194" y="4341784"/>
              <a:ext cx="216000" cy="138818"/>
            </a:xfrm>
            <a:prstGeom prst="downArrow">
              <a:avLst>
                <a:gd fmla="val 50000" name="adj1"/>
                <a:gd fmla="val 5000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64" name="Google Shape;1964;p104"/>
            <p:cNvSpPr/>
            <p:nvPr/>
          </p:nvSpPr>
          <p:spPr>
            <a:xfrm>
              <a:off x="1654194" y="4910486"/>
              <a:ext cx="216000" cy="138818"/>
            </a:xfrm>
            <a:prstGeom prst="downArrow">
              <a:avLst>
                <a:gd fmla="val 50000" name="adj1"/>
                <a:gd fmla="val 5000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65" name="Google Shape;1965;p104"/>
            <p:cNvSpPr/>
            <p:nvPr/>
          </p:nvSpPr>
          <p:spPr>
            <a:xfrm>
              <a:off x="1654194" y="5485953"/>
              <a:ext cx="216000" cy="138818"/>
            </a:xfrm>
            <a:prstGeom prst="downArrow">
              <a:avLst>
                <a:gd fmla="val 50000" name="adj1"/>
                <a:gd fmla="val 50000" name="adj2"/>
              </a:avLst>
            </a:prstGeom>
            <a:gradFill>
              <a:gsLst>
                <a:gs pos="0">
                  <a:srgbClr val="0033CC">
                    <a:alpha val="0"/>
                  </a:srgbClr>
                </a:gs>
                <a:gs pos="6000">
                  <a:srgbClr val="0033CC">
                    <a:alpha val="0"/>
                  </a:srgbClr>
                </a:gs>
                <a:gs pos="91000">
                  <a:srgbClr val="0033CC"/>
                </a:gs>
                <a:gs pos="100000">
                  <a:srgbClr val="0033C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1966" name="Google Shape;1966;p104"/>
            <p:cNvGrpSpPr/>
            <p:nvPr/>
          </p:nvGrpSpPr>
          <p:grpSpPr>
            <a:xfrm>
              <a:off x="2810116" y="2699238"/>
              <a:ext cx="6509730" cy="2866292"/>
              <a:chOff x="2813538" y="2699238"/>
              <a:chExt cx="6506308" cy="2866292"/>
            </a:xfrm>
          </p:grpSpPr>
          <p:sp>
            <p:nvSpPr>
              <p:cNvPr id="1967" name="Google Shape;1967;p104"/>
              <p:cNvSpPr/>
              <p:nvPr/>
            </p:nvSpPr>
            <p:spPr>
              <a:xfrm>
                <a:off x="2813538" y="2699238"/>
                <a:ext cx="6506308" cy="0"/>
              </a:xfrm>
              <a:custGeom>
                <a:rect b="b" l="l" r="r" t="t"/>
                <a:pathLst>
                  <a:path extrusionOk="0" h="120000" w="6506308">
                    <a:moveTo>
                      <a:pt x="0" y="0"/>
                    </a:moveTo>
                    <a:lnTo>
                      <a:pt x="6506308" y="0"/>
                    </a:lnTo>
                  </a:path>
                </a:pathLst>
              </a:custGeom>
              <a:solidFill>
                <a:schemeClr val="lt1"/>
              </a:solidFill>
              <a:ln cap="flat" cmpd="sng" w="12700">
                <a:solidFill>
                  <a:srgbClr val="D9D9D9"/>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968" name="Google Shape;1968;p104"/>
              <p:cNvSpPr/>
              <p:nvPr/>
            </p:nvSpPr>
            <p:spPr>
              <a:xfrm>
                <a:off x="2813538" y="3288323"/>
                <a:ext cx="6506308" cy="0"/>
              </a:xfrm>
              <a:custGeom>
                <a:rect b="b" l="l" r="r" t="t"/>
                <a:pathLst>
                  <a:path extrusionOk="0" h="120000" w="6506308">
                    <a:moveTo>
                      <a:pt x="0" y="0"/>
                    </a:moveTo>
                    <a:lnTo>
                      <a:pt x="6506308" y="0"/>
                    </a:lnTo>
                  </a:path>
                </a:pathLst>
              </a:custGeom>
              <a:solidFill>
                <a:schemeClr val="lt1"/>
              </a:solidFill>
              <a:ln cap="flat" cmpd="sng" w="12700">
                <a:solidFill>
                  <a:srgbClr val="D9D9D9"/>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969" name="Google Shape;1969;p104"/>
              <p:cNvSpPr/>
              <p:nvPr/>
            </p:nvSpPr>
            <p:spPr>
              <a:xfrm>
                <a:off x="2813538" y="3842238"/>
                <a:ext cx="6506308" cy="0"/>
              </a:xfrm>
              <a:custGeom>
                <a:rect b="b" l="l" r="r" t="t"/>
                <a:pathLst>
                  <a:path extrusionOk="0" h="120000" w="6506308">
                    <a:moveTo>
                      <a:pt x="0" y="0"/>
                    </a:moveTo>
                    <a:lnTo>
                      <a:pt x="6506308" y="0"/>
                    </a:lnTo>
                  </a:path>
                </a:pathLst>
              </a:custGeom>
              <a:solidFill>
                <a:schemeClr val="lt1"/>
              </a:solidFill>
              <a:ln cap="flat" cmpd="sng" w="12700">
                <a:solidFill>
                  <a:srgbClr val="D9D9D9"/>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970" name="Google Shape;1970;p104"/>
              <p:cNvSpPr/>
              <p:nvPr/>
            </p:nvSpPr>
            <p:spPr>
              <a:xfrm>
                <a:off x="2813538" y="4422530"/>
                <a:ext cx="6506308" cy="0"/>
              </a:xfrm>
              <a:custGeom>
                <a:rect b="b" l="l" r="r" t="t"/>
                <a:pathLst>
                  <a:path extrusionOk="0" h="120000" w="6506308">
                    <a:moveTo>
                      <a:pt x="0" y="0"/>
                    </a:moveTo>
                    <a:lnTo>
                      <a:pt x="6506308" y="0"/>
                    </a:lnTo>
                  </a:path>
                </a:pathLst>
              </a:custGeom>
              <a:solidFill>
                <a:schemeClr val="lt1"/>
              </a:solidFill>
              <a:ln cap="flat" cmpd="sng" w="12700">
                <a:solidFill>
                  <a:srgbClr val="D9D9D9"/>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971" name="Google Shape;1971;p104"/>
              <p:cNvSpPr/>
              <p:nvPr/>
            </p:nvSpPr>
            <p:spPr>
              <a:xfrm>
                <a:off x="2813538" y="4985238"/>
                <a:ext cx="6506308" cy="0"/>
              </a:xfrm>
              <a:custGeom>
                <a:rect b="b" l="l" r="r" t="t"/>
                <a:pathLst>
                  <a:path extrusionOk="0" h="120000" w="6506308">
                    <a:moveTo>
                      <a:pt x="0" y="0"/>
                    </a:moveTo>
                    <a:lnTo>
                      <a:pt x="6506308" y="0"/>
                    </a:lnTo>
                  </a:path>
                </a:pathLst>
              </a:custGeom>
              <a:solidFill>
                <a:schemeClr val="lt1"/>
              </a:solidFill>
              <a:ln cap="flat" cmpd="sng" w="12700">
                <a:solidFill>
                  <a:srgbClr val="D9D9D9"/>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972" name="Google Shape;1972;p104"/>
              <p:cNvSpPr/>
              <p:nvPr/>
            </p:nvSpPr>
            <p:spPr>
              <a:xfrm>
                <a:off x="2813538" y="5565530"/>
                <a:ext cx="6506308" cy="0"/>
              </a:xfrm>
              <a:custGeom>
                <a:rect b="b" l="l" r="r" t="t"/>
                <a:pathLst>
                  <a:path extrusionOk="0" h="120000" w="6506308">
                    <a:moveTo>
                      <a:pt x="0" y="0"/>
                    </a:moveTo>
                    <a:lnTo>
                      <a:pt x="6506308" y="0"/>
                    </a:lnTo>
                  </a:path>
                </a:pathLst>
              </a:custGeom>
              <a:solidFill>
                <a:schemeClr val="lt1"/>
              </a:solidFill>
              <a:ln cap="flat" cmpd="sng" w="12700">
                <a:solidFill>
                  <a:srgbClr val="D9D9D9"/>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gr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pic>
        <p:nvPicPr>
          <p:cNvPr id="1978" name="Google Shape;1978;p105"/>
          <p:cNvPicPr preferRelativeResize="0"/>
          <p:nvPr/>
        </p:nvPicPr>
        <p:blipFill rotWithShape="1">
          <a:blip r:embed="rId3">
            <a:alphaModFix/>
          </a:blip>
          <a:srcRect b="3275" l="2536" r="965" t="6648"/>
          <a:stretch/>
        </p:blipFill>
        <p:spPr>
          <a:xfrm>
            <a:off x="3080597" y="2279648"/>
            <a:ext cx="3739303" cy="2086350"/>
          </a:xfrm>
          <a:prstGeom prst="rect">
            <a:avLst/>
          </a:prstGeom>
          <a:noFill/>
          <a:ln cap="flat" cmpd="sng" w="9525">
            <a:solidFill>
              <a:srgbClr val="7F7F7F"/>
            </a:solidFill>
            <a:prstDash val="solid"/>
            <a:round/>
            <a:headEnd len="sm" w="sm" type="none"/>
            <a:tailEnd len="sm" w="sm" type="none"/>
          </a:ln>
        </p:spPr>
      </p:pic>
      <p:sp>
        <p:nvSpPr>
          <p:cNvPr id="1979" name="Google Shape;1979;p105"/>
          <p:cNvSpPr/>
          <p:nvPr/>
        </p:nvSpPr>
        <p:spPr>
          <a:xfrm>
            <a:off x="8674469" y="5200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980" name="Google Shape;1980;p105"/>
          <p:cNvSpPr/>
          <p:nvPr/>
        </p:nvSpPr>
        <p:spPr>
          <a:xfrm>
            <a:off x="450003" y="1375105"/>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NPM package information site ••• S/W Easily!</a:t>
            </a:r>
            <a:endParaRPr/>
          </a:p>
        </p:txBody>
      </p:sp>
      <p:sp>
        <p:nvSpPr>
          <p:cNvPr id="1981" name="Google Shape;1981;p105"/>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www.npmjs.com</a:t>
            </a:r>
            <a:endParaRPr/>
          </a:p>
        </p:txBody>
      </p:sp>
      <p:sp>
        <p:nvSpPr>
          <p:cNvPr id="1982" name="Google Shape;1982;p105"/>
          <p:cNvSpPr/>
          <p:nvPr/>
        </p:nvSpPr>
        <p:spPr>
          <a:xfrm>
            <a:off x="703271" y="4425916"/>
            <a:ext cx="8487381" cy="1852636"/>
          </a:xfrm>
          <a:prstGeom prst="rect">
            <a:avLst/>
          </a:prstGeom>
          <a:noFill/>
          <a:ln>
            <a:noFill/>
          </a:ln>
        </p:spPr>
        <p:txBody>
          <a:bodyPr anchorCtr="0" anchor="t" bIns="71975" lIns="0" spcFirstLastPara="1" rIns="143950" wrap="square" tIns="71975">
            <a:spAutoFit/>
          </a:bodyPr>
          <a:lstStyle/>
          <a:p>
            <a:pPr indent="-182548" lvl="0" marL="182548" marR="0" rtl="0" algn="just">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NPM(Node Packaged Manager) is a program that receives, installs, and manages modules made of Node.js from the web.</a:t>
            </a:r>
            <a:endParaRPr/>
          </a:p>
          <a:p>
            <a:pPr indent="-182548" lvl="0" marL="182548" marR="0" rtl="0" algn="just">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Packages perform functions smaller than programs, and NPM services refer to services that manage and distribute these packages when using nodes.</a:t>
            </a:r>
            <a:endParaRPr/>
          </a:p>
          <a:p>
            <a:pPr indent="-182548" lvl="0" marL="182548" marR="0" rtl="0" algn="just">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Search a sensor in the site </a:t>
            </a:r>
            <a:r>
              <a:rPr lang="en-US" sz="1299" u="sng">
                <a:solidFill>
                  <a:srgbClr val="262626"/>
                </a:solidFill>
                <a:latin typeface="Arial"/>
                <a:ea typeface="Arial"/>
                <a:cs typeface="Arial"/>
                <a:sym typeface="Arial"/>
                <a:hlinkClick r:id="rId4">
                  <a:extLst>
                    <a:ext uri="{A12FA001-AC4F-418D-AE19-62706E023703}">
                      <ahyp:hlinkClr val="tx"/>
                    </a:ext>
                  </a:extLst>
                </a:hlinkClick>
              </a:rPr>
              <a:t>www.npmjs.com</a:t>
            </a:r>
            <a:r>
              <a:rPr lang="en-US" sz="1299">
                <a:solidFill>
                  <a:srgbClr val="262626"/>
                </a:solidFill>
                <a:latin typeface="Arial"/>
                <a:ea typeface="Arial"/>
                <a:cs typeface="Arial"/>
                <a:sym typeface="Arial"/>
              </a:rPr>
              <a:t>.</a:t>
            </a:r>
            <a:endParaRPr/>
          </a:p>
          <a:p>
            <a:pPr indent="-182548" lvl="0" marL="182548" marR="0" rtl="0" algn="just">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Visiting this site makes it easier to surf what packages there are, and you can read other developers' evaluations or manuals before downloading which npm.</a:t>
            </a:r>
            <a:endParaRPr/>
          </a:p>
        </p:txBody>
      </p:sp>
      <p:sp>
        <p:nvSpPr>
          <p:cNvPr id="1983" name="Google Shape;1983;p105"/>
          <p:cNvSpPr/>
          <p:nvPr/>
        </p:nvSpPr>
        <p:spPr>
          <a:xfrm>
            <a:off x="416136" y="4841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2.8. Chế tạo thiết bị</a:t>
            </a:r>
            <a:endParaRPr b="1" sz="1799">
              <a:solidFill>
                <a:schemeClr val="lt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06"/>
          <p:cNvSpPr/>
          <p:nvPr/>
        </p:nvSpPr>
        <p:spPr>
          <a:xfrm>
            <a:off x="8674469" y="5200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02</a:t>
            </a:r>
            <a:endParaRPr/>
          </a:p>
        </p:txBody>
      </p:sp>
      <p:sp>
        <p:nvSpPr>
          <p:cNvPr id="1990" name="Google Shape;1990;p106"/>
          <p:cNvSpPr/>
          <p:nvPr/>
        </p:nvSpPr>
        <p:spPr>
          <a:xfrm>
            <a:off x="450003" y="1375105"/>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NPM package information site ••• S/W Easily!</a:t>
            </a:r>
            <a:endParaRPr/>
          </a:p>
        </p:txBody>
      </p:sp>
      <p:sp>
        <p:nvSpPr>
          <p:cNvPr id="1991" name="Google Shape;1991;p106"/>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www.npmjs.com</a:t>
            </a:r>
            <a:endParaRPr/>
          </a:p>
        </p:txBody>
      </p:sp>
      <p:sp>
        <p:nvSpPr>
          <p:cNvPr id="1992" name="Google Shape;1992;p106"/>
          <p:cNvSpPr/>
          <p:nvPr/>
        </p:nvSpPr>
        <p:spPr>
          <a:xfrm>
            <a:off x="703271" y="2199524"/>
            <a:ext cx="8487381" cy="945080"/>
          </a:xfrm>
          <a:prstGeom prst="rect">
            <a:avLst/>
          </a:prstGeom>
          <a:noFill/>
          <a:ln>
            <a:noFill/>
          </a:ln>
        </p:spPr>
        <p:txBody>
          <a:bodyPr anchorCtr="0" anchor="t" bIns="71975" lIns="0" spcFirstLastPara="1" rIns="143950" wrap="square" tIns="71975">
            <a:spAutoFit/>
          </a:bodyPr>
          <a:lstStyle/>
          <a:p>
            <a:pPr indent="-182548" lvl="0" marL="182548" marR="0" rtl="0" algn="just">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If you access the package, you can get detailed information from which developer developed it, how much downloaded it, and from the release version, license version, and GitHub address. Since you can check the manual written by the developer, it is recommended to review the package on this site before installing the NPM.</a:t>
            </a:r>
            <a:endParaRPr/>
          </a:p>
        </p:txBody>
      </p:sp>
      <p:pic>
        <p:nvPicPr>
          <p:cNvPr id="1993" name="Google Shape;1993;p106"/>
          <p:cNvPicPr preferRelativeResize="0"/>
          <p:nvPr/>
        </p:nvPicPr>
        <p:blipFill rotWithShape="1">
          <a:blip r:embed="rId3">
            <a:alphaModFix/>
          </a:blip>
          <a:srcRect b="0" l="4065" r="1505" t="7584"/>
          <a:stretch/>
        </p:blipFill>
        <p:spPr>
          <a:xfrm>
            <a:off x="703269" y="3160352"/>
            <a:ext cx="4056844" cy="3168963"/>
          </a:xfrm>
          <a:prstGeom prst="rect">
            <a:avLst/>
          </a:prstGeom>
          <a:noFill/>
          <a:ln cap="flat" cmpd="sng" w="9525">
            <a:solidFill>
              <a:srgbClr val="7F7F7F"/>
            </a:solidFill>
            <a:prstDash val="solid"/>
            <a:round/>
            <a:headEnd len="sm" w="sm" type="none"/>
            <a:tailEnd len="sm" w="sm" type="none"/>
          </a:ln>
        </p:spPr>
      </p:pic>
      <p:pic>
        <p:nvPicPr>
          <p:cNvPr id="1994" name="Google Shape;1994;p106"/>
          <p:cNvPicPr preferRelativeResize="0"/>
          <p:nvPr/>
        </p:nvPicPr>
        <p:blipFill rotWithShape="1">
          <a:blip r:embed="rId4">
            <a:alphaModFix/>
          </a:blip>
          <a:srcRect b="0" l="4017" r="1957" t="8356"/>
          <a:stretch/>
        </p:blipFill>
        <p:spPr>
          <a:xfrm>
            <a:off x="4887876" y="3160352"/>
            <a:ext cx="4192197" cy="3168963"/>
          </a:xfrm>
          <a:prstGeom prst="rect">
            <a:avLst/>
          </a:prstGeom>
          <a:noFill/>
          <a:ln cap="flat" cmpd="sng" w="9525">
            <a:solidFill>
              <a:srgbClr val="7F7F7F"/>
            </a:solidFill>
            <a:prstDash val="solid"/>
            <a:round/>
            <a:headEnd len="sm" w="sm" type="none"/>
            <a:tailEnd len="sm" w="sm" type="none"/>
          </a:ln>
        </p:spPr>
      </p:pic>
      <p:sp>
        <p:nvSpPr>
          <p:cNvPr id="1995" name="Google Shape;1995;p106"/>
          <p:cNvSpPr/>
          <p:nvPr/>
        </p:nvSpPr>
        <p:spPr>
          <a:xfrm>
            <a:off x="416136" y="484176"/>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2.8. Chế tạo thiết bị</a:t>
            </a:r>
            <a:endParaRPr b="1" sz="1799">
              <a:solidFill>
                <a:schemeClr val="lt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07"/>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cảm biến</a:t>
            </a:r>
            <a:endParaRPr b="1" sz="3600">
              <a:solidFill>
                <a:schemeClr val="dk1"/>
              </a:solidFill>
              <a:latin typeface="Arial"/>
              <a:ea typeface="Arial"/>
              <a:cs typeface="Arial"/>
              <a:sym typeface="Arial"/>
            </a:endParaRPr>
          </a:p>
        </p:txBody>
      </p:sp>
      <p:sp>
        <p:nvSpPr>
          <p:cNvPr id="2002" name="Google Shape;2002;p107"/>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a:t>
            </a:r>
            <a:endParaRPr/>
          </a:p>
        </p:txBody>
      </p:sp>
      <p:sp>
        <p:nvSpPr>
          <p:cNvPr id="2003" name="Google Shape;2003;p107"/>
          <p:cNvSpPr/>
          <p:nvPr/>
        </p:nvSpPr>
        <p:spPr>
          <a:xfrm>
            <a:off x="1054120" y="4003783"/>
            <a:ext cx="3897300" cy="1897314"/>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3F3F3F"/>
              </a:buClr>
              <a:buSzPts val="2159"/>
              <a:buFont typeface="Arial"/>
              <a:buChar char="•"/>
            </a:pPr>
            <a:r>
              <a:rPr lang="en-US" sz="1799">
                <a:solidFill>
                  <a:srgbClr val="3F3F3F"/>
                </a:solidFill>
                <a:latin typeface="Arial"/>
                <a:ea typeface="Arial"/>
                <a:cs typeface="Arial"/>
                <a:sym typeface="Arial"/>
              </a:rPr>
              <a:t>3.1. Định nghĩa cảm biến</a:t>
            </a:r>
            <a:endParaRPr sz="1799">
              <a:solidFill>
                <a:srgbClr val="3F3F3F"/>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3.2. Đặc điểm cơ bản của cảm biến</a:t>
            </a:r>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3.3. Phân loại cảm biến</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3.4. Ứng dụng và vai trò của cảm biến</a:t>
            </a:r>
            <a:endParaRPr sz="1799">
              <a:solidFill>
                <a:srgbClr val="A6A6A6"/>
              </a:solidFill>
              <a:latin typeface="Arial"/>
              <a:ea typeface="Arial"/>
              <a:cs typeface="Arial"/>
              <a:sym typeface="Arial"/>
            </a:endParaRPr>
          </a:p>
          <a:p>
            <a:pPr indent="0" lvl="0" marL="0" marR="0" rtl="0" algn="l">
              <a:spcBef>
                <a:spcPts val="1000"/>
              </a:spcBef>
              <a:spcAft>
                <a:spcPts val="0"/>
              </a:spcAft>
              <a:buNone/>
            </a:pPr>
            <a:r>
              <a:t/>
            </a:r>
            <a:endParaRPr sz="1799">
              <a:solidFill>
                <a:srgbClr val="A6A6A6"/>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08"/>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Cảm biến </a:t>
            </a:r>
            <a:endParaRPr/>
          </a:p>
        </p:txBody>
      </p:sp>
      <p:sp>
        <p:nvSpPr>
          <p:cNvPr id="2010" name="Google Shape;2010;p108"/>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3.1. Định nghĩa cảm biến</a:t>
            </a:r>
            <a:endParaRPr b="1" sz="1799">
              <a:solidFill>
                <a:schemeClr val="lt1"/>
              </a:solidFill>
              <a:latin typeface="Arial"/>
              <a:ea typeface="Arial"/>
              <a:cs typeface="Arial"/>
              <a:sym typeface="Arial"/>
            </a:endParaRPr>
          </a:p>
        </p:txBody>
      </p:sp>
      <p:sp>
        <p:nvSpPr>
          <p:cNvPr id="2011" name="Google Shape;2011;p108"/>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012" name="Google Shape;2012;p108"/>
          <p:cNvSpPr/>
          <p:nvPr/>
        </p:nvSpPr>
        <p:spPr>
          <a:xfrm>
            <a:off x="580400" y="1944544"/>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là thiết bị tiếp nhận kích thích từ bên ngoài và chuyển thành tín hiệu điện.</a:t>
            </a:r>
            <a:endParaRPr/>
          </a:p>
        </p:txBody>
      </p:sp>
      <p:sp>
        <p:nvSpPr>
          <p:cNvPr id="2013" name="Google Shape;2013;p108"/>
          <p:cNvSpPr/>
          <p:nvPr/>
        </p:nvSpPr>
        <p:spPr>
          <a:xfrm>
            <a:off x="712189" y="2174878"/>
            <a:ext cx="8487381" cy="647819"/>
          </a:xfrm>
          <a:prstGeom prst="rect">
            <a:avLst/>
          </a:prstGeom>
          <a:noFill/>
          <a:ln>
            <a:noFill/>
          </a:ln>
        </p:spPr>
        <p:txBody>
          <a:bodyPr anchorCtr="0" anchor="t" bIns="71975" lIns="0" spcFirstLastPara="1" rIns="143950" wrap="square" tIns="71975">
            <a:spAutoFit/>
          </a:bodyPr>
          <a:lstStyle/>
          <a:p>
            <a:pPr indent="-182548" lvl="0" marL="182548"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Kích thích bên ngoài: Số lượng, đặc tính hoặc tình trạng cần phát hiện</a:t>
            </a:r>
            <a:endParaRPr/>
          </a:p>
          <a:p>
            <a:pPr indent="-182548" lvl="0" marL="182548"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Hiện tượng được dùng để chuyển đổi: Các hiện tượng vật lý, hóa học và sinh học</a:t>
            </a:r>
            <a:endParaRPr/>
          </a:p>
        </p:txBody>
      </p:sp>
      <p:grpSp>
        <p:nvGrpSpPr>
          <p:cNvPr id="2014" name="Google Shape;2014;p108"/>
          <p:cNvGrpSpPr/>
          <p:nvPr/>
        </p:nvGrpSpPr>
        <p:grpSpPr>
          <a:xfrm>
            <a:off x="845496" y="3048875"/>
            <a:ext cx="8086552" cy="3050145"/>
            <a:chOff x="1177674" y="3359489"/>
            <a:chExt cx="7422198" cy="2799558"/>
          </a:xfrm>
        </p:grpSpPr>
        <p:cxnSp>
          <p:nvCxnSpPr>
            <p:cNvPr id="2015" name="Google Shape;2015;p108"/>
            <p:cNvCxnSpPr/>
            <p:nvPr/>
          </p:nvCxnSpPr>
          <p:spPr>
            <a:xfrm>
              <a:off x="4674695" y="5832485"/>
              <a:ext cx="1577897" cy="0"/>
            </a:xfrm>
            <a:prstGeom prst="straightConnector1">
              <a:avLst/>
            </a:prstGeom>
            <a:noFill/>
            <a:ln cap="flat" cmpd="sng" w="9525">
              <a:solidFill>
                <a:schemeClr val="accent1"/>
              </a:solidFill>
              <a:prstDash val="solid"/>
              <a:miter lim="800000"/>
              <a:headEnd len="sm" w="sm" type="none"/>
              <a:tailEnd len="sm" w="sm" type="none"/>
            </a:ln>
          </p:spPr>
        </p:cxnSp>
        <p:cxnSp>
          <p:nvCxnSpPr>
            <p:cNvPr id="2016" name="Google Shape;2016;p108"/>
            <p:cNvCxnSpPr/>
            <p:nvPr/>
          </p:nvCxnSpPr>
          <p:spPr>
            <a:xfrm>
              <a:off x="5595731" y="3940579"/>
              <a:ext cx="2706836" cy="0"/>
            </a:xfrm>
            <a:prstGeom prst="straightConnector1">
              <a:avLst/>
            </a:prstGeom>
            <a:noFill/>
            <a:ln cap="flat" cmpd="sng" w="9525">
              <a:solidFill>
                <a:schemeClr val="accent1"/>
              </a:solidFill>
              <a:prstDash val="solid"/>
              <a:miter lim="800000"/>
              <a:headEnd len="sm" w="sm" type="none"/>
              <a:tailEnd len="sm" w="sm" type="none"/>
            </a:ln>
          </p:spPr>
        </p:cxnSp>
        <p:cxnSp>
          <p:nvCxnSpPr>
            <p:cNvPr id="2017" name="Google Shape;2017;p108"/>
            <p:cNvCxnSpPr/>
            <p:nvPr/>
          </p:nvCxnSpPr>
          <p:spPr>
            <a:xfrm>
              <a:off x="1975405" y="3940579"/>
              <a:ext cx="2706836" cy="0"/>
            </a:xfrm>
            <a:prstGeom prst="straightConnector1">
              <a:avLst/>
            </a:prstGeom>
            <a:noFill/>
            <a:ln cap="flat" cmpd="sng" w="9525">
              <a:solidFill>
                <a:schemeClr val="accent1"/>
              </a:solidFill>
              <a:prstDash val="solid"/>
              <a:miter lim="800000"/>
              <a:headEnd len="sm" w="sm" type="none"/>
              <a:tailEnd len="sm" w="sm" type="none"/>
            </a:ln>
          </p:spPr>
        </p:cxnSp>
        <p:pic>
          <p:nvPicPr>
            <p:cNvPr id="2018" name="Google Shape;2018;p108"/>
            <p:cNvPicPr preferRelativeResize="0"/>
            <p:nvPr/>
          </p:nvPicPr>
          <p:blipFill rotWithShape="1">
            <a:blip r:embed="rId4">
              <a:alphaModFix/>
            </a:blip>
            <a:srcRect b="0" l="0" r="0" t="0"/>
            <a:stretch/>
          </p:blipFill>
          <p:spPr>
            <a:xfrm>
              <a:off x="7114855" y="3375699"/>
              <a:ext cx="607079" cy="480806"/>
            </a:xfrm>
            <a:prstGeom prst="rect">
              <a:avLst/>
            </a:prstGeom>
            <a:noFill/>
            <a:ln>
              <a:noFill/>
            </a:ln>
          </p:spPr>
        </p:pic>
        <p:pic>
          <p:nvPicPr>
            <p:cNvPr descr="color1fn%20sq" id="2019" name="Google Shape;2019;p108"/>
            <p:cNvPicPr preferRelativeResize="0"/>
            <p:nvPr/>
          </p:nvPicPr>
          <p:blipFill rotWithShape="1">
            <a:blip r:embed="rId5">
              <a:alphaModFix/>
            </a:blip>
            <a:srcRect b="15622" l="15044" r="16199" t="20830"/>
            <a:stretch/>
          </p:blipFill>
          <p:spPr>
            <a:xfrm>
              <a:off x="1975405" y="3370852"/>
              <a:ext cx="618325" cy="528317"/>
            </a:xfrm>
            <a:prstGeom prst="rect">
              <a:avLst/>
            </a:prstGeom>
            <a:noFill/>
            <a:ln>
              <a:noFill/>
            </a:ln>
          </p:spPr>
        </p:pic>
        <p:graphicFrame>
          <p:nvGraphicFramePr>
            <p:cNvPr id="2020" name="Google Shape;2020;p108"/>
            <p:cNvGraphicFramePr/>
            <p:nvPr/>
          </p:nvGraphicFramePr>
          <p:xfrm>
            <a:off x="2640130" y="3370852"/>
            <a:ext cx="587204" cy="531787"/>
          </p:xfrm>
          <a:graphic>
            <a:graphicData uri="http://schemas.openxmlformats.org/presentationml/2006/ole">
              <mc:AlternateContent>
                <mc:Choice Requires="v">
                  <p:oleObj r:id="rId6" imgH="531787" imgW="587204" progId="Paint.Picture" spid="_x0000_s1">
                    <p:embed/>
                  </p:oleObj>
                </mc:Choice>
                <mc:Fallback>
                  <p:oleObj r:id="rId7" imgH="531787" imgW="587204" progId="Paint.Picture">
                    <p:embed/>
                    <p:pic>
                      <p:nvPicPr>
                        <p:cNvPr id="2020" name="Google Shape;2020;p108"/>
                        <p:cNvPicPr preferRelativeResize="0"/>
                        <p:nvPr/>
                      </p:nvPicPr>
                      <p:blipFill rotWithShape="1">
                        <a:blip r:embed="rId8">
                          <a:alphaModFix/>
                        </a:blip>
                        <a:srcRect b="5875" l="4086" r="2972" t="4038"/>
                        <a:stretch/>
                      </p:blipFill>
                      <p:spPr>
                        <a:xfrm>
                          <a:off x="2640130" y="3370852"/>
                          <a:ext cx="587204" cy="531787"/>
                        </a:xfrm>
                        <a:prstGeom prst="rect">
                          <a:avLst/>
                        </a:prstGeom>
                        <a:noFill/>
                        <a:ln>
                          <a:noFill/>
                        </a:ln>
                      </p:spPr>
                    </p:pic>
                  </p:oleObj>
                </mc:Fallback>
              </mc:AlternateContent>
            </a:graphicData>
          </a:graphic>
        </p:graphicFrame>
        <p:pic>
          <p:nvPicPr>
            <p:cNvPr id="2021" name="Google Shape;2021;p108"/>
            <p:cNvPicPr preferRelativeResize="0"/>
            <p:nvPr/>
          </p:nvPicPr>
          <p:blipFill rotWithShape="1">
            <a:blip r:embed="rId9">
              <a:alphaModFix/>
            </a:blip>
            <a:srcRect b="0" l="0" r="0" t="0"/>
            <a:stretch/>
          </p:blipFill>
          <p:spPr>
            <a:xfrm>
              <a:off x="7195372" y="4127129"/>
              <a:ext cx="872595" cy="542330"/>
            </a:xfrm>
            <a:prstGeom prst="rect">
              <a:avLst/>
            </a:prstGeom>
            <a:noFill/>
            <a:ln>
              <a:noFill/>
            </a:ln>
          </p:spPr>
        </p:pic>
        <p:pic>
          <p:nvPicPr>
            <p:cNvPr descr="Assure II Meter" id="2022" name="Google Shape;2022;p108"/>
            <p:cNvPicPr preferRelativeResize="0"/>
            <p:nvPr/>
          </p:nvPicPr>
          <p:blipFill rotWithShape="1">
            <a:blip r:embed="rId10">
              <a:alphaModFix/>
            </a:blip>
            <a:srcRect b="0" l="0" r="0" t="0"/>
            <a:stretch/>
          </p:blipFill>
          <p:spPr>
            <a:xfrm>
              <a:off x="6448999" y="5429274"/>
              <a:ext cx="607982" cy="639738"/>
            </a:xfrm>
            <a:prstGeom prst="rect">
              <a:avLst/>
            </a:prstGeom>
            <a:noFill/>
            <a:ln>
              <a:noFill/>
            </a:ln>
          </p:spPr>
        </p:pic>
        <p:pic>
          <p:nvPicPr>
            <p:cNvPr descr="image4" id="2023" name="Google Shape;2023;p108"/>
            <p:cNvPicPr preferRelativeResize="0"/>
            <p:nvPr/>
          </p:nvPicPr>
          <p:blipFill rotWithShape="1">
            <a:blip r:embed="rId11">
              <a:alphaModFix/>
            </a:blip>
            <a:srcRect b="11979" l="0" r="52924" t="11980"/>
            <a:stretch/>
          </p:blipFill>
          <p:spPr>
            <a:xfrm>
              <a:off x="7765986" y="3370851"/>
              <a:ext cx="545619" cy="484563"/>
            </a:xfrm>
            <a:prstGeom prst="rect">
              <a:avLst/>
            </a:prstGeom>
            <a:noFill/>
            <a:ln>
              <a:noFill/>
            </a:ln>
          </p:spPr>
        </p:pic>
        <p:grpSp>
          <p:nvGrpSpPr>
            <p:cNvPr id="2024" name="Google Shape;2024;p108"/>
            <p:cNvGrpSpPr/>
            <p:nvPr/>
          </p:nvGrpSpPr>
          <p:grpSpPr>
            <a:xfrm>
              <a:off x="3845234" y="3689112"/>
              <a:ext cx="2239821" cy="2236682"/>
              <a:chOff x="4068677" y="3706788"/>
              <a:chExt cx="1756028" cy="1753567"/>
            </a:xfrm>
          </p:grpSpPr>
          <p:sp>
            <p:nvSpPr>
              <p:cNvPr id="2025" name="Google Shape;2025;p108"/>
              <p:cNvSpPr/>
              <p:nvPr/>
            </p:nvSpPr>
            <p:spPr>
              <a:xfrm>
                <a:off x="4068677" y="3706788"/>
                <a:ext cx="1753567" cy="1753567"/>
              </a:xfrm>
              <a:prstGeom prst="ellipse">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1">
                  <a:solidFill>
                    <a:srgbClr val="262626"/>
                  </a:solidFill>
                  <a:latin typeface="Arial"/>
                  <a:ea typeface="Arial"/>
                  <a:cs typeface="Arial"/>
                  <a:sym typeface="Arial"/>
                </a:endParaRPr>
              </a:p>
            </p:txBody>
          </p:sp>
          <p:sp>
            <p:nvSpPr>
              <p:cNvPr id="2026" name="Google Shape;2026;p108"/>
              <p:cNvSpPr txBox="1"/>
              <p:nvPr/>
            </p:nvSpPr>
            <p:spPr>
              <a:xfrm>
                <a:off x="4135633" y="4035126"/>
                <a:ext cx="903671" cy="2877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rgbClr val="262626"/>
                    </a:solidFill>
                    <a:latin typeface="Arial"/>
                    <a:ea typeface="Arial"/>
                    <a:cs typeface="Arial"/>
                    <a:sym typeface="Arial"/>
                  </a:rPr>
                  <a:t>Hiện tượng </a:t>
                </a:r>
                <a:endParaRPr/>
              </a:p>
              <a:p>
                <a:pPr indent="0" lvl="0" marL="0" marR="0" rtl="0" algn="ctr">
                  <a:spcBef>
                    <a:spcPts val="0"/>
                  </a:spcBef>
                  <a:spcAft>
                    <a:spcPts val="0"/>
                  </a:spcAft>
                  <a:buNone/>
                </a:pPr>
                <a:r>
                  <a:rPr lang="en-US" sz="1299">
                    <a:solidFill>
                      <a:srgbClr val="262626"/>
                    </a:solidFill>
                    <a:latin typeface="Arial"/>
                    <a:ea typeface="Arial"/>
                    <a:cs typeface="Arial"/>
                    <a:sym typeface="Arial"/>
                  </a:rPr>
                  <a:t>vật lý</a:t>
                </a:r>
                <a:endParaRPr/>
              </a:p>
            </p:txBody>
          </p:sp>
          <p:cxnSp>
            <p:nvCxnSpPr>
              <p:cNvPr id="2027" name="Google Shape;2027;p108"/>
              <p:cNvCxnSpPr>
                <a:stCxn id="2028" idx="0"/>
                <a:endCxn id="2025" idx="0"/>
              </p:cNvCxnSpPr>
              <p:nvPr/>
            </p:nvCxnSpPr>
            <p:spPr>
              <a:xfrm rot="10800000">
                <a:off x="4945460" y="3706925"/>
                <a:ext cx="0" cy="735000"/>
              </a:xfrm>
              <a:prstGeom prst="straightConnector1">
                <a:avLst/>
              </a:prstGeom>
              <a:noFill/>
              <a:ln cap="flat" cmpd="sng" w="25400">
                <a:solidFill>
                  <a:schemeClr val="lt1"/>
                </a:solidFill>
                <a:prstDash val="solid"/>
                <a:miter lim="800000"/>
                <a:headEnd len="sm" w="sm" type="none"/>
                <a:tailEnd len="sm" w="sm" type="none"/>
              </a:ln>
            </p:spPr>
          </p:cxnSp>
          <p:cxnSp>
            <p:nvCxnSpPr>
              <p:cNvPr id="2029" name="Google Shape;2029;p108"/>
              <p:cNvCxnSpPr>
                <a:stCxn id="2025" idx="3"/>
              </p:cNvCxnSpPr>
              <p:nvPr/>
            </p:nvCxnSpPr>
            <p:spPr>
              <a:xfrm flipH="1" rot="10800000">
                <a:off x="4325481" y="4607151"/>
                <a:ext cx="625800" cy="596400"/>
              </a:xfrm>
              <a:prstGeom prst="straightConnector1">
                <a:avLst/>
              </a:prstGeom>
              <a:noFill/>
              <a:ln cap="flat" cmpd="sng" w="25400">
                <a:solidFill>
                  <a:schemeClr val="lt1"/>
                </a:solidFill>
                <a:prstDash val="solid"/>
                <a:miter lim="800000"/>
                <a:headEnd len="sm" w="sm" type="none"/>
                <a:tailEnd len="sm" w="sm" type="none"/>
              </a:ln>
            </p:spPr>
          </p:cxnSp>
          <p:cxnSp>
            <p:nvCxnSpPr>
              <p:cNvPr id="2030" name="Google Shape;2030;p108"/>
              <p:cNvCxnSpPr>
                <a:stCxn id="2025" idx="5"/>
              </p:cNvCxnSpPr>
              <p:nvPr/>
            </p:nvCxnSpPr>
            <p:spPr>
              <a:xfrm rot="10800000">
                <a:off x="4957640" y="4624851"/>
                <a:ext cx="607800" cy="578700"/>
              </a:xfrm>
              <a:prstGeom prst="straightConnector1">
                <a:avLst/>
              </a:prstGeom>
              <a:noFill/>
              <a:ln cap="flat" cmpd="sng" w="25400">
                <a:solidFill>
                  <a:schemeClr val="lt1"/>
                </a:solidFill>
                <a:prstDash val="solid"/>
                <a:miter lim="800000"/>
                <a:headEnd len="sm" w="sm" type="none"/>
                <a:tailEnd len="sm" w="sm" type="none"/>
              </a:ln>
            </p:spPr>
          </p:cxnSp>
          <p:sp>
            <p:nvSpPr>
              <p:cNvPr id="2031" name="Google Shape;2031;p108"/>
              <p:cNvSpPr txBox="1"/>
              <p:nvPr/>
            </p:nvSpPr>
            <p:spPr>
              <a:xfrm>
                <a:off x="4921034" y="4021055"/>
                <a:ext cx="903671" cy="2877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rgbClr val="262626"/>
                    </a:solidFill>
                    <a:latin typeface="Arial"/>
                    <a:ea typeface="Arial"/>
                    <a:cs typeface="Arial"/>
                    <a:sym typeface="Arial"/>
                  </a:rPr>
                  <a:t>Hiện tượng </a:t>
                </a:r>
                <a:endParaRPr/>
              </a:p>
              <a:p>
                <a:pPr indent="0" lvl="0" marL="0" marR="0" rtl="0" algn="ctr">
                  <a:spcBef>
                    <a:spcPts val="0"/>
                  </a:spcBef>
                  <a:spcAft>
                    <a:spcPts val="0"/>
                  </a:spcAft>
                  <a:buNone/>
                </a:pPr>
                <a:r>
                  <a:rPr lang="en-US" sz="1299">
                    <a:solidFill>
                      <a:srgbClr val="262626"/>
                    </a:solidFill>
                    <a:latin typeface="Arial"/>
                    <a:ea typeface="Arial"/>
                    <a:cs typeface="Arial"/>
                    <a:sym typeface="Arial"/>
                  </a:rPr>
                  <a:t>hóa học</a:t>
                </a:r>
                <a:endParaRPr/>
              </a:p>
            </p:txBody>
          </p:sp>
          <p:sp>
            <p:nvSpPr>
              <p:cNvPr id="2032" name="Google Shape;2032;p108"/>
              <p:cNvSpPr txBox="1"/>
              <p:nvPr/>
            </p:nvSpPr>
            <p:spPr>
              <a:xfrm>
                <a:off x="4499577" y="4984597"/>
                <a:ext cx="903671" cy="2877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99">
                    <a:solidFill>
                      <a:srgbClr val="262626"/>
                    </a:solidFill>
                    <a:latin typeface="Arial"/>
                    <a:ea typeface="Arial"/>
                    <a:cs typeface="Arial"/>
                    <a:sym typeface="Arial"/>
                  </a:rPr>
                  <a:t>Hiện tượng sinh học</a:t>
                </a:r>
                <a:endParaRPr/>
              </a:p>
            </p:txBody>
          </p:sp>
          <p:sp>
            <p:nvSpPr>
              <p:cNvPr id="2028" name="Google Shape;2028;p108"/>
              <p:cNvSpPr/>
              <p:nvPr/>
            </p:nvSpPr>
            <p:spPr>
              <a:xfrm>
                <a:off x="4184213" y="4441925"/>
                <a:ext cx="1522494" cy="283292"/>
              </a:xfrm>
              <a:prstGeom prst="roundRect">
                <a:avLst>
                  <a:gd fmla="val 50000" name="adj"/>
                </a:avLst>
              </a:prstGeom>
              <a:solidFill>
                <a:srgbClr val="0033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1">
                    <a:solidFill>
                      <a:schemeClr val="lt1"/>
                    </a:solidFill>
                    <a:latin typeface="Arial"/>
                    <a:ea typeface="Arial"/>
                    <a:cs typeface="Arial"/>
                    <a:sym typeface="Arial"/>
                  </a:rPr>
                  <a:t>Cảm biến</a:t>
                </a:r>
                <a:endParaRPr sz="1601">
                  <a:solidFill>
                    <a:schemeClr val="lt1"/>
                  </a:solidFill>
                  <a:latin typeface="Arial"/>
                  <a:ea typeface="Arial"/>
                  <a:cs typeface="Arial"/>
                  <a:sym typeface="Arial"/>
                </a:endParaRPr>
              </a:p>
            </p:txBody>
          </p:sp>
        </p:grpSp>
        <p:grpSp>
          <p:nvGrpSpPr>
            <p:cNvPr id="2033" name="Google Shape;2033;p108"/>
            <p:cNvGrpSpPr/>
            <p:nvPr/>
          </p:nvGrpSpPr>
          <p:grpSpPr>
            <a:xfrm>
              <a:off x="1177674" y="3359489"/>
              <a:ext cx="7422198" cy="2799558"/>
              <a:chOff x="711586" y="2753577"/>
              <a:chExt cx="7422198" cy="2799558"/>
            </a:xfrm>
          </p:grpSpPr>
          <p:sp>
            <p:nvSpPr>
              <p:cNvPr id="2034" name="Google Shape;2034;p108"/>
              <p:cNvSpPr/>
              <p:nvPr/>
            </p:nvSpPr>
            <p:spPr>
              <a:xfrm>
                <a:off x="887870" y="4027189"/>
                <a:ext cx="1522494" cy="283292"/>
              </a:xfrm>
              <a:prstGeom prst="roundRect">
                <a:avLst>
                  <a:gd fmla="val 50000" name="adj"/>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Năng lượng vào</a:t>
                </a:r>
                <a:endParaRPr/>
              </a:p>
            </p:txBody>
          </p:sp>
          <p:sp>
            <p:nvSpPr>
              <p:cNvPr id="2035" name="Google Shape;2035;p108"/>
              <p:cNvSpPr/>
              <p:nvPr/>
            </p:nvSpPr>
            <p:spPr>
              <a:xfrm>
                <a:off x="711586" y="4269656"/>
                <a:ext cx="1875063" cy="79144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Năng lượng ánh sáng, động</a:t>
                </a:r>
                <a:endParaRPr/>
              </a:p>
              <a:p>
                <a:pPr indent="0" lvl="0" marL="0" marR="0" rtl="0" algn="ctr">
                  <a:spcBef>
                    <a:spcPts val="0"/>
                  </a:spcBef>
                  <a:spcAft>
                    <a:spcPts val="0"/>
                  </a:spcAft>
                  <a:buNone/>
                </a:pPr>
                <a:r>
                  <a:rPr lang="en-US" sz="1401">
                    <a:solidFill>
                      <a:srgbClr val="262626"/>
                    </a:solidFill>
                    <a:latin typeface="Arial"/>
                    <a:ea typeface="Arial"/>
                    <a:cs typeface="Arial"/>
                    <a:sym typeface="Arial"/>
                  </a:rPr>
                  <a:t>lực học, nhiệt độ, từ trường, hóa học.</a:t>
                </a:r>
                <a:endParaRPr/>
              </a:p>
            </p:txBody>
          </p:sp>
          <p:sp>
            <p:nvSpPr>
              <p:cNvPr id="2036" name="Google Shape;2036;p108"/>
              <p:cNvSpPr/>
              <p:nvPr/>
            </p:nvSpPr>
            <p:spPr>
              <a:xfrm>
                <a:off x="6435005" y="4027189"/>
                <a:ext cx="1522494" cy="283292"/>
              </a:xfrm>
              <a:prstGeom prst="roundRect">
                <a:avLst>
                  <a:gd fmla="val 50000" name="adj"/>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Tín hiệu ra</a:t>
                </a:r>
                <a:endParaRPr sz="1401">
                  <a:solidFill>
                    <a:srgbClr val="262626"/>
                  </a:solidFill>
                  <a:latin typeface="Arial"/>
                  <a:ea typeface="Arial"/>
                  <a:cs typeface="Arial"/>
                  <a:sym typeface="Arial"/>
                </a:endParaRPr>
              </a:p>
            </p:txBody>
          </p:sp>
          <p:sp>
            <p:nvSpPr>
              <p:cNvPr id="2037" name="Google Shape;2037;p108"/>
              <p:cNvSpPr/>
              <p:nvPr/>
            </p:nvSpPr>
            <p:spPr>
              <a:xfrm>
                <a:off x="6258721" y="4376901"/>
                <a:ext cx="1875063" cy="39572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Thông tin ra dưới dạng tín hiệu điện.</a:t>
                </a:r>
                <a:endParaRPr/>
              </a:p>
            </p:txBody>
          </p:sp>
          <p:sp>
            <p:nvSpPr>
              <p:cNvPr id="2038" name="Google Shape;2038;p108"/>
              <p:cNvSpPr/>
              <p:nvPr/>
            </p:nvSpPr>
            <p:spPr>
              <a:xfrm>
                <a:off x="4900719" y="5157412"/>
                <a:ext cx="1055179" cy="39572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Cảm biến sinh học</a:t>
                </a:r>
                <a:endParaRPr sz="1401">
                  <a:solidFill>
                    <a:srgbClr val="262626"/>
                  </a:solidFill>
                  <a:latin typeface="Arial"/>
                  <a:ea typeface="Arial"/>
                  <a:cs typeface="Arial"/>
                  <a:sym typeface="Arial"/>
                </a:endParaRPr>
              </a:p>
            </p:txBody>
          </p:sp>
          <p:sp>
            <p:nvSpPr>
              <p:cNvPr id="2039" name="Google Shape;2039;p108"/>
              <p:cNvSpPr/>
              <p:nvPr/>
            </p:nvSpPr>
            <p:spPr>
              <a:xfrm>
                <a:off x="2727022" y="2753577"/>
                <a:ext cx="1529269" cy="59358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Cảm biến ánh sáng, </a:t>
                </a:r>
                <a:endParaRPr/>
              </a:p>
              <a:p>
                <a:pPr indent="0" lvl="0" marL="0" marR="0" rtl="0" algn="ctr">
                  <a:spcBef>
                    <a:spcPts val="0"/>
                  </a:spcBef>
                  <a:spcAft>
                    <a:spcPts val="0"/>
                  </a:spcAft>
                  <a:buNone/>
                </a:pPr>
                <a:r>
                  <a:rPr lang="en-US" sz="1401">
                    <a:solidFill>
                      <a:srgbClr val="262626"/>
                    </a:solidFill>
                    <a:latin typeface="Arial"/>
                    <a:ea typeface="Arial"/>
                    <a:cs typeface="Arial"/>
                    <a:sym typeface="Arial"/>
                  </a:rPr>
                  <a:t>nhiệt độ, tốc độ, từ trường</a:t>
                </a:r>
                <a:endParaRPr/>
              </a:p>
            </p:txBody>
          </p:sp>
          <p:sp>
            <p:nvSpPr>
              <p:cNvPr id="2040" name="Google Shape;2040;p108"/>
              <p:cNvSpPr/>
              <p:nvPr/>
            </p:nvSpPr>
            <p:spPr>
              <a:xfrm>
                <a:off x="5067576" y="3090228"/>
                <a:ext cx="1599642" cy="19786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Cảm biến khí, độ ẩm</a:t>
                </a:r>
                <a:endParaRPr sz="1401">
                  <a:solidFill>
                    <a:srgbClr val="262626"/>
                  </a:solidFill>
                  <a:latin typeface="Arial"/>
                  <a:ea typeface="Arial"/>
                  <a:cs typeface="Arial"/>
                  <a:sym typeface="Arial"/>
                </a:endParaRPr>
              </a:p>
            </p:txBody>
          </p:sp>
        </p:grpSp>
        <p:sp>
          <p:nvSpPr>
            <p:cNvPr id="2041" name="Google Shape;2041;p108"/>
            <p:cNvSpPr/>
            <p:nvPr/>
          </p:nvSpPr>
          <p:spPr>
            <a:xfrm rot="-5400000">
              <a:off x="3227942" y="4595645"/>
              <a:ext cx="367458" cy="406510"/>
            </a:xfrm>
            <a:prstGeom prst="downArrow">
              <a:avLst>
                <a:gd fmla="val 56781" name="adj1"/>
                <a:gd fmla="val 56860" name="adj2"/>
              </a:avLst>
            </a:prstGeom>
            <a:gradFill>
              <a:gsLst>
                <a:gs pos="0">
                  <a:srgbClr val="FFFFFF">
                    <a:alpha val="0"/>
                  </a:srgbClr>
                </a:gs>
                <a:gs pos="91000">
                  <a:srgbClr val="A5A5A5"/>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99">
                <a:solidFill>
                  <a:srgbClr val="FFFFFF"/>
                </a:solidFill>
                <a:latin typeface="Arial"/>
                <a:ea typeface="Arial"/>
                <a:cs typeface="Arial"/>
                <a:sym typeface="Arial"/>
              </a:endParaRPr>
            </a:p>
          </p:txBody>
        </p:sp>
        <p:sp>
          <p:nvSpPr>
            <p:cNvPr id="2042" name="Google Shape;2042;p108"/>
            <p:cNvSpPr/>
            <p:nvPr/>
          </p:nvSpPr>
          <p:spPr>
            <a:xfrm rot="-5400000">
              <a:off x="6318383" y="4595645"/>
              <a:ext cx="367458" cy="406510"/>
            </a:xfrm>
            <a:prstGeom prst="downArrow">
              <a:avLst>
                <a:gd fmla="val 56781" name="adj1"/>
                <a:gd fmla="val 56860" name="adj2"/>
              </a:avLst>
            </a:prstGeom>
            <a:gradFill>
              <a:gsLst>
                <a:gs pos="0">
                  <a:srgbClr val="FFFFFF">
                    <a:alpha val="0"/>
                  </a:srgbClr>
                </a:gs>
                <a:gs pos="91000">
                  <a:srgbClr val="A5A5A5"/>
                </a:gs>
                <a:gs pos="100000">
                  <a:srgbClr val="A5A5A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99">
                <a:solidFill>
                  <a:srgbClr val="FFFFFF"/>
                </a:solidFill>
                <a:latin typeface="Arial"/>
                <a:ea typeface="Arial"/>
                <a:cs typeface="Arial"/>
                <a:sym typeface="Arial"/>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109"/>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Những loại kích thích bên ngoài</a:t>
            </a:r>
            <a:endParaRPr b="1" sz="2401">
              <a:solidFill>
                <a:srgbClr val="0C0C0C"/>
              </a:solidFill>
              <a:latin typeface="Arial"/>
              <a:ea typeface="Arial"/>
              <a:cs typeface="Arial"/>
              <a:sym typeface="Arial"/>
            </a:endParaRPr>
          </a:p>
        </p:txBody>
      </p:sp>
      <p:sp>
        <p:nvSpPr>
          <p:cNvPr id="2049" name="Google Shape;2049;p109"/>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050" name="Google Shape;2050;p109"/>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3.1. Định nghĩa cảm biến</a:t>
            </a:r>
            <a:endParaRPr b="1" sz="1799">
              <a:solidFill>
                <a:schemeClr val="lt1"/>
              </a:solidFill>
              <a:latin typeface="Arial"/>
              <a:ea typeface="Arial"/>
              <a:cs typeface="Arial"/>
              <a:sym typeface="Arial"/>
            </a:endParaRPr>
          </a:p>
        </p:txBody>
      </p:sp>
      <p:graphicFrame>
        <p:nvGraphicFramePr>
          <p:cNvPr id="2051" name="Google Shape;2051;p109"/>
          <p:cNvGraphicFramePr/>
          <p:nvPr/>
        </p:nvGraphicFramePr>
        <p:xfrm>
          <a:off x="688053" y="2108361"/>
          <a:ext cx="3000000" cy="3000000"/>
        </p:xfrm>
        <a:graphic>
          <a:graphicData uri="http://schemas.openxmlformats.org/drawingml/2006/table">
            <a:tbl>
              <a:tblPr>
                <a:noFill/>
                <a:tableStyleId>{1012287A-DC5D-4DCD-A668-7C7213A124C2}</a:tableStyleId>
              </a:tblPr>
              <a:tblGrid>
                <a:gridCol w="1315600"/>
                <a:gridCol w="6111425"/>
                <a:gridCol w="1099675"/>
              </a:tblGrid>
              <a:tr h="353925">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Những loại năng lượng</a:t>
                      </a:r>
                      <a:endParaRPr/>
                    </a:p>
                  </a:txBody>
                  <a:tcPr marT="54000" marB="54000" marR="39000" marL="584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Những tính năng áp dụng cho cảm biến</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Năm giác quan</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33CC"/>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581525">
                <a:tc>
                  <a:txBody>
                    <a:bodyPr/>
                    <a:lstStyle/>
                    <a:p>
                      <a:pPr indent="0" lvl="0" marL="0" marR="0" rtl="0" algn="ctr">
                        <a:lnSpc>
                          <a:spcPct val="8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Năng lượng </a:t>
                      </a:r>
                      <a:endParaRPr b="0" sz="1300" u="none" cap="none" strike="noStrike">
                        <a:solidFill>
                          <a:srgbClr val="262626"/>
                        </a:solidFill>
                        <a:latin typeface="Arial"/>
                        <a:ea typeface="Arial"/>
                        <a:cs typeface="Arial"/>
                        <a:sym typeface="Arial"/>
                      </a:endParaRPr>
                    </a:p>
                    <a:p>
                      <a:pPr indent="0" lvl="0" marL="0" marR="0" rtl="0" algn="ctr">
                        <a:lnSpc>
                          <a:spcPct val="80000"/>
                        </a:lnSpc>
                        <a:spcBef>
                          <a:spcPts val="26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động lực học</a:t>
                      </a:r>
                      <a:endParaRPr/>
                    </a:p>
                  </a:txBody>
                  <a:tcPr marT="54000" marB="54000" marR="39000" marL="116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33CC"/>
                        </a:buClr>
                        <a:buSzPts val="1200"/>
                        <a:buFont typeface="Arial"/>
                        <a:buNone/>
                      </a:pPr>
                      <a:r>
                        <a:rPr b="0" lang="en-US" sz="1200" u="none" cap="none" strike="noStrike">
                          <a:solidFill>
                            <a:srgbClr val="0033CC"/>
                          </a:solidFill>
                          <a:latin typeface="Arial"/>
                          <a:ea typeface="Arial"/>
                          <a:cs typeface="Arial"/>
                          <a:sym typeface="Arial"/>
                        </a:rPr>
                        <a:t>Tốc độ, Gia tốc, Lực, Áp suất, Khối lượng, Mật độ, Mô-men, Mô-men xoắn, Hình dạng</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Thính giác</a:t>
                      </a:r>
                      <a:endParaRPr/>
                    </a:p>
                    <a:p>
                      <a:pPr indent="0" lvl="0" marL="0" marR="0" rtl="0" algn="ctr">
                        <a:lnSpc>
                          <a:spcPct val="100000"/>
                        </a:lnSpc>
                        <a:spcBef>
                          <a:spcPts val="24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Xúc giác</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81525">
                <a:tc>
                  <a:txBody>
                    <a:bodyPr/>
                    <a:lstStyle/>
                    <a:p>
                      <a:pPr indent="0" lvl="0" marL="0" marR="0" rtl="0" algn="ctr">
                        <a:lnSpc>
                          <a:spcPct val="8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Năng lượng </a:t>
                      </a:r>
                      <a:endParaRPr b="0" sz="1300" u="none" cap="none" strike="noStrike">
                        <a:solidFill>
                          <a:srgbClr val="262626"/>
                        </a:solidFill>
                        <a:latin typeface="Arial"/>
                        <a:ea typeface="Arial"/>
                        <a:cs typeface="Arial"/>
                        <a:sym typeface="Arial"/>
                      </a:endParaRPr>
                    </a:p>
                    <a:p>
                      <a:pPr indent="0" lvl="0" marL="0" marR="0" rtl="0" algn="ctr">
                        <a:lnSpc>
                          <a:spcPct val="80000"/>
                        </a:lnSpc>
                        <a:spcBef>
                          <a:spcPts val="26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bức xạ</a:t>
                      </a:r>
                      <a:endParaRPr/>
                    </a:p>
                  </a:txBody>
                  <a:tcPr marT="54000" marB="54000" marR="39000" marL="116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33CC"/>
                        </a:buClr>
                        <a:buSzPts val="1200"/>
                        <a:buFont typeface="Arial"/>
                        <a:buNone/>
                      </a:pPr>
                      <a:r>
                        <a:rPr b="0" lang="en-US" sz="1200" u="none" cap="none" strike="noStrike">
                          <a:solidFill>
                            <a:srgbClr val="0033CC"/>
                          </a:solidFill>
                          <a:latin typeface="Arial"/>
                          <a:ea typeface="Arial"/>
                          <a:cs typeface="Arial"/>
                          <a:sym typeface="Arial"/>
                        </a:rPr>
                        <a:t>Cường độ bức xạ, Năng lượng, Bước sóng, Biên độ, Pha, Độ truyền qua, Độ phân cực</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Thị giác</a:t>
                      </a:r>
                      <a:endParaRPr/>
                    </a:p>
                    <a:p>
                      <a:pPr indent="0" lvl="0" marL="0" marR="0" rtl="0" algn="ctr">
                        <a:lnSpc>
                          <a:spcPct val="100000"/>
                        </a:lnSpc>
                        <a:spcBef>
                          <a:spcPts val="24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Xúc giác</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34950">
                <a:tc>
                  <a:txBody>
                    <a:bodyPr/>
                    <a:lstStyle/>
                    <a:p>
                      <a:pPr indent="0" lvl="0" marL="0" marR="0" rtl="0" algn="ctr">
                        <a:lnSpc>
                          <a:spcPct val="8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Năng lượng </a:t>
                      </a:r>
                      <a:endParaRPr b="0" sz="1300" u="none" cap="none" strike="noStrike">
                        <a:solidFill>
                          <a:srgbClr val="262626"/>
                        </a:solidFill>
                        <a:latin typeface="Arial"/>
                        <a:ea typeface="Arial"/>
                        <a:cs typeface="Arial"/>
                        <a:sym typeface="Arial"/>
                      </a:endParaRPr>
                    </a:p>
                    <a:p>
                      <a:pPr indent="0" lvl="0" marL="0" marR="0" rtl="0" algn="ctr">
                        <a:lnSpc>
                          <a:spcPct val="80000"/>
                        </a:lnSpc>
                        <a:spcBef>
                          <a:spcPts val="26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nhiệt</a:t>
                      </a:r>
                      <a:endParaRPr/>
                    </a:p>
                  </a:txBody>
                  <a:tcPr marT="54000" marB="54000" marR="39000" marL="116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33CC"/>
                        </a:buClr>
                        <a:buSzPts val="1200"/>
                        <a:buFont typeface="Arial"/>
                        <a:buNone/>
                      </a:pPr>
                      <a:r>
                        <a:rPr b="0" lang="en-US" sz="1200" u="none" cap="none" strike="noStrike">
                          <a:solidFill>
                            <a:srgbClr val="0033CC"/>
                          </a:solidFill>
                          <a:latin typeface="Arial"/>
                          <a:ea typeface="Arial"/>
                          <a:cs typeface="Arial"/>
                          <a:sym typeface="Arial"/>
                        </a:rPr>
                        <a:t>Nhiệt lượng, Nhiệt độ, Thông lượng nhiệt</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Xúc giác</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39825">
                <a:tc>
                  <a:txBody>
                    <a:bodyPr/>
                    <a:lstStyle/>
                    <a:p>
                      <a:pPr indent="0" lvl="0" marL="0" marR="0" rtl="0" algn="ctr">
                        <a:lnSpc>
                          <a:spcPct val="8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Năng lượng từ trường</a:t>
                      </a:r>
                      <a:endParaRPr/>
                    </a:p>
                  </a:txBody>
                  <a:tcPr marT="54000" marB="54000" marR="39000" marL="116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33CC"/>
                        </a:buClr>
                        <a:buSzPts val="1200"/>
                        <a:buFont typeface="Arial"/>
                        <a:buNone/>
                      </a:pPr>
                      <a:r>
                        <a:rPr b="0" lang="en-US" sz="1200" u="none" cap="none" strike="noStrike">
                          <a:solidFill>
                            <a:srgbClr val="0033CC"/>
                          </a:solidFill>
                          <a:latin typeface="Arial"/>
                          <a:ea typeface="Arial"/>
                          <a:cs typeface="Arial"/>
                          <a:sym typeface="Arial"/>
                        </a:rPr>
                        <a:t>Cường độ từ trường, Mô-men, Độ từ thẩm, Mật độ từ thông</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81525">
                <a:tc>
                  <a:txBody>
                    <a:bodyPr/>
                    <a:lstStyle/>
                    <a:p>
                      <a:pPr indent="0" lvl="0" marL="0" marR="0" rtl="0" algn="ctr">
                        <a:lnSpc>
                          <a:spcPct val="8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Năng lượng </a:t>
                      </a:r>
                      <a:endParaRPr b="0" sz="1300" u="none" cap="none" strike="noStrike">
                        <a:solidFill>
                          <a:srgbClr val="262626"/>
                        </a:solidFill>
                        <a:latin typeface="Arial"/>
                        <a:ea typeface="Arial"/>
                        <a:cs typeface="Arial"/>
                        <a:sym typeface="Arial"/>
                      </a:endParaRPr>
                    </a:p>
                    <a:p>
                      <a:pPr indent="0" lvl="0" marL="0" marR="0" rtl="0" algn="ctr">
                        <a:lnSpc>
                          <a:spcPct val="80000"/>
                        </a:lnSpc>
                        <a:spcBef>
                          <a:spcPts val="26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hóa học</a:t>
                      </a:r>
                      <a:endParaRPr/>
                    </a:p>
                  </a:txBody>
                  <a:tcPr marT="54000" marB="54000" marR="39000" marL="116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33CC"/>
                        </a:buClr>
                        <a:buSzPts val="1200"/>
                        <a:buFont typeface="Arial"/>
                        <a:buNone/>
                      </a:pPr>
                      <a:r>
                        <a:rPr b="0" lang="en-US" sz="1200" u="none" cap="none" strike="noStrike">
                          <a:solidFill>
                            <a:srgbClr val="0033CC"/>
                          </a:solidFill>
                          <a:latin typeface="Arial"/>
                          <a:ea typeface="Arial"/>
                          <a:cs typeface="Arial"/>
                          <a:sym typeface="Arial"/>
                        </a:rPr>
                        <a:t>Nồng độ, Tốc độ phản ứng, thế oxy hóa khử, Đặc tính sinh học</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Khứu giác</a:t>
                      </a:r>
                      <a:endParaRPr/>
                    </a:p>
                    <a:p>
                      <a:pPr indent="0" lvl="0" marL="0" marR="0" rtl="0" algn="ctr">
                        <a:lnSpc>
                          <a:spcPct val="100000"/>
                        </a:lnSpc>
                        <a:spcBef>
                          <a:spcPts val="24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Vị giác</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34950">
                <a:tc>
                  <a:txBody>
                    <a:bodyPr/>
                    <a:lstStyle/>
                    <a:p>
                      <a:pPr indent="0" lvl="0" marL="0" marR="0" rtl="0" algn="ctr">
                        <a:lnSpc>
                          <a:spcPct val="80000"/>
                        </a:lnSpc>
                        <a:spcBef>
                          <a:spcPts val="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Năng lượng </a:t>
                      </a:r>
                      <a:endParaRPr b="0" sz="1300" u="none" cap="none" strike="noStrike">
                        <a:solidFill>
                          <a:srgbClr val="262626"/>
                        </a:solidFill>
                        <a:latin typeface="Arial"/>
                        <a:ea typeface="Arial"/>
                        <a:cs typeface="Arial"/>
                        <a:sym typeface="Arial"/>
                      </a:endParaRPr>
                    </a:p>
                    <a:p>
                      <a:pPr indent="0" lvl="0" marL="0" marR="0" rtl="0" algn="ctr">
                        <a:lnSpc>
                          <a:spcPct val="80000"/>
                        </a:lnSpc>
                        <a:spcBef>
                          <a:spcPts val="260"/>
                        </a:spcBef>
                        <a:spcAft>
                          <a:spcPts val="0"/>
                        </a:spcAft>
                        <a:buClr>
                          <a:srgbClr val="262626"/>
                        </a:buClr>
                        <a:buSzPts val="1300"/>
                        <a:buFont typeface="Arial"/>
                        <a:buNone/>
                      </a:pPr>
                      <a:r>
                        <a:rPr b="0" lang="en-US" sz="1300" u="none" cap="none" strike="noStrike">
                          <a:solidFill>
                            <a:srgbClr val="262626"/>
                          </a:solidFill>
                          <a:latin typeface="Arial"/>
                          <a:ea typeface="Arial"/>
                          <a:cs typeface="Arial"/>
                          <a:sym typeface="Arial"/>
                        </a:rPr>
                        <a:t>điện</a:t>
                      </a:r>
                      <a:endParaRPr/>
                    </a:p>
                  </a:txBody>
                  <a:tcPr marT="54000" marB="54000" marR="39000" marL="116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D9D9D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33CC"/>
                        </a:buClr>
                        <a:buSzPts val="1200"/>
                        <a:buFont typeface="Arial"/>
                        <a:buNone/>
                      </a:pPr>
                      <a:r>
                        <a:rPr b="0" lang="en-US" sz="1200" u="none" cap="none" strike="noStrike">
                          <a:solidFill>
                            <a:srgbClr val="0033CC"/>
                          </a:solidFill>
                          <a:latin typeface="Arial"/>
                          <a:ea typeface="Arial"/>
                          <a:cs typeface="Arial"/>
                          <a:sym typeface="Arial"/>
                        </a:rPr>
                        <a:t>Điện áp, Cường độ dòng điện, Điện trở, Điện dung, Tần số</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262626"/>
                        </a:buClr>
                        <a:buSzPts val="1200"/>
                        <a:buFont typeface="Arial"/>
                        <a:buNone/>
                      </a:pPr>
                      <a:r>
                        <a:rPr b="0" lang="en-US" sz="1200" u="none" cap="none" strike="noStrike">
                          <a:solidFill>
                            <a:srgbClr val="262626"/>
                          </a:solidFill>
                          <a:latin typeface="Arial"/>
                          <a:ea typeface="Arial"/>
                          <a:cs typeface="Arial"/>
                          <a:sym typeface="Arial"/>
                        </a:rPr>
                        <a:t>-</a:t>
                      </a:r>
                      <a:endParaRPr/>
                    </a:p>
                  </a:txBody>
                  <a:tcPr marT="54000" marB="54000" marR="39000" marL="584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10"/>
          <p:cNvSpPr/>
          <p:nvPr/>
        </p:nvSpPr>
        <p:spPr>
          <a:xfrm>
            <a:off x="450003" y="1375105"/>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Năm giác quan của con người và cảm biến</a:t>
            </a:r>
            <a:endParaRPr/>
          </a:p>
        </p:txBody>
      </p:sp>
      <p:sp>
        <p:nvSpPr>
          <p:cNvPr id="2058" name="Google Shape;2058;p110"/>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pic>
        <p:nvPicPr>
          <p:cNvPr descr="Image result for five senses of human" id="2059" name="Google Shape;2059;p110"/>
          <p:cNvPicPr preferRelativeResize="0"/>
          <p:nvPr/>
        </p:nvPicPr>
        <p:blipFill rotWithShape="1">
          <a:blip r:embed="rId3">
            <a:alphaModFix/>
          </a:blip>
          <a:srcRect b="12870" l="0" r="0" t="4823"/>
          <a:stretch/>
        </p:blipFill>
        <p:spPr>
          <a:xfrm>
            <a:off x="3295732" y="3225694"/>
            <a:ext cx="3176690" cy="2823820"/>
          </a:xfrm>
          <a:prstGeom prst="rect">
            <a:avLst/>
          </a:prstGeom>
          <a:noFill/>
          <a:ln>
            <a:noFill/>
          </a:ln>
        </p:spPr>
      </p:pic>
      <p:grpSp>
        <p:nvGrpSpPr>
          <p:cNvPr id="2060" name="Google Shape;2060;p110"/>
          <p:cNvGrpSpPr/>
          <p:nvPr/>
        </p:nvGrpSpPr>
        <p:grpSpPr>
          <a:xfrm>
            <a:off x="934719" y="2103866"/>
            <a:ext cx="8419407" cy="3745923"/>
            <a:chOff x="1037533" y="2103853"/>
            <a:chExt cx="8419410" cy="3745921"/>
          </a:xfrm>
        </p:grpSpPr>
        <p:sp>
          <p:nvSpPr>
            <p:cNvPr id="2061" name="Google Shape;2061;p110"/>
            <p:cNvSpPr/>
            <p:nvPr/>
          </p:nvSpPr>
          <p:spPr>
            <a:xfrm>
              <a:off x="4844394" y="2103853"/>
              <a:ext cx="2018515" cy="73904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1">
                  <a:solidFill>
                    <a:srgbClr val="000000"/>
                  </a:solidFill>
                  <a:latin typeface="Arial"/>
                  <a:ea typeface="Arial"/>
                  <a:cs typeface="Arial"/>
                  <a:sym typeface="Arial"/>
                </a:rPr>
                <a:t>Vị giác </a:t>
              </a:r>
              <a:endParaRPr/>
            </a:p>
            <a:p>
              <a:pPr indent="0" lvl="0" marL="0" marR="0" rtl="0" algn="l">
                <a:spcBef>
                  <a:spcPts val="0"/>
                </a:spcBef>
                <a:spcAft>
                  <a:spcPts val="0"/>
                </a:spcAft>
                <a:buNone/>
              </a:pPr>
              <a:r>
                <a:rPr lang="en-US" sz="1401">
                  <a:solidFill>
                    <a:srgbClr val="000000"/>
                  </a:solidFill>
                  <a:latin typeface="Arial"/>
                  <a:ea typeface="Arial"/>
                  <a:cs typeface="Arial"/>
                  <a:sym typeface="Arial"/>
                </a:rPr>
                <a:t>(Lưỡi điện tử</a:t>
              </a:r>
              <a:endParaRPr/>
            </a:p>
            <a:p>
              <a:pPr indent="0" lvl="0" marL="0" marR="0" rtl="0" algn="l">
                <a:spcBef>
                  <a:spcPts val="0"/>
                </a:spcBef>
                <a:spcAft>
                  <a:spcPts val="0"/>
                </a:spcAft>
                <a:buNone/>
              </a:pPr>
              <a:r>
                <a:rPr lang="en-US" sz="1401">
                  <a:solidFill>
                    <a:srgbClr val="000000"/>
                  </a:solidFill>
                  <a:latin typeface="Arial"/>
                  <a:ea typeface="Arial"/>
                  <a:cs typeface="Arial"/>
                  <a:sym typeface="Arial"/>
                </a:rPr>
                <a:t>Sinh học: các protein)</a:t>
              </a:r>
              <a:endParaRPr/>
            </a:p>
          </p:txBody>
        </p:sp>
        <p:sp>
          <p:nvSpPr>
            <p:cNvPr id="2062" name="Google Shape;2062;p110"/>
            <p:cNvSpPr/>
            <p:nvPr/>
          </p:nvSpPr>
          <p:spPr>
            <a:xfrm>
              <a:off x="7137075" y="4711059"/>
              <a:ext cx="2319868" cy="5234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rgbClr val="000000"/>
                  </a:solidFill>
                  <a:latin typeface="Arial"/>
                  <a:ea typeface="Arial"/>
                  <a:cs typeface="Arial"/>
                  <a:sym typeface="Arial"/>
                </a:rPr>
                <a:t>Thị giác</a:t>
              </a:r>
              <a:endParaRPr sz="1401">
                <a:solidFill>
                  <a:srgbClr val="000000"/>
                </a:solidFill>
                <a:latin typeface="Arial"/>
                <a:ea typeface="Arial"/>
                <a:cs typeface="Arial"/>
                <a:sym typeface="Arial"/>
              </a:endParaRPr>
            </a:p>
            <a:p>
              <a:pPr indent="0" lvl="0" marL="0" marR="0" rtl="0" algn="ctr">
                <a:spcBef>
                  <a:spcPts val="0"/>
                </a:spcBef>
                <a:spcAft>
                  <a:spcPts val="0"/>
                </a:spcAft>
                <a:buNone/>
              </a:pPr>
              <a:r>
                <a:rPr lang="en-US" sz="1401">
                  <a:solidFill>
                    <a:srgbClr val="000000"/>
                  </a:solidFill>
                  <a:latin typeface="Arial"/>
                  <a:ea typeface="Arial"/>
                  <a:cs typeface="Arial"/>
                  <a:sym typeface="Arial"/>
                </a:rPr>
                <a:t>(Cảm biến CCD, điốt quang)</a:t>
              </a:r>
              <a:endParaRPr/>
            </a:p>
          </p:txBody>
        </p:sp>
        <p:sp>
          <p:nvSpPr>
            <p:cNvPr id="2063" name="Google Shape;2063;p110"/>
            <p:cNvSpPr/>
            <p:nvPr/>
          </p:nvSpPr>
          <p:spPr>
            <a:xfrm>
              <a:off x="1037533" y="4695403"/>
              <a:ext cx="986167" cy="5234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rgbClr val="000000"/>
                  </a:solidFill>
                  <a:latin typeface="Arial"/>
                  <a:ea typeface="Arial"/>
                  <a:cs typeface="Arial"/>
                  <a:sym typeface="Arial"/>
                </a:rPr>
                <a:t>Thính giác</a:t>
              </a:r>
              <a:endParaRPr sz="1401">
                <a:solidFill>
                  <a:srgbClr val="000000"/>
                </a:solidFill>
                <a:latin typeface="Arial"/>
                <a:ea typeface="Arial"/>
                <a:cs typeface="Arial"/>
                <a:sym typeface="Arial"/>
              </a:endParaRPr>
            </a:p>
            <a:p>
              <a:pPr indent="0" lvl="0" marL="0" marR="0" rtl="0" algn="ctr">
                <a:spcBef>
                  <a:spcPts val="0"/>
                </a:spcBef>
                <a:spcAft>
                  <a:spcPts val="0"/>
                </a:spcAft>
                <a:buNone/>
              </a:pPr>
              <a:r>
                <a:rPr lang="en-US" sz="1401">
                  <a:solidFill>
                    <a:srgbClr val="000000"/>
                  </a:solidFill>
                  <a:latin typeface="Arial"/>
                  <a:ea typeface="Arial"/>
                  <a:cs typeface="Arial"/>
                  <a:sym typeface="Arial"/>
                </a:rPr>
                <a:t>(Micro)</a:t>
              </a:r>
              <a:endParaRPr/>
            </a:p>
          </p:txBody>
        </p:sp>
        <p:cxnSp>
          <p:nvCxnSpPr>
            <p:cNvPr id="2064" name="Google Shape;2064;p110"/>
            <p:cNvCxnSpPr/>
            <p:nvPr/>
          </p:nvCxnSpPr>
          <p:spPr>
            <a:xfrm>
              <a:off x="7131004" y="3036768"/>
              <a:ext cx="0" cy="0"/>
            </a:xfrm>
            <a:prstGeom prst="straightConnector1">
              <a:avLst/>
            </a:prstGeom>
            <a:noFill/>
            <a:ln cap="flat" cmpd="sng" w="12700">
              <a:solidFill>
                <a:schemeClr val="dk1"/>
              </a:solidFill>
              <a:prstDash val="solid"/>
              <a:round/>
              <a:headEnd len="sm" w="sm" type="none"/>
              <a:tailEnd len="sm" w="sm" type="none"/>
            </a:ln>
          </p:spPr>
        </p:cxnSp>
        <p:sp>
          <p:nvSpPr>
            <p:cNvPr id="2065" name="Google Shape;2065;p110"/>
            <p:cNvSpPr/>
            <p:nvPr/>
          </p:nvSpPr>
          <p:spPr>
            <a:xfrm>
              <a:off x="1341053" y="3066235"/>
              <a:ext cx="1406154" cy="5234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rgbClr val="000000"/>
                  </a:solidFill>
                  <a:latin typeface="Arial"/>
                  <a:ea typeface="Arial"/>
                  <a:cs typeface="Arial"/>
                  <a:sym typeface="Arial"/>
                </a:rPr>
                <a:t>Xúc giác</a:t>
              </a:r>
              <a:endParaRPr sz="1401">
                <a:solidFill>
                  <a:srgbClr val="000000"/>
                </a:solidFill>
                <a:latin typeface="Arial"/>
                <a:ea typeface="Arial"/>
                <a:cs typeface="Arial"/>
                <a:sym typeface="Arial"/>
              </a:endParaRPr>
            </a:p>
            <a:p>
              <a:pPr indent="0" lvl="0" marL="0" marR="0" rtl="0" algn="ctr">
                <a:spcBef>
                  <a:spcPts val="0"/>
                </a:spcBef>
                <a:spcAft>
                  <a:spcPts val="0"/>
                </a:spcAft>
                <a:buNone/>
              </a:pPr>
              <a:r>
                <a:rPr lang="en-US" sz="1401">
                  <a:solidFill>
                    <a:srgbClr val="000000"/>
                  </a:solidFill>
                  <a:latin typeface="Arial"/>
                  <a:ea typeface="Arial"/>
                  <a:cs typeface="Arial"/>
                  <a:sym typeface="Arial"/>
                </a:rPr>
                <a:t>(Mảng xúc giác)</a:t>
              </a:r>
              <a:endParaRPr/>
            </a:p>
          </p:txBody>
        </p:sp>
        <p:sp>
          <p:nvSpPr>
            <p:cNvPr id="2066" name="Google Shape;2066;p110"/>
            <p:cNvSpPr/>
            <p:nvPr/>
          </p:nvSpPr>
          <p:spPr>
            <a:xfrm>
              <a:off x="7289592" y="3682594"/>
              <a:ext cx="1955986" cy="73904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rgbClr val="000000"/>
                  </a:solidFill>
                  <a:latin typeface="Arial"/>
                  <a:ea typeface="Arial"/>
                  <a:cs typeface="Arial"/>
                  <a:sym typeface="Arial"/>
                </a:rPr>
                <a:t>Khứu giác</a:t>
              </a:r>
              <a:endParaRPr sz="1401">
                <a:solidFill>
                  <a:srgbClr val="000000"/>
                </a:solidFill>
                <a:latin typeface="Arial"/>
                <a:ea typeface="Arial"/>
                <a:cs typeface="Arial"/>
                <a:sym typeface="Arial"/>
              </a:endParaRPr>
            </a:p>
            <a:p>
              <a:pPr indent="0" lvl="0" marL="0" marR="0" rtl="0" algn="ctr">
                <a:spcBef>
                  <a:spcPts val="0"/>
                </a:spcBef>
                <a:spcAft>
                  <a:spcPts val="0"/>
                </a:spcAft>
                <a:buNone/>
              </a:pPr>
              <a:r>
                <a:rPr lang="en-US" sz="1401">
                  <a:solidFill>
                    <a:srgbClr val="000000"/>
                  </a:solidFill>
                  <a:latin typeface="Arial"/>
                  <a:ea typeface="Arial"/>
                  <a:cs typeface="Arial"/>
                  <a:sym typeface="Arial"/>
                </a:rPr>
                <a:t>(Mũi điện tử </a:t>
              </a:r>
              <a:endParaRPr/>
            </a:p>
            <a:p>
              <a:pPr indent="0" lvl="0" marL="0" marR="0" rtl="0" algn="ctr">
                <a:spcBef>
                  <a:spcPts val="0"/>
                </a:spcBef>
                <a:spcAft>
                  <a:spcPts val="0"/>
                </a:spcAft>
                <a:buNone/>
              </a:pPr>
              <a:r>
                <a:rPr lang="en-US" sz="1401">
                  <a:solidFill>
                    <a:srgbClr val="000000"/>
                  </a:solidFill>
                  <a:latin typeface="Arial"/>
                  <a:ea typeface="Arial"/>
                  <a:cs typeface="Arial"/>
                  <a:sym typeface="Arial"/>
                </a:rPr>
                <a:t>Hóa học: Chất tạo mùi)</a:t>
              </a:r>
              <a:endParaRPr/>
            </a:p>
          </p:txBody>
        </p:sp>
        <p:cxnSp>
          <p:nvCxnSpPr>
            <p:cNvPr id="2067" name="Google Shape;2067;p110"/>
            <p:cNvCxnSpPr/>
            <p:nvPr/>
          </p:nvCxnSpPr>
          <p:spPr>
            <a:xfrm>
              <a:off x="2624733" y="2963542"/>
              <a:ext cx="1133487" cy="1057129"/>
            </a:xfrm>
            <a:prstGeom prst="straightConnector1">
              <a:avLst/>
            </a:prstGeom>
            <a:noFill/>
            <a:ln cap="flat" cmpd="sng" w="12700">
              <a:solidFill>
                <a:srgbClr val="FF0000"/>
              </a:solidFill>
              <a:prstDash val="solid"/>
              <a:round/>
              <a:headEnd len="med" w="med" type="oval"/>
              <a:tailEnd len="med" w="med" type="none"/>
            </a:ln>
          </p:spPr>
        </p:cxnSp>
        <p:cxnSp>
          <p:nvCxnSpPr>
            <p:cNvPr id="2068" name="Google Shape;2068;p110"/>
            <p:cNvCxnSpPr/>
            <p:nvPr/>
          </p:nvCxnSpPr>
          <p:spPr>
            <a:xfrm>
              <a:off x="2120680" y="5546910"/>
              <a:ext cx="1637538" cy="0"/>
            </a:xfrm>
            <a:prstGeom prst="straightConnector1">
              <a:avLst/>
            </a:prstGeom>
            <a:noFill/>
            <a:ln cap="flat" cmpd="sng" w="12700">
              <a:solidFill>
                <a:srgbClr val="FF0000"/>
              </a:solidFill>
              <a:prstDash val="solid"/>
              <a:round/>
              <a:headEnd len="med" w="med" type="oval"/>
              <a:tailEnd len="med" w="med" type="none"/>
            </a:ln>
          </p:spPr>
        </p:cxnSp>
        <p:cxnSp>
          <p:nvCxnSpPr>
            <p:cNvPr id="2069" name="Google Shape;2069;p110"/>
            <p:cNvCxnSpPr/>
            <p:nvPr/>
          </p:nvCxnSpPr>
          <p:spPr>
            <a:xfrm flipH="1">
              <a:off x="6291928" y="3372936"/>
              <a:ext cx="1416805" cy="712737"/>
            </a:xfrm>
            <a:prstGeom prst="straightConnector1">
              <a:avLst/>
            </a:prstGeom>
            <a:noFill/>
            <a:ln cap="flat" cmpd="sng" w="12700">
              <a:solidFill>
                <a:srgbClr val="FF0000"/>
              </a:solidFill>
              <a:prstDash val="solid"/>
              <a:round/>
              <a:headEnd len="med" w="med" type="oval"/>
              <a:tailEnd len="med" w="med" type="none"/>
            </a:ln>
          </p:spPr>
        </p:cxnSp>
        <p:cxnSp>
          <p:nvCxnSpPr>
            <p:cNvPr id="2070" name="Google Shape;2070;p110"/>
            <p:cNvCxnSpPr/>
            <p:nvPr/>
          </p:nvCxnSpPr>
          <p:spPr>
            <a:xfrm>
              <a:off x="5002748" y="2796350"/>
              <a:ext cx="0" cy="576000"/>
            </a:xfrm>
            <a:prstGeom prst="straightConnector1">
              <a:avLst/>
            </a:prstGeom>
            <a:noFill/>
            <a:ln cap="flat" cmpd="sng" w="12700">
              <a:solidFill>
                <a:srgbClr val="FF0000"/>
              </a:solidFill>
              <a:prstDash val="solid"/>
              <a:round/>
              <a:headEnd len="med" w="med" type="oval"/>
              <a:tailEnd len="med" w="med" type="none"/>
            </a:ln>
          </p:spPr>
        </p:cxnSp>
        <p:pic>
          <p:nvPicPr>
            <p:cNvPr descr="002_OV5610_CCD_CHIP" id="2071" name="Google Shape;2071;p110"/>
            <p:cNvPicPr preferRelativeResize="0"/>
            <p:nvPr/>
          </p:nvPicPr>
          <p:blipFill rotWithShape="1">
            <a:blip r:embed="rId4">
              <a:alphaModFix/>
            </a:blip>
            <a:srcRect b="4662" l="0" r="0" t="17099"/>
            <a:stretch/>
          </p:blipFill>
          <p:spPr>
            <a:xfrm>
              <a:off x="7869272" y="5273774"/>
              <a:ext cx="828000" cy="576000"/>
            </a:xfrm>
            <a:prstGeom prst="rect">
              <a:avLst/>
            </a:prstGeom>
            <a:noFill/>
            <a:ln>
              <a:noFill/>
            </a:ln>
          </p:spPr>
        </p:pic>
        <p:pic>
          <p:nvPicPr>
            <p:cNvPr id="2072" name="Google Shape;2072;p110"/>
            <p:cNvPicPr preferRelativeResize="0"/>
            <p:nvPr/>
          </p:nvPicPr>
          <p:blipFill rotWithShape="1">
            <a:blip r:embed="rId5">
              <a:alphaModFix/>
            </a:blip>
            <a:srcRect b="10985" l="26990" r="0" t="4924"/>
            <a:stretch/>
          </p:blipFill>
          <p:spPr>
            <a:xfrm>
              <a:off x="1116614" y="5273774"/>
              <a:ext cx="828000" cy="576000"/>
            </a:xfrm>
            <a:prstGeom prst="rect">
              <a:avLst/>
            </a:prstGeom>
            <a:noFill/>
            <a:ln>
              <a:noFill/>
            </a:ln>
          </p:spPr>
        </p:pic>
        <p:pic>
          <p:nvPicPr>
            <p:cNvPr descr="chip tactile" id="2073" name="Google Shape;2073;p110"/>
            <p:cNvPicPr preferRelativeResize="0"/>
            <p:nvPr/>
          </p:nvPicPr>
          <p:blipFill rotWithShape="1">
            <a:blip r:embed="rId6">
              <a:alphaModFix/>
            </a:blip>
            <a:srcRect b="0" l="0" r="0" t="0"/>
            <a:stretch/>
          </p:blipFill>
          <p:spPr>
            <a:xfrm>
              <a:off x="1630132" y="2387542"/>
              <a:ext cx="828000" cy="576000"/>
            </a:xfrm>
            <a:prstGeom prst="rect">
              <a:avLst/>
            </a:prstGeom>
            <a:noFill/>
            <a:ln>
              <a:noFill/>
            </a:ln>
          </p:spPr>
        </p:pic>
        <p:pic>
          <p:nvPicPr>
            <p:cNvPr descr="8035cov1.hand" id="2074" name="Google Shape;2074;p110"/>
            <p:cNvPicPr preferRelativeResize="0"/>
            <p:nvPr/>
          </p:nvPicPr>
          <p:blipFill rotWithShape="1">
            <a:blip r:embed="rId7">
              <a:alphaModFix/>
            </a:blip>
            <a:srcRect b="48952" l="57702" r="0" t="3969"/>
            <a:stretch/>
          </p:blipFill>
          <p:spPr>
            <a:xfrm>
              <a:off x="3987667" y="2168328"/>
              <a:ext cx="828000" cy="576000"/>
            </a:xfrm>
            <a:prstGeom prst="rect">
              <a:avLst/>
            </a:prstGeom>
            <a:noFill/>
            <a:ln>
              <a:noFill/>
            </a:ln>
          </p:spPr>
        </p:pic>
        <p:pic>
          <p:nvPicPr>
            <p:cNvPr descr="photo of electronic nose sensors" id="2075" name="Google Shape;2075;p110"/>
            <p:cNvPicPr preferRelativeResize="0"/>
            <p:nvPr/>
          </p:nvPicPr>
          <p:blipFill rotWithShape="1">
            <a:blip r:embed="rId8">
              <a:alphaModFix/>
            </a:blip>
            <a:srcRect b="0" l="0" r="0" t="0"/>
            <a:stretch/>
          </p:blipFill>
          <p:spPr>
            <a:xfrm>
              <a:off x="7875335" y="3003904"/>
              <a:ext cx="828000" cy="576000"/>
            </a:xfrm>
            <a:prstGeom prst="rect">
              <a:avLst/>
            </a:prstGeom>
            <a:noFill/>
            <a:ln>
              <a:noFill/>
            </a:ln>
          </p:spPr>
        </p:pic>
      </p:grpSp>
      <p:cxnSp>
        <p:nvCxnSpPr>
          <p:cNvPr id="2076" name="Google Shape;2076;p110"/>
          <p:cNvCxnSpPr/>
          <p:nvPr/>
        </p:nvCxnSpPr>
        <p:spPr>
          <a:xfrm rot="10800000">
            <a:off x="6111693" y="5553644"/>
            <a:ext cx="1580026" cy="2"/>
          </a:xfrm>
          <a:prstGeom prst="straightConnector1">
            <a:avLst/>
          </a:prstGeom>
          <a:noFill/>
          <a:ln cap="flat" cmpd="sng" w="12700">
            <a:solidFill>
              <a:srgbClr val="FF0000"/>
            </a:solidFill>
            <a:prstDash val="solid"/>
            <a:round/>
            <a:headEnd len="med" w="med" type="oval"/>
            <a:tailEnd len="med" w="med" type="none"/>
          </a:ln>
        </p:spPr>
      </p:cxnSp>
      <p:sp>
        <p:nvSpPr>
          <p:cNvPr id="2077" name="Google Shape;2077;p110"/>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3.1. Định nghĩa cảm biến</a:t>
            </a:r>
            <a:endParaRPr b="1" sz="1799">
              <a:solidFill>
                <a:schemeClr val="lt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111"/>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Cảm biến và bộ chuyển đổi</a:t>
            </a:r>
            <a:endParaRPr b="1" sz="2401">
              <a:solidFill>
                <a:srgbClr val="0C0C0C"/>
              </a:solidFill>
              <a:latin typeface="Arial"/>
              <a:ea typeface="Arial"/>
              <a:cs typeface="Arial"/>
              <a:sym typeface="Arial"/>
            </a:endParaRPr>
          </a:p>
        </p:txBody>
      </p:sp>
      <p:sp>
        <p:nvSpPr>
          <p:cNvPr id="2084" name="Google Shape;2084;p111"/>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085" name="Google Shape;2085;p111"/>
          <p:cNvSpPr/>
          <p:nvPr/>
        </p:nvSpPr>
        <p:spPr>
          <a:xfrm>
            <a:off x="580400" y="1944543"/>
            <a:ext cx="8619172" cy="215572"/>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Bộ chuyển đổi</a:t>
            </a:r>
            <a:endParaRPr sz="1401">
              <a:solidFill>
                <a:schemeClr val="dk1"/>
              </a:solidFill>
              <a:latin typeface="Arial"/>
              <a:ea typeface="Arial"/>
              <a:cs typeface="Arial"/>
              <a:sym typeface="Arial"/>
            </a:endParaRPr>
          </a:p>
        </p:txBody>
      </p:sp>
      <p:sp>
        <p:nvSpPr>
          <p:cNvPr id="2086" name="Google Shape;2086;p111"/>
          <p:cNvSpPr/>
          <p:nvPr/>
        </p:nvSpPr>
        <p:spPr>
          <a:xfrm>
            <a:off x="712189" y="2174877"/>
            <a:ext cx="8487381" cy="2160413"/>
          </a:xfrm>
          <a:prstGeom prst="rect">
            <a:avLst/>
          </a:prstGeom>
          <a:noFill/>
          <a:ln>
            <a:noFill/>
          </a:ln>
        </p:spPr>
        <p:txBody>
          <a:bodyPr anchorCtr="0" anchor="t" bIns="71975" lIns="0" spcFirstLastPara="1" rIns="143950" wrap="square" tIns="71975">
            <a:spAutoFit/>
          </a:bodyPr>
          <a:lstStyle/>
          <a:p>
            <a:pPr indent="-182513" lvl="0" marL="182513" marR="0" rtl="0" algn="l">
              <a:spcBef>
                <a:spcPts val="0"/>
              </a:spcBef>
              <a:spcAft>
                <a:spcPts val="0"/>
              </a:spcAft>
              <a:buClr>
                <a:srgbClr val="193EB0"/>
              </a:buClr>
              <a:buSzPts val="1299"/>
              <a:buFont typeface="Arial"/>
              <a:buChar char="‣"/>
            </a:pPr>
            <a:r>
              <a:rPr lang="en-US" sz="1299">
                <a:solidFill>
                  <a:srgbClr val="262626"/>
                </a:solidFill>
                <a:latin typeface="Arial"/>
                <a:ea typeface="Arial"/>
                <a:cs typeface="Arial"/>
                <a:sym typeface="Arial"/>
              </a:rPr>
              <a:t>Bộ chuyển đổi là thuật ngữ dùng để mô tả thiết bị chuyển đổi một dạng năng lượng (tín hiệu) thành dạng năng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lượng khác (tín hiệu)</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Trong hệ thống đo lường,</a:t>
            </a:r>
            <a:endParaRPr/>
          </a:p>
          <a:p>
            <a:pPr indent="-285750" lvl="0" marL="285750"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Bộ chuyển đổi tín hiệu đầu vào chuyển đổi các đại lượng không điện thành tín hiệu điện </a:t>
            </a:r>
            <a:endParaRPr/>
          </a:p>
          <a:p>
            <a:pPr indent="-285750" lvl="0" marL="285750"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Bộ dẫn động: Bộ chuyển đổi đầu ra chuyển đổi tín hiệu điện thành loại năng lượng khác</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Cảm biến và bộ chuyển đổi khác nhau ở chỗ đầu ra có phải (năng lượng) tín hiệu điện hay không. Tuy nhiên, </a:t>
            </a:r>
            <a:endParaRPr/>
          </a:p>
          <a:p>
            <a:pPr indent="-182513" lvl="0" marL="182513" marR="0" rtl="0" algn="l">
              <a:spcBef>
                <a:spcPts val="802"/>
              </a:spcBef>
              <a:spcAft>
                <a:spcPts val="0"/>
              </a:spcAft>
              <a:buClr>
                <a:srgbClr val="193EB0"/>
              </a:buClr>
              <a:buSzPts val="1299"/>
              <a:buFont typeface="Arial"/>
              <a:buChar char="‣"/>
            </a:pPr>
            <a:r>
              <a:rPr lang="en-US" sz="1299">
                <a:solidFill>
                  <a:srgbClr val="262626"/>
                </a:solidFill>
                <a:latin typeface="Arial"/>
                <a:ea typeface="Arial"/>
                <a:cs typeface="Arial"/>
                <a:sym typeface="Arial"/>
              </a:rPr>
              <a:t>trên thực tế, hai thuật ngữ này thường được sử dụng thay thế cho nhau.</a:t>
            </a:r>
            <a:endParaRPr/>
          </a:p>
        </p:txBody>
      </p:sp>
      <p:grpSp>
        <p:nvGrpSpPr>
          <p:cNvPr id="2087" name="Google Shape;2087;p111"/>
          <p:cNvGrpSpPr/>
          <p:nvPr/>
        </p:nvGrpSpPr>
        <p:grpSpPr>
          <a:xfrm>
            <a:off x="734972" y="4301717"/>
            <a:ext cx="8322775" cy="1842385"/>
            <a:chOff x="729346" y="4301722"/>
            <a:chExt cx="8322773" cy="1842387"/>
          </a:xfrm>
        </p:grpSpPr>
        <p:pic>
          <p:nvPicPr>
            <p:cNvPr descr="elem_sens_01" id="2088" name="Google Shape;2088;p111"/>
            <p:cNvPicPr preferRelativeResize="0"/>
            <p:nvPr/>
          </p:nvPicPr>
          <p:blipFill rotWithShape="1">
            <a:blip r:embed="rId4">
              <a:alphaModFix/>
            </a:blip>
            <a:srcRect b="0" l="0" r="0" t="0"/>
            <a:stretch/>
          </p:blipFill>
          <p:spPr>
            <a:xfrm>
              <a:off x="2501398" y="5211169"/>
              <a:ext cx="669558" cy="838088"/>
            </a:xfrm>
            <a:prstGeom prst="rect">
              <a:avLst/>
            </a:prstGeom>
            <a:noFill/>
            <a:ln>
              <a:noFill/>
            </a:ln>
          </p:spPr>
        </p:pic>
        <p:pic>
          <p:nvPicPr>
            <p:cNvPr descr="PENTS" id="2089" name="Google Shape;2089;p111"/>
            <p:cNvPicPr preferRelativeResize="0"/>
            <p:nvPr/>
          </p:nvPicPr>
          <p:blipFill rotWithShape="1">
            <a:blip r:embed="rId5">
              <a:alphaModFix/>
            </a:blip>
            <a:srcRect b="0" l="0" r="0" t="0"/>
            <a:stretch/>
          </p:blipFill>
          <p:spPr>
            <a:xfrm>
              <a:off x="4542701" y="5223541"/>
              <a:ext cx="827413" cy="842978"/>
            </a:xfrm>
            <a:prstGeom prst="rect">
              <a:avLst/>
            </a:prstGeom>
            <a:noFill/>
            <a:ln>
              <a:noFill/>
            </a:ln>
          </p:spPr>
        </p:pic>
        <p:graphicFrame>
          <p:nvGraphicFramePr>
            <p:cNvPr id="2090" name="Google Shape;2090;p111"/>
            <p:cNvGraphicFramePr/>
            <p:nvPr/>
          </p:nvGraphicFramePr>
          <p:xfrm>
            <a:off x="6414708" y="5206280"/>
            <a:ext cx="413176" cy="842977"/>
          </p:xfrm>
          <a:graphic>
            <a:graphicData uri="http://schemas.openxmlformats.org/presentationml/2006/ole">
              <mc:AlternateContent>
                <mc:Choice Requires="v">
                  <p:oleObj r:id="rId6" imgH="842977" imgW="413176" progId="Paint.Picture" spid="_x0000_s1">
                    <p:embed/>
                  </p:oleObj>
                </mc:Choice>
                <mc:Fallback>
                  <p:oleObj r:id="rId7" imgH="842977" imgW="413176" progId="Paint.Picture">
                    <p:embed/>
                    <p:pic>
                      <p:nvPicPr>
                        <p:cNvPr id="2090" name="Google Shape;2090;p111"/>
                        <p:cNvPicPr preferRelativeResize="0"/>
                        <p:nvPr/>
                      </p:nvPicPr>
                      <p:blipFill rotWithShape="1">
                        <a:blip r:embed="rId8">
                          <a:alphaModFix/>
                        </a:blip>
                        <a:srcRect b="0" l="0" r="0" t="0"/>
                        <a:stretch/>
                      </p:blipFill>
                      <p:spPr>
                        <a:xfrm>
                          <a:off x="6414708" y="5206280"/>
                          <a:ext cx="413176" cy="842977"/>
                        </a:xfrm>
                        <a:prstGeom prst="rect">
                          <a:avLst/>
                        </a:prstGeom>
                        <a:noFill/>
                        <a:ln>
                          <a:noFill/>
                        </a:ln>
                      </p:spPr>
                    </p:pic>
                  </p:oleObj>
                </mc:Fallback>
              </mc:AlternateContent>
            </a:graphicData>
          </a:graphic>
        </p:graphicFrame>
        <p:sp>
          <p:nvSpPr>
            <p:cNvPr id="2091" name="Google Shape;2091;p111"/>
            <p:cNvSpPr txBox="1"/>
            <p:nvPr/>
          </p:nvSpPr>
          <p:spPr>
            <a:xfrm>
              <a:off x="729346" y="4518114"/>
              <a:ext cx="1302729"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Tín hiệu đầu vào</a:t>
              </a:r>
              <a:endParaRPr sz="1299">
                <a:solidFill>
                  <a:srgbClr val="000000"/>
                </a:solidFill>
                <a:latin typeface="Arial"/>
                <a:ea typeface="Arial"/>
                <a:cs typeface="Arial"/>
                <a:sym typeface="Arial"/>
              </a:endParaRPr>
            </a:p>
          </p:txBody>
        </p:sp>
        <p:cxnSp>
          <p:nvCxnSpPr>
            <p:cNvPr id="2092" name="Google Shape;2092;p111"/>
            <p:cNvCxnSpPr/>
            <p:nvPr/>
          </p:nvCxnSpPr>
          <p:spPr>
            <a:xfrm>
              <a:off x="1117309" y="4839046"/>
              <a:ext cx="882379" cy="0"/>
            </a:xfrm>
            <a:prstGeom prst="straightConnector1">
              <a:avLst/>
            </a:prstGeom>
            <a:noFill/>
            <a:ln cap="flat" cmpd="sng" w="12700">
              <a:solidFill>
                <a:srgbClr val="595959"/>
              </a:solidFill>
              <a:prstDash val="solid"/>
              <a:miter lim="800000"/>
              <a:headEnd len="sm" w="sm" type="none"/>
              <a:tailEnd len="med" w="med" type="triangle"/>
            </a:ln>
          </p:spPr>
        </p:cxnSp>
        <p:cxnSp>
          <p:nvCxnSpPr>
            <p:cNvPr id="2093" name="Google Shape;2093;p111"/>
            <p:cNvCxnSpPr/>
            <p:nvPr/>
          </p:nvCxnSpPr>
          <p:spPr>
            <a:xfrm>
              <a:off x="3322751" y="4823247"/>
              <a:ext cx="3146629" cy="0"/>
            </a:xfrm>
            <a:prstGeom prst="straightConnector1">
              <a:avLst/>
            </a:prstGeom>
            <a:noFill/>
            <a:ln cap="flat" cmpd="sng" w="12700">
              <a:solidFill>
                <a:srgbClr val="595959"/>
              </a:solidFill>
              <a:prstDash val="solid"/>
              <a:miter lim="800000"/>
              <a:headEnd len="sm" w="sm" type="none"/>
              <a:tailEnd len="sm" w="sm" type="none"/>
            </a:ln>
          </p:spPr>
        </p:cxnSp>
        <p:sp>
          <p:nvSpPr>
            <p:cNvPr id="2094" name="Google Shape;2094;p111"/>
            <p:cNvSpPr txBox="1"/>
            <p:nvPr/>
          </p:nvSpPr>
          <p:spPr>
            <a:xfrm>
              <a:off x="4219560" y="4603068"/>
              <a:ext cx="1404000" cy="432000"/>
            </a:xfrm>
            <a:prstGeom prst="rect">
              <a:avLst/>
            </a:prstGeom>
            <a:solidFill>
              <a:schemeClr val="lt1"/>
            </a:solidFill>
            <a:ln cap="flat" cmpd="sng" w="19050">
              <a:solidFill>
                <a:srgbClr val="0077C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Bộ xử lý </a:t>
              </a:r>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tín hiệu</a:t>
              </a:r>
              <a:endParaRPr sz="800">
                <a:solidFill>
                  <a:srgbClr val="262626"/>
                </a:solidFill>
                <a:latin typeface="Arial"/>
                <a:ea typeface="Arial"/>
                <a:cs typeface="Arial"/>
                <a:sym typeface="Arial"/>
              </a:endParaRPr>
            </a:p>
          </p:txBody>
        </p:sp>
        <p:sp>
          <p:nvSpPr>
            <p:cNvPr id="2095" name="Google Shape;2095;p111"/>
            <p:cNvSpPr txBox="1"/>
            <p:nvPr/>
          </p:nvSpPr>
          <p:spPr>
            <a:xfrm>
              <a:off x="2024412" y="4603068"/>
              <a:ext cx="1404000" cy="432000"/>
            </a:xfrm>
            <a:prstGeom prst="rect">
              <a:avLst/>
            </a:prstGeom>
            <a:solidFill>
              <a:schemeClr val="lt1"/>
            </a:solidFill>
            <a:ln cap="flat" cmpd="sng" w="19050">
              <a:solidFill>
                <a:srgbClr val="0077C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Bộ chuyển đổi tín hiệu đầu vào</a:t>
              </a:r>
              <a:endParaRPr sz="800">
                <a:solidFill>
                  <a:srgbClr val="262626"/>
                </a:solidFill>
                <a:latin typeface="Arial"/>
                <a:ea typeface="Arial"/>
                <a:cs typeface="Arial"/>
                <a:sym typeface="Arial"/>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(Cảm biến)</a:t>
              </a:r>
              <a:endParaRPr/>
            </a:p>
          </p:txBody>
        </p:sp>
        <p:sp>
          <p:nvSpPr>
            <p:cNvPr id="2096" name="Google Shape;2096;p111"/>
            <p:cNvSpPr txBox="1"/>
            <p:nvPr/>
          </p:nvSpPr>
          <p:spPr>
            <a:xfrm>
              <a:off x="6414708" y="4603068"/>
              <a:ext cx="1404000" cy="432000"/>
            </a:xfrm>
            <a:prstGeom prst="rect">
              <a:avLst/>
            </a:prstGeom>
            <a:solidFill>
              <a:schemeClr val="lt1"/>
            </a:solidFill>
            <a:ln cap="flat" cmpd="sng" w="19050">
              <a:solidFill>
                <a:srgbClr val="FF4337"/>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rgbClr val="262626"/>
                  </a:solidFill>
                  <a:latin typeface="Arial"/>
                  <a:ea typeface="Arial"/>
                  <a:cs typeface="Arial"/>
                  <a:sym typeface="Arial"/>
                </a:rPr>
                <a:t>Bộ chuyển đổi tín hiệu đầu ra</a:t>
              </a:r>
              <a:endParaRPr sz="800">
                <a:solidFill>
                  <a:srgbClr val="262626"/>
                </a:solidFill>
                <a:latin typeface="Arial"/>
                <a:ea typeface="Arial"/>
                <a:cs typeface="Arial"/>
                <a:sym typeface="Arial"/>
              </a:endParaRPr>
            </a:p>
            <a:p>
              <a:pPr indent="0" lvl="0" marL="0" marR="0" rtl="0" algn="ctr">
                <a:spcBef>
                  <a:spcPts val="0"/>
                </a:spcBef>
                <a:spcAft>
                  <a:spcPts val="0"/>
                </a:spcAft>
                <a:buNone/>
              </a:pPr>
              <a:r>
                <a:rPr lang="en-US" sz="800">
                  <a:solidFill>
                    <a:srgbClr val="262626"/>
                  </a:solidFill>
                  <a:latin typeface="Arial"/>
                  <a:ea typeface="Arial"/>
                  <a:cs typeface="Arial"/>
                  <a:sym typeface="Arial"/>
                </a:rPr>
                <a:t>(Bộ dẫn động)</a:t>
              </a:r>
              <a:endParaRPr/>
            </a:p>
          </p:txBody>
        </p:sp>
        <p:sp>
          <p:nvSpPr>
            <p:cNvPr id="2097" name="Google Shape;2097;p111"/>
            <p:cNvSpPr txBox="1"/>
            <p:nvPr/>
          </p:nvSpPr>
          <p:spPr>
            <a:xfrm>
              <a:off x="3309840" y="4301722"/>
              <a:ext cx="1066318" cy="2922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Tín hiệu điện</a:t>
              </a:r>
              <a:endParaRPr sz="1299">
                <a:solidFill>
                  <a:srgbClr val="000000"/>
                </a:solidFill>
                <a:latin typeface="Arial"/>
                <a:ea typeface="Arial"/>
                <a:cs typeface="Arial"/>
                <a:sym typeface="Arial"/>
              </a:endParaRPr>
            </a:p>
          </p:txBody>
        </p:sp>
        <p:sp>
          <p:nvSpPr>
            <p:cNvPr id="2098" name="Google Shape;2098;p111"/>
            <p:cNvSpPr txBox="1"/>
            <p:nvPr/>
          </p:nvSpPr>
          <p:spPr>
            <a:xfrm>
              <a:off x="7867179" y="4513053"/>
              <a:ext cx="1184940" cy="2922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Tín hiệu đầu ra</a:t>
              </a:r>
              <a:endParaRPr sz="1299">
                <a:solidFill>
                  <a:srgbClr val="000000"/>
                </a:solidFill>
                <a:latin typeface="Arial"/>
                <a:ea typeface="Arial"/>
                <a:cs typeface="Arial"/>
                <a:sym typeface="Arial"/>
              </a:endParaRPr>
            </a:p>
          </p:txBody>
        </p:sp>
        <p:cxnSp>
          <p:nvCxnSpPr>
            <p:cNvPr id="2099" name="Google Shape;2099;p111"/>
            <p:cNvCxnSpPr/>
            <p:nvPr/>
          </p:nvCxnSpPr>
          <p:spPr>
            <a:xfrm>
              <a:off x="7820071" y="4839046"/>
              <a:ext cx="976688" cy="0"/>
            </a:xfrm>
            <a:prstGeom prst="straightConnector1">
              <a:avLst/>
            </a:prstGeom>
            <a:noFill/>
            <a:ln cap="flat" cmpd="sng" w="12700">
              <a:solidFill>
                <a:srgbClr val="595959"/>
              </a:solidFill>
              <a:prstDash val="solid"/>
              <a:miter lim="800000"/>
              <a:headEnd len="sm" w="sm" type="none"/>
              <a:tailEnd len="med" w="med" type="triangle"/>
            </a:ln>
          </p:spPr>
        </p:cxnSp>
        <p:sp>
          <p:nvSpPr>
            <p:cNvPr id="2100" name="Google Shape;2100;p111"/>
            <p:cNvSpPr txBox="1"/>
            <p:nvPr/>
          </p:nvSpPr>
          <p:spPr>
            <a:xfrm>
              <a:off x="5494582" y="4301722"/>
              <a:ext cx="1066318" cy="2922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99">
                  <a:solidFill>
                    <a:srgbClr val="000000"/>
                  </a:solidFill>
                  <a:latin typeface="Arial"/>
                  <a:ea typeface="Arial"/>
                  <a:cs typeface="Arial"/>
                  <a:sym typeface="Arial"/>
                </a:rPr>
                <a:t>Tín hiệu điện</a:t>
              </a:r>
              <a:endParaRPr sz="1299">
                <a:solidFill>
                  <a:srgbClr val="000000"/>
                </a:solidFill>
                <a:latin typeface="Arial"/>
                <a:ea typeface="Arial"/>
                <a:cs typeface="Arial"/>
                <a:sym typeface="Arial"/>
              </a:endParaRPr>
            </a:p>
          </p:txBody>
        </p:sp>
        <p:sp>
          <p:nvSpPr>
            <p:cNvPr id="2101" name="Google Shape;2101;p111"/>
            <p:cNvSpPr txBox="1"/>
            <p:nvPr/>
          </p:nvSpPr>
          <p:spPr>
            <a:xfrm>
              <a:off x="1620401" y="5836204"/>
              <a:ext cx="1269579" cy="30790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rgbClr val="FF0000"/>
                  </a:solidFill>
                  <a:latin typeface="Arial"/>
                  <a:ea typeface="Arial"/>
                  <a:cs typeface="Arial"/>
                  <a:sym typeface="Arial"/>
                </a:rPr>
                <a:t>Cảm biến RTD</a:t>
              </a:r>
              <a:endParaRPr/>
            </a:p>
          </p:txBody>
        </p:sp>
        <p:sp>
          <p:nvSpPr>
            <p:cNvPr id="2102" name="Google Shape;2102;p111"/>
            <p:cNvSpPr txBox="1"/>
            <p:nvPr/>
          </p:nvSpPr>
          <p:spPr>
            <a:xfrm>
              <a:off x="6955864" y="5816233"/>
              <a:ext cx="846706" cy="30790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rgbClr val="FF0000"/>
                  </a:solidFill>
                  <a:latin typeface="Arial"/>
                  <a:ea typeface="Arial"/>
                  <a:cs typeface="Arial"/>
                  <a:sym typeface="Arial"/>
                </a:rPr>
                <a:t>Nhiệt kế</a:t>
              </a:r>
              <a:endParaRPr sz="1401">
                <a:solidFill>
                  <a:srgbClr val="FF0000"/>
                </a:solidFill>
                <a:latin typeface="Arial"/>
                <a:ea typeface="Arial"/>
                <a:cs typeface="Arial"/>
                <a:sym typeface="Arial"/>
              </a:endParaRPr>
            </a:p>
          </p:txBody>
        </p:sp>
        <p:cxnSp>
          <p:nvCxnSpPr>
            <p:cNvPr id="2103" name="Google Shape;2103;p111"/>
            <p:cNvCxnSpPr/>
            <p:nvPr/>
          </p:nvCxnSpPr>
          <p:spPr>
            <a:xfrm>
              <a:off x="3842997" y="4549140"/>
              <a:ext cx="0" cy="244186"/>
            </a:xfrm>
            <a:prstGeom prst="straightConnector1">
              <a:avLst/>
            </a:prstGeom>
            <a:noFill/>
            <a:ln cap="flat" cmpd="sng" w="12700">
              <a:solidFill>
                <a:srgbClr val="595959"/>
              </a:solidFill>
              <a:prstDash val="solid"/>
              <a:miter lim="800000"/>
              <a:headEnd len="sm" w="sm" type="none"/>
              <a:tailEnd len="med" w="med" type="triangle"/>
            </a:ln>
          </p:spPr>
        </p:cxnSp>
        <p:cxnSp>
          <p:nvCxnSpPr>
            <p:cNvPr id="2104" name="Google Shape;2104;p111"/>
            <p:cNvCxnSpPr/>
            <p:nvPr/>
          </p:nvCxnSpPr>
          <p:spPr>
            <a:xfrm>
              <a:off x="6027740" y="4549140"/>
              <a:ext cx="0" cy="244186"/>
            </a:xfrm>
            <a:prstGeom prst="straightConnector1">
              <a:avLst/>
            </a:prstGeom>
            <a:noFill/>
            <a:ln cap="flat" cmpd="sng" w="12700">
              <a:solidFill>
                <a:srgbClr val="595959"/>
              </a:solidFill>
              <a:prstDash val="solid"/>
              <a:miter lim="800000"/>
              <a:headEnd len="sm" w="sm" type="none"/>
              <a:tailEnd len="med" w="med" type="triangle"/>
            </a:ln>
          </p:spPr>
        </p:cxnSp>
      </p:grpSp>
      <p:sp>
        <p:nvSpPr>
          <p:cNvPr id="2105" name="Google Shape;2105;p111"/>
          <p:cNvSpPr/>
          <p:nvPr/>
        </p:nvSpPr>
        <p:spPr>
          <a:xfrm>
            <a:off x="416136" y="444879"/>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3.1. Định nghĩa cảm biến</a:t>
            </a:r>
            <a:endParaRPr b="1" sz="1799">
              <a:solidFill>
                <a:schemeClr val="lt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12"/>
          <p:cNvSpPr/>
          <p:nvPr/>
        </p:nvSpPr>
        <p:spPr>
          <a:xfrm>
            <a:off x="990006" y="3038809"/>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Tìm hiểu về cảm biến</a:t>
            </a:r>
            <a:endParaRPr b="1" sz="3600">
              <a:solidFill>
                <a:schemeClr val="dk1"/>
              </a:solidFill>
              <a:latin typeface="Arial"/>
              <a:ea typeface="Arial"/>
              <a:cs typeface="Arial"/>
              <a:sym typeface="Arial"/>
            </a:endParaRPr>
          </a:p>
        </p:txBody>
      </p:sp>
      <p:sp>
        <p:nvSpPr>
          <p:cNvPr id="2112" name="Google Shape;2112;p112"/>
          <p:cNvSpPr/>
          <p:nvPr/>
        </p:nvSpPr>
        <p:spPr>
          <a:xfrm>
            <a:off x="990012" y="2748549"/>
            <a:ext cx="5479711" cy="30764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3.</a:t>
            </a:r>
            <a:endParaRPr/>
          </a:p>
        </p:txBody>
      </p:sp>
      <p:sp>
        <p:nvSpPr>
          <p:cNvPr id="2113" name="Google Shape;2113;p112"/>
          <p:cNvSpPr/>
          <p:nvPr/>
        </p:nvSpPr>
        <p:spPr>
          <a:xfrm>
            <a:off x="1054120" y="4003783"/>
            <a:ext cx="3897300" cy="1492203"/>
          </a:xfrm>
          <a:prstGeom prst="rect">
            <a:avLst/>
          </a:prstGeom>
          <a:noFill/>
          <a:ln>
            <a:noFill/>
          </a:ln>
        </p:spPr>
        <p:txBody>
          <a:bodyPr anchorCtr="0" anchor="t" bIns="0" lIns="0" spcFirstLastPara="1" rIns="0" wrap="square" tIns="0">
            <a:spAutoFit/>
          </a:bodyPr>
          <a:lstStyle/>
          <a:p>
            <a:pPr indent="-176201" lvl="0" marL="176201" marR="0" rtl="0" algn="l">
              <a:spcBef>
                <a:spcPts val="0"/>
              </a:spcBef>
              <a:spcAft>
                <a:spcPts val="0"/>
              </a:spcAft>
              <a:buClr>
                <a:srgbClr val="A6A6A6"/>
              </a:buClr>
              <a:buSzPts val="2159"/>
              <a:buFont typeface="Arial"/>
              <a:buChar char="•"/>
            </a:pPr>
            <a:r>
              <a:rPr lang="en-US" sz="1799">
                <a:solidFill>
                  <a:srgbClr val="A6A6A6"/>
                </a:solidFill>
                <a:latin typeface="Arial"/>
                <a:ea typeface="Arial"/>
                <a:cs typeface="Arial"/>
                <a:sym typeface="Arial"/>
              </a:rPr>
              <a:t>3.1. Định nghĩa cảm biến</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3F3F3F"/>
              </a:buClr>
              <a:buSzPts val="2159"/>
              <a:buFont typeface="Arial"/>
              <a:buChar char="•"/>
            </a:pPr>
            <a:r>
              <a:rPr lang="en-US" sz="1799">
                <a:solidFill>
                  <a:srgbClr val="3F3F3F"/>
                </a:solidFill>
                <a:latin typeface="Arial"/>
                <a:ea typeface="Arial"/>
                <a:cs typeface="Arial"/>
                <a:sym typeface="Arial"/>
              </a:rPr>
              <a:t>3.2. Đặc điểm cơ bản của cảm biến</a:t>
            </a:r>
            <a:endParaRPr sz="1799">
              <a:solidFill>
                <a:srgbClr val="3F3F3F"/>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3.3. Phân loại cảm biến</a:t>
            </a:r>
            <a:endParaRPr sz="1799">
              <a:solidFill>
                <a:srgbClr val="A6A6A6"/>
              </a:solidFill>
              <a:latin typeface="Arial"/>
              <a:ea typeface="Arial"/>
              <a:cs typeface="Arial"/>
              <a:sym typeface="Arial"/>
            </a:endParaRPr>
          </a:p>
          <a:p>
            <a:pPr indent="-176201" lvl="0" marL="176201" marR="0" rtl="0" algn="l">
              <a:spcBef>
                <a:spcPts val="1000"/>
              </a:spcBef>
              <a:spcAft>
                <a:spcPts val="0"/>
              </a:spcAft>
              <a:buClr>
                <a:srgbClr val="A6A6A6"/>
              </a:buClr>
              <a:buSzPts val="2159"/>
              <a:buFont typeface="Arial"/>
              <a:buChar char="•"/>
            </a:pPr>
            <a:r>
              <a:rPr lang="en-US" sz="1799">
                <a:solidFill>
                  <a:srgbClr val="A6A6A6"/>
                </a:solidFill>
                <a:latin typeface="Arial"/>
                <a:ea typeface="Arial"/>
                <a:cs typeface="Arial"/>
                <a:sym typeface="Arial"/>
              </a:rPr>
              <a:t>3.4. Ứng dụng và vai trò của cảm biến</a:t>
            </a:r>
            <a:endParaRPr sz="1799">
              <a:solidFill>
                <a:srgbClr val="A6A6A6"/>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113"/>
          <p:cNvSpPr/>
          <p:nvPr/>
        </p:nvSpPr>
        <p:spPr>
          <a:xfrm>
            <a:off x="450003" y="1375106"/>
            <a:ext cx="9004987" cy="3694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1">
                <a:solidFill>
                  <a:srgbClr val="0C0C0C"/>
                </a:solidFill>
                <a:latin typeface="Arial"/>
                <a:ea typeface="Arial"/>
                <a:cs typeface="Arial"/>
                <a:sym typeface="Arial"/>
              </a:rPr>
              <a:t>Hệ thống cảm biến</a:t>
            </a:r>
            <a:endParaRPr b="1" sz="2401">
              <a:solidFill>
                <a:srgbClr val="0C0C0C"/>
              </a:solidFill>
              <a:latin typeface="Arial"/>
              <a:ea typeface="Arial"/>
              <a:cs typeface="Arial"/>
              <a:sym typeface="Arial"/>
            </a:endParaRPr>
          </a:p>
        </p:txBody>
      </p:sp>
      <p:sp>
        <p:nvSpPr>
          <p:cNvPr id="2120" name="Google Shape;2120;p113"/>
          <p:cNvSpPr/>
          <p:nvPr/>
        </p:nvSpPr>
        <p:spPr>
          <a:xfrm>
            <a:off x="416136" y="444878"/>
            <a:ext cx="5824317" cy="27687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799">
                <a:solidFill>
                  <a:schemeClr val="lt1"/>
                </a:solidFill>
                <a:latin typeface="Arial"/>
                <a:ea typeface="Arial"/>
                <a:cs typeface="Arial"/>
                <a:sym typeface="Arial"/>
              </a:rPr>
              <a:t>3.2. Đặc điểm cơ bản của cảm biến</a:t>
            </a:r>
            <a:endParaRPr b="1" sz="1799">
              <a:solidFill>
                <a:schemeClr val="lt1"/>
              </a:solidFill>
              <a:latin typeface="Arial"/>
              <a:ea typeface="Arial"/>
              <a:cs typeface="Arial"/>
              <a:sym typeface="Arial"/>
            </a:endParaRPr>
          </a:p>
        </p:txBody>
      </p:sp>
      <p:sp>
        <p:nvSpPr>
          <p:cNvPr id="2121" name="Google Shape;2121;p113"/>
          <p:cNvSpPr/>
          <p:nvPr/>
        </p:nvSpPr>
        <p:spPr>
          <a:xfrm>
            <a:off x="8674469" y="480784"/>
            <a:ext cx="793539" cy="24634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1">
                <a:solidFill>
                  <a:srgbClr val="D8D8D8"/>
                </a:solidFill>
                <a:latin typeface="Arial"/>
                <a:ea typeface="Arial"/>
                <a:cs typeface="Arial"/>
                <a:sym typeface="Arial"/>
              </a:rPr>
              <a:t>BÀI 03</a:t>
            </a:r>
            <a:endParaRPr/>
          </a:p>
        </p:txBody>
      </p:sp>
      <p:sp>
        <p:nvSpPr>
          <p:cNvPr id="2122" name="Google Shape;2122;p113"/>
          <p:cNvSpPr/>
          <p:nvPr/>
        </p:nvSpPr>
        <p:spPr>
          <a:xfrm>
            <a:off x="580400" y="1891203"/>
            <a:ext cx="8619172" cy="800604"/>
          </a:xfrm>
          <a:prstGeom prst="rect">
            <a:avLst/>
          </a:prstGeom>
          <a:noFill/>
          <a:ln>
            <a:noFill/>
          </a:ln>
        </p:spPr>
        <p:txBody>
          <a:bodyPr anchorCtr="0" anchor="t" bIns="0" lIns="0" spcFirstLastPara="1" rIns="0" wrap="square" tIns="0">
            <a:spAutoFit/>
          </a:bodyPr>
          <a:lstStyle/>
          <a:p>
            <a:pPr indent="-115879" lvl="0" marL="115879" marR="0" rtl="0" algn="l">
              <a:spcBef>
                <a:spcPts val="0"/>
              </a:spcBef>
              <a:spcAft>
                <a:spcPts val="0"/>
              </a:spcAft>
              <a:buClr>
                <a:schemeClr val="dk1"/>
              </a:buClr>
              <a:buSzPts val="1681"/>
              <a:buFont typeface="Arial"/>
              <a:buChar char="•"/>
            </a:pPr>
            <a:r>
              <a:rPr lang="en-US" sz="1401">
                <a:solidFill>
                  <a:schemeClr val="dk1"/>
                </a:solidFill>
                <a:latin typeface="Arial"/>
                <a:ea typeface="Arial"/>
                <a:cs typeface="Arial"/>
                <a:sym typeface="Arial"/>
              </a:rPr>
              <a:t>Cảm biến và phần cứng xử lý tín hiệu gắn liền với cảm biến</a:t>
            </a:r>
            <a:endParaRPr sz="1401">
              <a:solidFill>
                <a:schemeClr val="dk1"/>
              </a:solidFill>
              <a:latin typeface="Arial"/>
              <a:ea typeface="Arial"/>
              <a:cs typeface="Arial"/>
              <a:sym typeface="Arial"/>
            </a:endParaRPr>
          </a:p>
          <a:p>
            <a:pPr indent="-115879" lvl="0" marL="115879" marR="0" rtl="0" algn="l">
              <a:spcBef>
                <a:spcPts val="600"/>
              </a:spcBef>
              <a:spcAft>
                <a:spcPts val="0"/>
              </a:spcAft>
              <a:buClr>
                <a:schemeClr val="dk1"/>
              </a:buClr>
              <a:buSzPts val="1681"/>
              <a:buFont typeface="Arial"/>
              <a:buChar char="•"/>
            </a:pPr>
            <a:r>
              <a:rPr lang="en-US" sz="1401">
                <a:solidFill>
                  <a:schemeClr val="dk1"/>
                </a:solidFill>
                <a:latin typeface="Arial"/>
                <a:ea typeface="Arial"/>
                <a:cs typeface="Arial"/>
                <a:sym typeface="Arial"/>
              </a:rPr>
              <a:t>Hệ thống ở đây có thể là một hệ thống đo lường, hệ thống thu thập dữ liệu hay một hệ thống điều khiển quá </a:t>
            </a:r>
            <a:endParaRPr/>
          </a:p>
          <a:p>
            <a:pPr indent="-115879" lvl="0" marL="115879" marR="0" rtl="0" algn="l">
              <a:spcBef>
                <a:spcPts val="600"/>
              </a:spcBef>
              <a:spcAft>
                <a:spcPts val="0"/>
              </a:spcAft>
              <a:buClr>
                <a:schemeClr val="dk1"/>
              </a:buClr>
              <a:buSzPts val="1681"/>
              <a:buFont typeface="Arial"/>
              <a:buChar char="•"/>
            </a:pPr>
            <a:r>
              <a:rPr lang="en-US" sz="1401">
                <a:solidFill>
                  <a:schemeClr val="dk1"/>
                </a:solidFill>
                <a:latin typeface="Arial"/>
                <a:ea typeface="Arial"/>
                <a:cs typeface="Arial"/>
                <a:sym typeface="Arial"/>
              </a:rPr>
              <a:t>trình xử lý.</a:t>
            </a:r>
            <a:endParaRPr/>
          </a:p>
        </p:txBody>
      </p:sp>
      <p:grpSp>
        <p:nvGrpSpPr>
          <p:cNvPr id="2123" name="Google Shape;2123;p113"/>
          <p:cNvGrpSpPr/>
          <p:nvPr/>
        </p:nvGrpSpPr>
        <p:grpSpPr>
          <a:xfrm>
            <a:off x="1129748" y="2590288"/>
            <a:ext cx="7646504" cy="3738882"/>
            <a:chOff x="1764213" y="3035846"/>
            <a:chExt cx="6377573" cy="3118417"/>
          </a:xfrm>
        </p:grpSpPr>
        <p:cxnSp>
          <p:nvCxnSpPr>
            <p:cNvPr id="2124" name="Google Shape;2124;p113"/>
            <p:cNvCxnSpPr/>
            <p:nvPr/>
          </p:nvCxnSpPr>
          <p:spPr>
            <a:xfrm>
              <a:off x="6496046" y="5702934"/>
              <a:ext cx="0" cy="224822"/>
            </a:xfrm>
            <a:prstGeom prst="straightConnector1">
              <a:avLst/>
            </a:prstGeom>
            <a:noFill/>
            <a:ln cap="flat" cmpd="sng" w="38100">
              <a:solidFill>
                <a:srgbClr val="7F7F7F"/>
              </a:solidFill>
              <a:prstDash val="solid"/>
              <a:miter lim="800000"/>
              <a:headEnd len="sm" w="sm" type="none"/>
              <a:tailEnd len="med" w="med" type="triangle"/>
            </a:ln>
          </p:spPr>
        </p:cxnSp>
        <p:cxnSp>
          <p:nvCxnSpPr>
            <p:cNvPr id="2125" name="Google Shape;2125;p113"/>
            <p:cNvCxnSpPr/>
            <p:nvPr/>
          </p:nvCxnSpPr>
          <p:spPr>
            <a:xfrm>
              <a:off x="2974215" y="3791050"/>
              <a:ext cx="590683" cy="0"/>
            </a:xfrm>
            <a:prstGeom prst="straightConnector1">
              <a:avLst/>
            </a:prstGeom>
            <a:noFill/>
            <a:ln cap="flat" cmpd="sng" w="38100">
              <a:solidFill>
                <a:srgbClr val="0033CC"/>
              </a:solidFill>
              <a:prstDash val="solid"/>
              <a:miter lim="800000"/>
              <a:headEnd len="sm" w="sm" type="none"/>
              <a:tailEnd len="med" w="med" type="triangle"/>
            </a:ln>
          </p:spPr>
        </p:cxnSp>
        <p:sp>
          <p:nvSpPr>
            <p:cNvPr id="2126" name="Google Shape;2126;p113"/>
            <p:cNvSpPr/>
            <p:nvPr/>
          </p:nvSpPr>
          <p:spPr>
            <a:xfrm>
              <a:off x="1851011" y="3451221"/>
              <a:ext cx="1300069" cy="658847"/>
            </a:xfrm>
            <a:custGeom>
              <a:rect b="b" l="l" r="r" t="t"/>
              <a:pathLst>
                <a:path extrusionOk="0" h="671581" w="1196204">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a:gsLst>
                <a:gs pos="0">
                  <a:srgbClr val="D8D8D8"/>
                </a:gs>
                <a:gs pos="100000">
                  <a:schemeClr val="lt1"/>
                </a:gs>
              </a:gsLst>
              <a:lin ang="2700000"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alibri"/>
                <a:ea typeface="Calibri"/>
                <a:cs typeface="Calibri"/>
                <a:sym typeface="Calibri"/>
              </a:endParaRPr>
            </a:p>
          </p:txBody>
        </p:sp>
        <p:sp>
          <p:nvSpPr>
            <p:cNvPr id="2127" name="Google Shape;2127;p113"/>
            <p:cNvSpPr txBox="1"/>
            <p:nvPr/>
          </p:nvSpPr>
          <p:spPr>
            <a:xfrm>
              <a:off x="3544989" y="3076013"/>
              <a:ext cx="1407913" cy="25680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1">
                  <a:solidFill>
                    <a:schemeClr val="dk1"/>
                  </a:solidFill>
                  <a:latin typeface="Arial"/>
                  <a:ea typeface="Arial"/>
                  <a:cs typeface="Arial"/>
                  <a:sym typeface="Arial"/>
                </a:rPr>
                <a:t>Influence factors</a:t>
              </a:r>
              <a:endParaRPr/>
            </a:p>
          </p:txBody>
        </p:sp>
        <p:sp>
          <p:nvSpPr>
            <p:cNvPr id="2128" name="Google Shape;2128;p113"/>
            <p:cNvSpPr txBox="1"/>
            <p:nvPr/>
          </p:nvSpPr>
          <p:spPr>
            <a:xfrm>
              <a:off x="1968585" y="5374599"/>
              <a:ext cx="2688260" cy="5901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99">
                  <a:solidFill>
                    <a:srgbClr val="FF0000"/>
                  </a:solidFill>
                  <a:latin typeface="Arial"/>
                  <a:ea typeface="Arial"/>
                  <a:cs typeface="Arial"/>
                  <a:sym typeface="Arial"/>
                </a:rPr>
                <a:t>Cấu trúc cảm biến tiêu chuẩn</a:t>
              </a:r>
              <a:endParaRPr sz="1999">
                <a:solidFill>
                  <a:srgbClr val="FF0000"/>
                </a:solidFill>
                <a:latin typeface="Arial"/>
                <a:ea typeface="Arial"/>
                <a:cs typeface="Arial"/>
                <a:sym typeface="Arial"/>
              </a:endParaRPr>
            </a:p>
          </p:txBody>
        </p:sp>
        <p:sp>
          <p:nvSpPr>
            <p:cNvPr id="2129" name="Google Shape;2129;p113"/>
            <p:cNvSpPr txBox="1"/>
            <p:nvPr/>
          </p:nvSpPr>
          <p:spPr>
            <a:xfrm>
              <a:off x="5631691" y="3035846"/>
              <a:ext cx="1728710" cy="28247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chemeClr val="dk1"/>
                  </a:solidFill>
                  <a:latin typeface="Arial"/>
                  <a:ea typeface="Arial"/>
                  <a:cs typeface="Arial"/>
                  <a:sym typeface="Arial"/>
                </a:rPr>
                <a:t>Giao diện cảm biến</a:t>
              </a:r>
              <a:endParaRPr sz="1601">
                <a:solidFill>
                  <a:schemeClr val="dk1"/>
                </a:solidFill>
                <a:latin typeface="Arial"/>
                <a:ea typeface="Arial"/>
                <a:cs typeface="Arial"/>
                <a:sym typeface="Arial"/>
              </a:endParaRPr>
            </a:p>
          </p:txBody>
        </p:sp>
        <p:sp>
          <p:nvSpPr>
            <p:cNvPr id="2130" name="Google Shape;2130;p113"/>
            <p:cNvSpPr txBox="1"/>
            <p:nvPr/>
          </p:nvSpPr>
          <p:spPr>
            <a:xfrm>
              <a:off x="5602032" y="5871785"/>
              <a:ext cx="1835126" cy="2824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chemeClr val="dk1"/>
                  </a:solidFill>
                  <a:latin typeface="Arial"/>
                  <a:ea typeface="Arial"/>
                  <a:cs typeface="Arial"/>
                  <a:sym typeface="Arial"/>
                </a:rPr>
                <a:t>Giá trị đã đo</a:t>
              </a:r>
              <a:endParaRPr sz="1601">
                <a:solidFill>
                  <a:schemeClr val="dk1"/>
                </a:solidFill>
                <a:latin typeface="Arial"/>
                <a:ea typeface="Arial"/>
                <a:cs typeface="Arial"/>
                <a:sym typeface="Arial"/>
              </a:endParaRPr>
            </a:p>
          </p:txBody>
        </p:sp>
        <p:sp>
          <p:nvSpPr>
            <p:cNvPr id="2131" name="Google Shape;2131;p113"/>
            <p:cNvSpPr txBox="1"/>
            <p:nvPr/>
          </p:nvSpPr>
          <p:spPr>
            <a:xfrm>
              <a:off x="1764213" y="3241181"/>
              <a:ext cx="1562668" cy="28247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chemeClr val="dk1"/>
                  </a:solidFill>
                  <a:latin typeface="Arial"/>
                  <a:ea typeface="Arial"/>
                  <a:cs typeface="Arial"/>
                  <a:sym typeface="Arial"/>
                </a:rPr>
                <a:t>Đại lượng đã đo</a:t>
              </a:r>
              <a:endParaRPr/>
            </a:p>
          </p:txBody>
        </p:sp>
        <p:sp>
          <p:nvSpPr>
            <p:cNvPr id="2132" name="Google Shape;2132;p113"/>
            <p:cNvSpPr txBox="1"/>
            <p:nvPr/>
          </p:nvSpPr>
          <p:spPr>
            <a:xfrm>
              <a:off x="3583505" y="3035846"/>
              <a:ext cx="1422419" cy="28247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1">
                  <a:solidFill>
                    <a:schemeClr val="dk1"/>
                  </a:solidFill>
                  <a:latin typeface="Arial"/>
                  <a:ea typeface="Arial"/>
                  <a:cs typeface="Arial"/>
                  <a:sym typeface="Arial"/>
                </a:rPr>
                <a:t>Yếu tố ảnh hưởng</a:t>
              </a:r>
              <a:endParaRPr/>
            </a:p>
          </p:txBody>
        </p:sp>
        <p:sp>
          <p:nvSpPr>
            <p:cNvPr id="2133" name="Google Shape;2133;p113"/>
            <p:cNvSpPr/>
            <p:nvPr/>
          </p:nvSpPr>
          <p:spPr>
            <a:xfrm>
              <a:off x="1834273" y="3753422"/>
              <a:ext cx="1422553" cy="20546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1">
                  <a:solidFill>
                    <a:srgbClr val="FF0000"/>
                  </a:solidFill>
                  <a:latin typeface="Arial"/>
                  <a:ea typeface="Arial"/>
                  <a:cs typeface="Arial"/>
                  <a:sym typeface="Arial"/>
                </a:rPr>
                <a:t>Môi trường thực tế</a:t>
              </a:r>
              <a:endParaRPr/>
            </a:p>
          </p:txBody>
        </p:sp>
        <p:sp>
          <p:nvSpPr>
            <p:cNvPr id="2134" name="Google Shape;2134;p113"/>
            <p:cNvSpPr/>
            <p:nvPr/>
          </p:nvSpPr>
          <p:spPr>
            <a:xfrm>
              <a:off x="3564898" y="3491554"/>
              <a:ext cx="1476373" cy="598991"/>
            </a:xfrm>
            <a:prstGeom prst="rect">
              <a:avLst/>
            </a:prstGeom>
            <a:solidFill>
              <a:srgbClr val="E6F5FF"/>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1">
                <a:solidFill>
                  <a:schemeClr val="lt1"/>
                </a:solidFill>
                <a:latin typeface="Arial"/>
                <a:ea typeface="Arial"/>
                <a:cs typeface="Arial"/>
                <a:sym typeface="Arial"/>
              </a:endParaRPr>
            </a:p>
          </p:txBody>
        </p:sp>
        <p:sp>
          <p:nvSpPr>
            <p:cNvPr id="2135" name="Google Shape;2135;p113"/>
            <p:cNvSpPr/>
            <p:nvPr/>
          </p:nvSpPr>
          <p:spPr>
            <a:xfrm>
              <a:off x="3597828" y="3624195"/>
              <a:ext cx="1410521" cy="33371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Thành phần cảm biến</a:t>
              </a:r>
              <a:endParaRPr/>
            </a:p>
            <a:p>
              <a:pPr indent="0" lvl="0" marL="0" marR="0" rtl="0" algn="ctr">
                <a:spcBef>
                  <a:spcPts val="0"/>
                </a:spcBef>
                <a:spcAft>
                  <a:spcPts val="0"/>
                </a:spcAft>
                <a:buNone/>
              </a:pPr>
              <a:r>
                <a:rPr lang="en-US" sz="1300">
                  <a:solidFill>
                    <a:srgbClr val="0070C0"/>
                  </a:solidFill>
                  <a:latin typeface="Arial"/>
                  <a:ea typeface="Arial"/>
                  <a:cs typeface="Arial"/>
                  <a:sym typeface="Arial"/>
                </a:rPr>
                <a:t>Chuyển đổi năng lượng</a:t>
              </a:r>
              <a:endParaRPr/>
            </a:p>
          </p:txBody>
        </p:sp>
        <p:sp>
          <p:nvSpPr>
            <p:cNvPr id="2136" name="Google Shape;2136;p113"/>
            <p:cNvSpPr/>
            <p:nvPr/>
          </p:nvSpPr>
          <p:spPr>
            <a:xfrm>
              <a:off x="3564898" y="4320297"/>
              <a:ext cx="1476373" cy="598991"/>
            </a:xfrm>
            <a:prstGeom prst="rect">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1">
                <a:solidFill>
                  <a:schemeClr val="lt1"/>
                </a:solidFill>
                <a:latin typeface="Arial"/>
                <a:ea typeface="Arial"/>
                <a:cs typeface="Arial"/>
                <a:sym typeface="Arial"/>
              </a:endParaRPr>
            </a:p>
          </p:txBody>
        </p:sp>
        <p:sp>
          <p:nvSpPr>
            <p:cNvPr id="2137" name="Google Shape;2137;p113"/>
            <p:cNvSpPr/>
            <p:nvPr/>
          </p:nvSpPr>
          <p:spPr>
            <a:xfrm>
              <a:off x="3564896" y="4439999"/>
              <a:ext cx="1476373" cy="35959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1">
                  <a:solidFill>
                    <a:srgbClr val="262626"/>
                  </a:solidFill>
                  <a:latin typeface="Arial"/>
                  <a:ea typeface="Arial"/>
                  <a:cs typeface="Arial"/>
                  <a:sym typeface="Arial"/>
                </a:rPr>
                <a:t>Bảo vệ quá áp</a:t>
              </a:r>
              <a:endParaRPr sz="1401">
                <a:solidFill>
                  <a:srgbClr val="262626"/>
                </a:solidFill>
                <a:latin typeface="Arial"/>
                <a:ea typeface="Arial"/>
                <a:cs typeface="Arial"/>
                <a:sym typeface="Arial"/>
              </a:endParaRPr>
            </a:p>
            <a:p>
              <a:pPr indent="0" lvl="0" marL="0" marR="0" rtl="0" algn="ctr">
                <a:spcBef>
                  <a:spcPts val="0"/>
                </a:spcBef>
                <a:spcAft>
                  <a:spcPts val="0"/>
                </a:spcAft>
                <a:buNone/>
              </a:pPr>
              <a:r>
                <a:rPr lang="en-US" sz="1401">
                  <a:solidFill>
                    <a:srgbClr val="262626"/>
                  </a:solidFill>
                  <a:latin typeface="Arial"/>
                  <a:ea typeface="Arial"/>
                  <a:cs typeface="Arial"/>
                  <a:sym typeface="Arial"/>
                </a:rPr>
                <a:t>Mạch hoạt động</a:t>
              </a:r>
              <a:endParaRPr sz="1401">
                <a:solidFill>
                  <a:srgbClr val="262626"/>
                </a:solidFill>
                <a:latin typeface="Arial"/>
                <a:ea typeface="Arial"/>
                <a:cs typeface="Arial"/>
                <a:sym typeface="Arial"/>
              </a:endParaRPr>
            </a:p>
          </p:txBody>
        </p:sp>
        <p:sp>
          <p:nvSpPr>
            <p:cNvPr id="2138" name="Google Shape;2138;p113"/>
            <p:cNvSpPr/>
            <p:nvPr/>
          </p:nvSpPr>
          <p:spPr>
            <a:xfrm>
              <a:off x="1909794" y="4129592"/>
              <a:ext cx="1476373" cy="1104493"/>
            </a:xfrm>
            <a:prstGeom prst="rect">
              <a:avLst/>
            </a:prstGeom>
            <a:noFill/>
            <a:ln>
              <a:noFill/>
            </a:ln>
          </p:spPr>
          <p:txBody>
            <a:bodyPr anchorCtr="0" anchor="t" bIns="45700" lIns="91425" spcFirstLastPara="1" rIns="91425" wrap="square" tIns="45700">
              <a:noAutofit/>
            </a:bodyPr>
            <a:lstStyle/>
            <a:p>
              <a:pPr indent="-171437" lvl="0" marL="171437" marR="0" rtl="0" algn="l">
                <a:spcBef>
                  <a:spcPts val="0"/>
                </a:spcBef>
                <a:spcAft>
                  <a:spcPts val="0"/>
                </a:spcAft>
                <a:buClr>
                  <a:srgbClr val="262626"/>
                </a:buClr>
                <a:buSzPts val="1401"/>
                <a:buFont typeface="Arial"/>
                <a:buChar char="•"/>
              </a:pPr>
              <a:r>
                <a:rPr lang="en-US" sz="1401">
                  <a:solidFill>
                    <a:srgbClr val="262626"/>
                  </a:solidFill>
                  <a:latin typeface="Arial"/>
                  <a:ea typeface="Arial"/>
                  <a:cs typeface="Arial"/>
                  <a:sym typeface="Arial"/>
                </a:rPr>
                <a:t>Cơ học</a:t>
              </a:r>
              <a:endParaRPr/>
            </a:p>
            <a:p>
              <a:pPr indent="-171437" lvl="0" marL="171437" marR="0" rtl="0" algn="l">
                <a:spcBef>
                  <a:spcPts val="400"/>
                </a:spcBef>
                <a:spcAft>
                  <a:spcPts val="0"/>
                </a:spcAft>
                <a:buClr>
                  <a:srgbClr val="262626"/>
                </a:buClr>
                <a:buSzPts val="1401"/>
                <a:buFont typeface="Arial"/>
                <a:buChar char="•"/>
              </a:pPr>
              <a:r>
                <a:rPr lang="en-US" sz="1401">
                  <a:solidFill>
                    <a:srgbClr val="262626"/>
                  </a:solidFill>
                  <a:latin typeface="Arial"/>
                  <a:ea typeface="Arial"/>
                  <a:cs typeface="Arial"/>
                  <a:sym typeface="Arial"/>
                </a:rPr>
                <a:t>Bức xạ (quang học)</a:t>
              </a:r>
              <a:endParaRPr/>
            </a:p>
            <a:p>
              <a:pPr indent="-171437" lvl="0" marL="171437" marR="0" rtl="0" algn="l">
                <a:spcBef>
                  <a:spcPts val="400"/>
                </a:spcBef>
                <a:spcAft>
                  <a:spcPts val="0"/>
                </a:spcAft>
                <a:buClr>
                  <a:srgbClr val="262626"/>
                </a:buClr>
                <a:buSzPts val="1401"/>
                <a:buFont typeface="Arial"/>
                <a:buChar char="•"/>
              </a:pPr>
              <a:r>
                <a:rPr lang="en-US" sz="1401">
                  <a:solidFill>
                    <a:srgbClr val="262626"/>
                  </a:solidFill>
                  <a:latin typeface="Arial"/>
                  <a:ea typeface="Arial"/>
                  <a:cs typeface="Arial"/>
                  <a:sym typeface="Arial"/>
                </a:rPr>
                <a:t>Từ tính</a:t>
              </a:r>
              <a:endParaRPr/>
            </a:p>
            <a:p>
              <a:pPr indent="-171437" lvl="0" marL="171437" marR="0" rtl="0" algn="l">
                <a:spcBef>
                  <a:spcPts val="400"/>
                </a:spcBef>
                <a:spcAft>
                  <a:spcPts val="0"/>
                </a:spcAft>
                <a:buClr>
                  <a:srgbClr val="262626"/>
                </a:buClr>
                <a:buSzPts val="1401"/>
                <a:buFont typeface="Arial"/>
                <a:buChar char="•"/>
              </a:pPr>
              <a:r>
                <a:rPr lang="en-US" sz="1401">
                  <a:solidFill>
                    <a:srgbClr val="262626"/>
                  </a:solidFill>
                  <a:latin typeface="Arial"/>
                  <a:ea typeface="Arial"/>
                  <a:cs typeface="Arial"/>
                  <a:sym typeface="Arial"/>
                </a:rPr>
                <a:t>Nhiệt</a:t>
              </a:r>
              <a:endParaRPr/>
            </a:p>
            <a:p>
              <a:pPr indent="-171437" lvl="0" marL="171437" marR="0" rtl="0" algn="l">
                <a:spcBef>
                  <a:spcPts val="400"/>
                </a:spcBef>
                <a:spcAft>
                  <a:spcPts val="0"/>
                </a:spcAft>
                <a:buClr>
                  <a:srgbClr val="262626"/>
                </a:buClr>
                <a:buSzPts val="1401"/>
                <a:buFont typeface="Arial"/>
                <a:buChar char="•"/>
              </a:pPr>
              <a:r>
                <a:rPr lang="en-US" sz="1401">
                  <a:solidFill>
                    <a:srgbClr val="262626"/>
                  </a:solidFill>
                  <a:latin typeface="Arial"/>
                  <a:ea typeface="Arial"/>
                  <a:cs typeface="Arial"/>
                  <a:sym typeface="Arial"/>
                </a:rPr>
                <a:t>Hóa học</a:t>
              </a:r>
              <a:endParaRPr/>
            </a:p>
          </p:txBody>
        </p:sp>
        <p:sp>
          <p:nvSpPr>
            <p:cNvPr id="2139" name="Google Shape;2139;p113"/>
            <p:cNvSpPr/>
            <p:nvPr/>
          </p:nvSpPr>
          <p:spPr>
            <a:xfrm>
              <a:off x="5280981" y="3365840"/>
              <a:ext cx="2454823" cy="883073"/>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1">
                <a:solidFill>
                  <a:schemeClr val="lt1"/>
                </a:solidFill>
                <a:latin typeface="Arial"/>
                <a:ea typeface="Arial"/>
                <a:cs typeface="Arial"/>
                <a:sym typeface="Arial"/>
              </a:endParaRPr>
            </a:p>
          </p:txBody>
        </p:sp>
        <p:sp>
          <p:nvSpPr>
            <p:cNvPr id="2140" name="Google Shape;2140;p113"/>
            <p:cNvSpPr/>
            <p:nvPr/>
          </p:nvSpPr>
          <p:spPr>
            <a:xfrm>
              <a:off x="5602587" y="3430269"/>
              <a:ext cx="1811615" cy="20546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1">
                  <a:solidFill>
                    <a:srgbClr val="262626"/>
                  </a:solidFill>
                  <a:latin typeface="Arial"/>
                  <a:ea typeface="Arial"/>
                  <a:cs typeface="Arial"/>
                  <a:sym typeface="Arial"/>
                </a:rPr>
                <a:t>Điều hòa tín hiệu analog</a:t>
              </a:r>
              <a:endParaRPr/>
            </a:p>
          </p:txBody>
        </p:sp>
        <p:sp>
          <p:nvSpPr>
            <p:cNvPr id="2141" name="Google Shape;2141;p113"/>
            <p:cNvSpPr/>
            <p:nvPr/>
          </p:nvSpPr>
          <p:spPr>
            <a:xfrm>
              <a:off x="5383414" y="3616255"/>
              <a:ext cx="1984340" cy="592287"/>
            </a:xfrm>
            <a:prstGeom prst="rect">
              <a:avLst/>
            </a:prstGeom>
            <a:noFill/>
            <a:ln>
              <a:noFill/>
            </a:ln>
          </p:spPr>
          <p:txBody>
            <a:bodyPr anchorCtr="0" anchor="t" bIns="45700" lIns="91425" spcFirstLastPara="1" rIns="91425" wrap="square" tIns="45700">
              <a:noAutofit/>
            </a:bodyPr>
            <a:lstStyle/>
            <a:p>
              <a:pPr indent="-171437" lvl="0" marL="171437" marR="0" rtl="0" algn="l">
                <a:spcBef>
                  <a:spcPts val="0"/>
                </a:spcBef>
                <a:spcAft>
                  <a:spcPts val="0"/>
                </a:spcAft>
                <a:buClr>
                  <a:srgbClr val="262626"/>
                </a:buClr>
                <a:buSzPts val="1401"/>
                <a:buFont typeface="Arial"/>
                <a:buChar char="•"/>
              </a:pPr>
              <a:r>
                <a:rPr lang="en-US" sz="1401">
                  <a:solidFill>
                    <a:srgbClr val="262626"/>
                  </a:solidFill>
                  <a:latin typeface="Arial"/>
                  <a:ea typeface="Arial"/>
                  <a:cs typeface="Arial"/>
                  <a:sym typeface="Arial"/>
                </a:rPr>
                <a:t>Khuếch đại</a:t>
              </a:r>
              <a:endParaRPr sz="1401">
                <a:solidFill>
                  <a:srgbClr val="262626"/>
                </a:solidFill>
                <a:latin typeface="Arial"/>
                <a:ea typeface="Arial"/>
                <a:cs typeface="Arial"/>
                <a:sym typeface="Arial"/>
              </a:endParaRPr>
            </a:p>
            <a:p>
              <a:pPr indent="-171437" lvl="0" marL="171437" marR="0" rtl="0" algn="l">
                <a:spcBef>
                  <a:spcPts val="0"/>
                </a:spcBef>
                <a:spcAft>
                  <a:spcPts val="0"/>
                </a:spcAft>
                <a:buClr>
                  <a:srgbClr val="262626"/>
                </a:buClr>
                <a:buSzPts val="1401"/>
                <a:buFont typeface="Arial"/>
                <a:buChar char="•"/>
              </a:pPr>
              <a:r>
                <a:rPr lang="en-US" sz="1401">
                  <a:solidFill>
                    <a:srgbClr val="262626"/>
                  </a:solidFill>
                  <a:latin typeface="Arial"/>
                  <a:ea typeface="Arial"/>
                  <a:cs typeface="Arial"/>
                  <a:sym typeface="Arial"/>
                </a:rPr>
                <a:t>Tuyến tính hóa</a:t>
              </a:r>
              <a:endParaRPr sz="1401">
                <a:solidFill>
                  <a:srgbClr val="262626"/>
                </a:solidFill>
                <a:latin typeface="Arial"/>
                <a:ea typeface="Arial"/>
                <a:cs typeface="Arial"/>
                <a:sym typeface="Arial"/>
              </a:endParaRPr>
            </a:p>
            <a:p>
              <a:pPr indent="-171437" lvl="0" marL="171437" marR="0" rtl="0" algn="l">
                <a:spcBef>
                  <a:spcPts val="0"/>
                </a:spcBef>
                <a:spcAft>
                  <a:spcPts val="0"/>
                </a:spcAft>
                <a:buClr>
                  <a:srgbClr val="262626"/>
                </a:buClr>
                <a:buSzPts val="1401"/>
                <a:buFont typeface="Arial"/>
                <a:buChar char="•"/>
              </a:pPr>
              <a:r>
                <a:rPr lang="en-US" sz="1401">
                  <a:solidFill>
                    <a:srgbClr val="262626"/>
                  </a:solidFill>
                  <a:latin typeface="Arial"/>
                  <a:ea typeface="Arial"/>
                  <a:cs typeface="Arial"/>
                  <a:sym typeface="Arial"/>
                </a:rPr>
                <a:t>Chuyển đổi tín hiệu</a:t>
              </a:r>
              <a:endParaRPr sz="1401">
                <a:solidFill>
                  <a:srgbClr val="262626"/>
                </a:solidFill>
                <a:latin typeface="Arial"/>
                <a:ea typeface="Arial"/>
                <a:cs typeface="Arial"/>
                <a:sym typeface="Arial"/>
              </a:endParaRPr>
            </a:p>
          </p:txBody>
        </p:sp>
        <p:sp>
          <p:nvSpPr>
            <p:cNvPr id="2142" name="Google Shape;2142;p113"/>
            <p:cNvSpPr/>
            <p:nvPr/>
          </p:nvSpPr>
          <p:spPr>
            <a:xfrm>
              <a:off x="5280981" y="4991278"/>
              <a:ext cx="2454823" cy="709852"/>
            </a:xfrm>
            <a:prstGeom prst="rect">
              <a:avLst/>
            </a:prstGeom>
            <a:solidFill>
              <a:schemeClr val="lt1"/>
            </a:solidFill>
            <a:ln cap="flat" cmpd="sng" w="12700">
              <a:solidFill>
                <a:srgbClr val="0033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1">
                <a:solidFill>
                  <a:schemeClr val="lt1"/>
                </a:solidFill>
                <a:latin typeface="Arial"/>
                <a:ea typeface="Arial"/>
                <a:cs typeface="Arial"/>
                <a:sym typeface="Arial"/>
              </a:endParaRPr>
            </a:p>
          </p:txBody>
        </p:sp>
        <p:sp>
          <p:nvSpPr>
            <p:cNvPr id="2143" name="Google Shape;2143;p113"/>
            <p:cNvSpPr/>
            <p:nvPr/>
          </p:nvSpPr>
          <p:spPr>
            <a:xfrm>
              <a:off x="5667188" y="5027074"/>
              <a:ext cx="1503949" cy="20546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1">
                  <a:solidFill>
                    <a:srgbClr val="262626"/>
                  </a:solidFill>
                  <a:latin typeface="Arial"/>
                  <a:ea typeface="Arial"/>
                  <a:cs typeface="Arial"/>
                  <a:sym typeface="Arial"/>
                </a:rPr>
                <a:t>Xử lý tín hiệu digital</a:t>
              </a:r>
              <a:endParaRPr/>
            </a:p>
          </p:txBody>
        </p:sp>
        <p:sp>
          <p:nvSpPr>
            <p:cNvPr id="2144" name="Google Shape;2144;p113"/>
            <p:cNvSpPr/>
            <p:nvPr/>
          </p:nvSpPr>
          <p:spPr>
            <a:xfrm>
              <a:off x="5383414" y="5202408"/>
              <a:ext cx="1271505" cy="459942"/>
            </a:xfrm>
            <a:prstGeom prst="rect">
              <a:avLst/>
            </a:prstGeom>
            <a:noFill/>
            <a:ln>
              <a:noFill/>
            </a:ln>
          </p:spPr>
          <p:txBody>
            <a:bodyPr anchorCtr="0" anchor="t" bIns="45700" lIns="91425" spcFirstLastPara="1" rIns="91425" wrap="square" tIns="45700">
              <a:noAutofit/>
            </a:bodyPr>
            <a:lstStyle/>
            <a:p>
              <a:pPr indent="-171437" lvl="0" marL="171437" marR="0" rtl="0" algn="l">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Tính toán</a:t>
              </a:r>
              <a:endParaRPr sz="1200">
                <a:solidFill>
                  <a:srgbClr val="262626"/>
                </a:solidFill>
                <a:latin typeface="Arial"/>
                <a:ea typeface="Arial"/>
                <a:cs typeface="Arial"/>
                <a:sym typeface="Arial"/>
              </a:endParaRPr>
            </a:p>
            <a:p>
              <a:pPr indent="-171437" lvl="0" marL="171437" marR="0" rtl="0" algn="l">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Hiệu chỉnh</a:t>
              </a:r>
              <a:endParaRPr sz="1200">
                <a:solidFill>
                  <a:srgbClr val="262626"/>
                </a:solidFill>
                <a:latin typeface="Arial"/>
                <a:ea typeface="Arial"/>
                <a:cs typeface="Arial"/>
                <a:sym typeface="Arial"/>
              </a:endParaRPr>
            </a:p>
            <a:p>
              <a:pPr indent="-171437" lvl="0" marL="171437" marR="0" rtl="0" algn="l">
                <a:spcBef>
                  <a:spcPts val="0"/>
                </a:spcBef>
                <a:spcAft>
                  <a:spcPts val="0"/>
                </a:spcAft>
                <a:buClr>
                  <a:srgbClr val="262626"/>
                </a:buClr>
                <a:buSzPts val="1200"/>
                <a:buFont typeface="Arial"/>
                <a:buChar char="•"/>
              </a:pPr>
              <a:r>
                <a:rPr lang="en-US" sz="1200">
                  <a:solidFill>
                    <a:srgbClr val="262626"/>
                  </a:solidFill>
                  <a:latin typeface="Arial"/>
                  <a:ea typeface="Arial"/>
                  <a:cs typeface="Arial"/>
                  <a:sym typeface="Arial"/>
                </a:rPr>
                <a:t>Sửa chữa</a:t>
              </a:r>
              <a:endParaRPr sz="1200">
                <a:solidFill>
                  <a:srgbClr val="262626"/>
                </a:solidFill>
                <a:latin typeface="Arial"/>
                <a:ea typeface="Arial"/>
                <a:cs typeface="Arial"/>
                <a:sym typeface="Arial"/>
              </a:endParaRPr>
            </a:p>
          </p:txBody>
        </p:sp>
        <p:cxnSp>
          <p:nvCxnSpPr>
            <p:cNvPr id="2145" name="Google Shape;2145;p113"/>
            <p:cNvCxnSpPr/>
            <p:nvPr/>
          </p:nvCxnSpPr>
          <p:spPr>
            <a:xfrm>
              <a:off x="4294714" y="4095475"/>
              <a:ext cx="0" cy="224822"/>
            </a:xfrm>
            <a:prstGeom prst="straightConnector1">
              <a:avLst/>
            </a:prstGeom>
            <a:noFill/>
            <a:ln cap="flat" cmpd="sng" w="38100">
              <a:solidFill>
                <a:srgbClr val="7F7F7F"/>
              </a:solidFill>
              <a:prstDash val="solid"/>
              <a:miter lim="800000"/>
              <a:headEnd len="sm" w="sm" type="none"/>
              <a:tailEnd len="sm" w="sm" type="none"/>
            </a:ln>
          </p:spPr>
        </p:cxnSp>
        <p:sp>
          <p:nvSpPr>
            <p:cNvPr id="2146" name="Google Shape;2146;p113"/>
            <p:cNvSpPr/>
            <p:nvPr/>
          </p:nvSpPr>
          <p:spPr>
            <a:xfrm>
              <a:off x="6499028" y="4237353"/>
              <a:ext cx="1642758" cy="2310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Biên độ - Tần số</a:t>
              </a:r>
              <a:endParaRPr sz="1200">
                <a:solidFill>
                  <a:srgbClr val="262626"/>
                </a:solidFill>
                <a:latin typeface="Arial"/>
                <a:ea typeface="Arial"/>
                <a:cs typeface="Arial"/>
                <a:sym typeface="Arial"/>
              </a:endParaRPr>
            </a:p>
          </p:txBody>
        </p:sp>
        <p:cxnSp>
          <p:nvCxnSpPr>
            <p:cNvPr id="2147" name="Google Shape;2147;p113"/>
            <p:cNvCxnSpPr/>
            <p:nvPr/>
          </p:nvCxnSpPr>
          <p:spPr>
            <a:xfrm>
              <a:off x="6496046" y="4247322"/>
              <a:ext cx="0" cy="224822"/>
            </a:xfrm>
            <a:prstGeom prst="straightConnector1">
              <a:avLst/>
            </a:prstGeom>
            <a:noFill/>
            <a:ln cap="flat" cmpd="sng" w="38100">
              <a:solidFill>
                <a:srgbClr val="7F7F7F"/>
              </a:solidFill>
              <a:prstDash val="solid"/>
              <a:miter lim="800000"/>
              <a:headEnd len="sm" w="sm" type="none"/>
              <a:tailEnd len="med" w="med" type="triangle"/>
            </a:ln>
          </p:spPr>
        </p:cxnSp>
        <p:sp>
          <p:nvSpPr>
            <p:cNvPr id="2148" name="Google Shape;2148;p113"/>
            <p:cNvSpPr/>
            <p:nvPr/>
          </p:nvSpPr>
          <p:spPr>
            <a:xfrm>
              <a:off x="5280981" y="4454968"/>
              <a:ext cx="2454823" cy="311383"/>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1">
                <a:solidFill>
                  <a:schemeClr val="lt1"/>
                </a:solidFill>
                <a:latin typeface="Arial"/>
                <a:ea typeface="Arial"/>
                <a:cs typeface="Arial"/>
                <a:sym typeface="Arial"/>
              </a:endParaRPr>
            </a:p>
          </p:txBody>
        </p:sp>
        <p:sp>
          <p:nvSpPr>
            <p:cNvPr id="2149" name="Google Shape;2149;p113"/>
            <p:cNvSpPr/>
            <p:nvPr/>
          </p:nvSpPr>
          <p:spPr>
            <a:xfrm>
              <a:off x="5325509" y="4515955"/>
              <a:ext cx="2187309" cy="20546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601">
                  <a:solidFill>
                    <a:srgbClr val="262626"/>
                  </a:solidFill>
                  <a:latin typeface="Arial"/>
                  <a:ea typeface="Arial"/>
                  <a:cs typeface="Arial"/>
                  <a:sym typeface="Arial"/>
                </a:rPr>
                <a:t>Bộ chuyển đổi analog/digital</a:t>
              </a:r>
              <a:endParaRPr/>
            </a:p>
          </p:txBody>
        </p:sp>
        <p:cxnSp>
          <p:nvCxnSpPr>
            <p:cNvPr id="2150" name="Google Shape;2150;p113"/>
            <p:cNvCxnSpPr/>
            <p:nvPr/>
          </p:nvCxnSpPr>
          <p:spPr>
            <a:xfrm>
              <a:off x="5041270" y="3791050"/>
              <a:ext cx="239711" cy="0"/>
            </a:xfrm>
            <a:prstGeom prst="straightConnector1">
              <a:avLst/>
            </a:prstGeom>
            <a:noFill/>
            <a:ln cap="flat" cmpd="sng" w="38100">
              <a:solidFill>
                <a:srgbClr val="7F7F7F"/>
              </a:solidFill>
              <a:prstDash val="solid"/>
              <a:miter lim="800000"/>
              <a:headEnd len="sm" w="sm" type="none"/>
              <a:tailEnd len="med" w="med" type="triangle"/>
            </a:ln>
          </p:spPr>
        </p:cxnSp>
        <p:cxnSp>
          <p:nvCxnSpPr>
            <p:cNvPr id="2151" name="Google Shape;2151;p113"/>
            <p:cNvCxnSpPr/>
            <p:nvPr/>
          </p:nvCxnSpPr>
          <p:spPr>
            <a:xfrm>
              <a:off x="6496046" y="4766456"/>
              <a:ext cx="0" cy="224822"/>
            </a:xfrm>
            <a:prstGeom prst="straightConnector1">
              <a:avLst/>
            </a:prstGeom>
            <a:noFill/>
            <a:ln cap="flat" cmpd="sng" w="38100">
              <a:solidFill>
                <a:srgbClr val="7F7F7F"/>
              </a:solidFill>
              <a:prstDash val="solid"/>
              <a:miter lim="800000"/>
              <a:headEnd len="sm" w="sm" type="none"/>
              <a:tailEnd len="med" w="med" type="triangle"/>
            </a:ln>
          </p:spPr>
        </p:cxnSp>
        <p:sp>
          <p:nvSpPr>
            <p:cNvPr id="2152" name="Google Shape;2152;p113"/>
            <p:cNvSpPr/>
            <p:nvPr/>
          </p:nvSpPr>
          <p:spPr>
            <a:xfrm>
              <a:off x="5175284" y="3318217"/>
              <a:ext cx="2653564" cy="151591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1">
                <a:solidFill>
                  <a:schemeClr val="lt1"/>
                </a:solidFill>
                <a:latin typeface="Calibri"/>
                <a:ea typeface="Calibri"/>
                <a:cs typeface="Calibri"/>
                <a:sym typeface="Calibri"/>
              </a:endParaRPr>
            </a:p>
          </p:txBody>
        </p:sp>
        <p:grpSp>
          <p:nvGrpSpPr>
            <p:cNvPr id="2153" name="Google Shape;2153;p113"/>
            <p:cNvGrpSpPr/>
            <p:nvPr/>
          </p:nvGrpSpPr>
          <p:grpSpPr>
            <a:xfrm>
              <a:off x="4157760" y="3255873"/>
              <a:ext cx="290649" cy="224822"/>
              <a:chOff x="3672600" y="3115650"/>
              <a:chExt cx="304800" cy="235768"/>
            </a:xfrm>
          </p:grpSpPr>
          <p:cxnSp>
            <p:nvCxnSpPr>
              <p:cNvPr id="2154" name="Google Shape;2154;p113"/>
              <p:cNvCxnSpPr/>
              <p:nvPr/>
            </p:nvCxnSpPr>
            <p:spPr>
              <a:xfrm>
                <a:off x="3825000" y="3115650"/>
                <a:ext cx="0" cy="235768"/>
              </a:xfrm>
              <a:prstGeom prst="straightConnector1">
                <a:avLst/>
              </a:prstGeom>
              <a:noFill/>
              <a:ln cap="flat" cmpd="sng" w="38100">
                <a:solidFill>
                  <a:srgbClr val="FF0000"/>
                </a:solidFill>
                <a:prstDash val="solid"/>
                <a:miter lim="800000"/>
                <a:headEnd len="sm" w="sm" type="none"/>
                <a:tailEnd len="med" w="med" type="triangle"/>
              </a:ln>
            </p:spPr>
          </p:cxnSp>
          <p:cxnSp>
            <p:nvCxnSpPr>
              <p:cNvPr id="2155" name="Google Shape;2155;p113"/>
              <p:cNvCxnSpPr/>
              <p:nvPr/>
            </p:nvCxnSpPr>
            <p:spPr>
              <a:xfrm>
                <a:off x="3672600" y="3115650"/>
                <a:ext cx="0" cy="235768"/>
              </a:xfrm>
              <a:prstGeom prst="straightConnector1">
                <a:avLst/>
              </a:prstGeom>
              <a:noFill/>
              <a:ln cap="flat" cmpd="sng" w="38100">
                <a:solidFill>
                  <a:srgbClr val="FF0000"/>
                </a:solidFill>
                <a:prstDash val="solid"/>
                <a:miter lim="800000"/>
                <a:headEnd len="sm" w="sm" type="none"/>
                <a:tailEnd len="med" w="med" type="triangle"/>
              </a:ln>
            </p:spPr>
          </p:cxnSp>
          <p:cxnSp>
            <p:nvCxnSpPr>
              <p:cNvPr id="2156" name="Google Shape;2156;p113"/>
              <p:cNvCxnSpPr/>
              <p:nvPr/>
            </p:nvCxnSpPr>
            <p:spPr>
              <a:xfrm>
                <a:off x="3977400" y="3115650"/>
                <a:ext cx="0" cy="235768"/>
              </a:xfrm>
              <a:prstGeom prst="straightConnector1">
                <a:avLst/>
              </a:prstGeom>
              <a:noFill/>
              <a:ln cap="flat" cmpd="sng" w="38100">
                <a:solidFill>
                  <a:srgbClr val="FF0000"/>
                </a:solidFill>
                <a:prstDash val="solid"/>
                <a:miter lim="800000"/>
                <a:headEnd len="sm" w="sm" type="none"/>
                <a:tailEnd len="med" w="med" type="triangle"/>
              </a:ln>
            </p:spPr>
          </p:cxnSp>
        </p:gr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B1FAD5-4501-4413-BB40-07608622E037}"/>
</file>

<file path=customXml/itemProps2.xml><?xml version="1.0" encoding="utf-8"?>
<ds:datastoreItem xmlns:ds="http://schemas.openxmlformats.org/officeDocument/2006/customXml" ds:itemID="{BE061310-076B-4C56-B1B2-4E3E42DA0C11}"/>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2021-10-28T00:34:15Z</dcterms:created>
  <dc:creator>Microsoft account</dc:creator>
</cp:coreProperties>
</file>